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92" r:id="rId2"/>
    <p:sldId id="312" r:id="rId3"/>
    <p:sldId id="313" r:id="rId4"/>
    <p:sldId id="314" r:id="rId5"/>
    <p:sldId id="315" r:id="rId6"/>
    <p:sldId id="316" r:id="rId7"/>
    <p:sldId id="319" r:id="rId8"/>
    <p:sldId id="341" r:id="rId9"/>
    <p:sldId id="340" r:id="rId10"/>
    <p:sldId id="342" r:id="rId11"/>
    <p:sldId id="398" r:id="rId12"/>
    <p:sldId id="401" r:id="rId13"/>
    <p:sldId id="402" r:id="rId14"/>
    <p:sldId id="403" r:id="rId15"/>
    <p:sldId id="337" r:id="rId16"/>
    <p:sldId id="336" r:id="rId17"/>
    <p:sldId id="384" r:id="rId18"/>
    <p:sldId id="385" r:id="rId19"/>
    <p:sldId id="386" r:id="rId20"/>
    <p:sldId id="387" r:id="rId21"/>
    <p:sldId id="388" r:id="rId22"/>
    <p:sldId id="329" r:id="rId23"/>
    <p:sldId id="345" r:id="rId24"/>
    <p:sldId id="330" r:id="rId25"/>
    <p:sldId id="334" r:id="rId26"/>
    <p:sldId id="331" r:id="rId27"/>
    <p:sldId id="332" r:id="rId28"/>
    <p:sldId id="390" r:id="rId29"/>
    <p:sldId id="347" r:id="rId30"/>
    <p:sldId id="348" r:id="rId31"/>
    <p:sldId id="323" r:id="rId32"/>
    <p:sldId id="346" r:id="rId33"/>
    <p:sldId id="324" r:id="rId34"/>
    <p:sldId id="351" r:id="rId35"/>
    <p:sldId id="383" r:id="rId36"/>
    <p:sldId id="338" r:id="rId37"/>
    <p:sldId id="352" r:id="rId38"/>
    <p:sldId id="392" r:id="rId39"/>
    <p:sldId id="407" r:id="rId40"/>
    <p:sldId id="408" r:id="rId41"/>
    <p:sldId id="406" r:id="rId42"/>
    <p:sldId id="359" r:id="rId43"/>
    <p:sldId id="360" r:id="rId44"/>
    <p:sldId id="361" r:id="rId45"/>
    <p:sldId id="363" r:id="rId46"/>
    <p:sldId id="365" r:id="rId47"/>
    <p:sldId id="367" r:id="rId48"/>
    <p:sldId id="368" r:id="rId49"/>
    <p:sldId id="409" r:id="rId50"/>
    <p:sldId id="410" r:id="rId51"/>
    <p:sldId id="373" r:id="rId52"/>
    <p:sldId id="375" r:id="rId53"/>
    <p:sldId id="376" r:id="rId54"/>
    <p:sldId id="377" r:id="rId55"/>
    <p:sldId id="378" r:id="rId56"/>
    <p:sldId id="411" r:id="rId57"/>
    <p:sldId id="380" r:id="rId58"/>
    <p:sldId id="381" r:id="rId59"/>
    <p:sldId id="382" r:id="rId6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00FF00"/>
    <a:srgbClr val="FFCC99"/>
    <a:srgbClr val="FFCCCC"/>
    <a:srgbClr val="FF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63.wmf"/><Relationship Id="rId1" Type="http://schemas.openxmlformats.org/officeDocument/2006/relationships/image" Target="../media/image53.wmf"/><Relationship Id="rId5" Type="http://schemas.openxmlformats.org/officeDocument/2006/relationships/image" Target="../media/image64.wmf"/><Relationship Id="rId4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7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76.wmf"/><Relationship Id="rId4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7.wmf"/><Relationship Id="rId1" Type="http://schemas.openxmlformats.org/officeDocument/2006/relationships/image" Target="../media/image89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2.wmf"/><Relationship Id="rId1" Type="http://schemas.openxmlformats.org/officeDocument/2006/relationships/image" Target="../media/image9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11" Type="http://schemas.openxmlformats.org/officeDocument/2006/relationships/image" Target="../media/image111.wmf"/><Relationship Id="rId5" Type="http://schemas.openxmlformats.org/officeDocument/2006/relationships/image" Target="../media/image108.wmf"/><Relationship Id="rId10" Type="http://schemas.openxmlformats.org/officeDocument/2006/relationships/image" Target="../media/image14.wmf"/><Relationship Id="rId4" Type="http://schemas.openxmlformats.org/officeDocument/2006/relationships/image" Target="../media/image107.wmf"/><Relationship Id="rId9" Type="http://schemas.openxmlformats.org/officeDocument/2006/relationships/image" Target="../media/image13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image" Target="../media/image106.wmf"/><Relationship Id="rId7" Type="http://schemas.openxmlformats.org/officeDocument/2006/relationships/image" Target="../media/image114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07.wmf"/><Relationship Id="rId9" Type="http://schemas.openxmlformats.org/officeDocument/2006/relationships/image" Target="../media/image11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2" Type="http://schemas.openxmlformats.org/officeDocument/2006/relationships/image" Target="../media/image122.wmf"/><Relationship Id="rId1" Type="http://schemas.openxmlformats.org/officeDocument/2006/relationships/image" Target="../media/image117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01.wmf"/><Relationship Id="rId7" Type="http://schemas.openxmlformats.org/officeDocument/2006/relationships/image" Target="../media/image131.wmf"/><Relationship Id="rId2" Type="http://schemas.openxmlformats.org/officeDocument/2006/relationships/image" Target="../media/image100.wmf"/><Relationship Id="rId1" Type="http://schemas.openxmlformats.org/officeDocument/2006/relationships/image" Target="../media/image128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02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35.wmf"/><Relationship Id="rId7" Type="http://schemas.openxmlformats.org/officeDocument/2006/relationships/image" Target="../media/image102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128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38.wmf"/><Relationship Id="rId7" Type="http://schemas.openxmlformats.org/officeDocument/2006/relationships/image" Target="../media/image102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128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139.wmf"/><Relationship Id="rId7" Type="http://schemas.openxmlformats.org/officeDocument/2006/relationships/image" Target="../media/image101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00.wmf"/><Relationship Id="rId5" Type="http://schemas.openxmlformats.org/officeDocument/2006/relationships/image" Target="../media/image128.wmf"/><Relationship Id="rId4" Type="http://schemas.openxmlformats.org/officeDocument/2006/relationships/image" Target="../media/image140.wmf"/><Relationship Id="rId9" Type="http://schemas.openxmlformats.org/officeDocument/2006/relationships/image" Target="../media/image12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7" Type="http://schemas.openxmlformats.org/officeDocument/2006/relationships/image" Target="../media/image145.wmf"/><Relationship Id="rId2" Type="http://schemas.openxmlformats.org/officeDocument/2006/relationships/image" Target="../media/image136.wmf"/><Relationship Id="rId1" Type="http://schemas.openxmlformats.org/officeDocument/2006/relationships/image" Target="../media/image141.wmf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image" Target="../media/image149.wmf"/><Relationship Id="rId3" Type="http://schemas.openxmlformats.org/officeDocument/2006/relationships/image" Target="../media/image101.wmf"/><Relationship Id="rId7" Type="http://schemas.openxmlformats.org/officeDocument/2006/relationships/image" Target="../media/image146.wmf"/><Relationship Id="rId12" Type="http://schemas.openxmlformats.org/officeDocument/2006/relationships/image" Target="../media/image148.wmf"/><Relationship Id="rId17" Type="http://schemas.openxmlformats.org/officeDocument/2006/relationships/image" Target="../media/image153.wmf"/><Relationship Id="rId2" Type="http://schemas.openxmlformats.org/officeDocument/2006/relationships/image" Target="../media/image100.wmf"/><Relationship Id="rId16" Type="http://schemas.openxmlformats.org/officeDocument/2006/relationships/image" Target="../media/image152.wmf"/><Relationship Id="rId1" Type="http://schemas.openxmlformats.org/officeDocument/2006/relationships/image" Target="../media/image128.wmf"/><Relationship Id="rId6" Type="http://schemas.openxmlformats.org/officeDocument/2006/relationships/image" Target="../media/image139.wmf"/><Relationship Id="rId11" Type="http://schemas.openxmlformats.org/officeDocument/2006/relationships/image" Target="../media/image147.wmf"/><Relationship Id="rId5" Type="http://schemas.openxmlformats.org/officeDocument/2006/relationships/image" Target="../media/image129.wmf"/><Relationship Id="rId15" Type="http://schemas.openxmlformats.org/officeDocument/2006/relationships/image" Target="../media/image151.wmf"/><Relationship Id="rId10" Type="http://schemas.openxmlformats.org/officeDocument/2006/relationships/image" Target="../media/image135.wmf"/><Relationship Id="rId4" Type="http://schemas.openxmlformats.org/officeDocument/2006/relationships/image" Target="../media/image102.wmf"/><Relationship Id="rId9" Type="http://schemas.openxmlformats.org/officeDocument/2006/relationships/image" Target="../media/image134.wmf"/><Relationship Id="rId14" Type="http://schemas.openxmlformats.org/officeDocument/2006/relationships/image" Target="../media/image15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46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4" Type="http://schemas.openxmlformats.org/officeDocument/2006/relationships/image" Target="../media/image16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7" Type="http://schemas.openxmlformats.org/officeDocument/2006/relationships/image" Target="../media/image169.wmf"/><Relationship Id="rId2" Type="http://schemas.openxmlformats.org/officeDocument/2006/relationships/image" Target="../media/image164.wmf"/><Relationship Id="rId1" Type="http://schemas.openxmlformats.org/officeDocument/2006/relationships/image" Target="../media/image160.wmf"/><Relationship Id="rId6" Type="http://schemas.openxmlformats.org/officeDocument/2006/relationships/image" Target="../media/image168.wmf"/><Relationship Id="rId5" Type="http://schemas.openxmlformats.org/officeDocument/2006/relationships/image" Target="../media/image167.wmf"/><Relationship Id="rId4" Type="http://schemas.openxmlformats.org/officeDocument/2006/relationships/image" Target="../media/image16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wmf"/><Relationship Id="rId1" Type="http://schemas.openxmlformats.org/officeDocument/2006/relationships/image" Target="../media/image177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70.wmf"/><Relationship Id="rId4" Type="http://schemas.openxmlformats.org/officeDocument/2006/relationships/image" Target="../media/image18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6" Type="http://schemas.openxmlformats.org/officeDocument/2006/relationships/image" Target="../media/image192.wmf"/><Relationship Id="rId5" Type="http://schemas.openxmlformats.org/officeDocument/2006/relationships/image" Target="../media/image191.wmf"/><Relationship Id="rId4" Type="http://schemas.openxmlformats.org/officeDocument/2006/relationships/image" Target="../media/image190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image" Target="../media/image195.wmf"/><Relationship Id="rId7" Type="http://schemas.openxmlformats.org/officeDocument/2006/relationships/image" Target="../media/image199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6" Type="http://schemas.openxmlformats.org/officeDocument/2006/relationships/image" Target="../media/image198.wmf"/><Relationship Id="rId5" Type="http://schemas.openxmlformats.org/officeDocument/2006/relationships/image" Target="../media/image197.wmf"/><Relationship Id="rId10" Type="http://schemas.openxmlformats.org/officeDocument/2006/relationships/image" Target="../media/image202.wmf"/><Relationship Id="rId4" Type="http://schemas.openxmlformats.org/officeDocument/2006/relationships/image" Target="../media/image196.wmf"/><Relationship Id="rId9" Type="http://schemas.openxmlformats.org/officeDocument/2006/relationships/image" Target="../media/image20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5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5.wmf"/><Relationship Id="rId1" Type="http://schemas.openxmlformats.org/officeDocument/2006/relationships/image" Target="../media/image31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nl-NL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nl-NL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nl-NL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EEDFF0-DB08-49B7-9F00-B449A1DE066B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34972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9C65A-CF4B-4A82-8557-7FF869F12D84}" type="slidenum">
              <a:rPr lang="en-US" altLang="nl-NL"/>
              <a:pPr/>
              <a:t>2</a:t>
            </a:fld>
            <a:endParaRPr lang="en-US" altLang="nl-NL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CF7EAC0-0FE9-45AC-A34B-8D73E847E1C4}" type="slidenum">
              <a:rPr lang="en-US" altLang="nl-NL" sz="1200">
                <a:latin typeface="Calibri" pitchFamily="34" charset="0"/>
                <a:ea typeface="ＭＳ Ｐゴシック" charset="-128"/>
              </a:rPr>
              <a:pPr algn="r"/>
              <a:t>2</a:t>
            </a:fld>
            <a:endParaRPr lang="en-US" altLang="nl-NL" sz="120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nl-NL" alt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0A31D-0C31-425D-973F-5CE02F5C077A}" type="slidenum">
              <a:rPr lang="en-US" altLang="nl-NL"/>
              <a:pPr/>
              <a:t>3</a:t>
            </a:fld>
            <a:endParaRPr lang="en-US" altLang="nl-NL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420D4BF-AEF0-460F-A891-EFDFE212BFBA}" type="slidenum">
              <a:rPr lang="en-US" altLang="nl-NL" sz="1200">
                <a:latin typeface="Calibri" pitchFamily="34" charset="0"/>
                <a:ea typeface="ＭＳ Ｐゴシック" charset="-128"/>
              </a:rPr>
              <a:pPr algn="r"/>
              <a:t>3</a:t>
            </a:fld>
            <a:endParaRPr lang="en-US" altLang="nl-NL" sz="120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1D93B-AB2D-4703-BFDC-A0964CCCB693}" type="slidenum">
              <a:rPr lang="en-US" altLang="nl-NL"/>
              <a:pPr/>
              <a:t>4</a:t>
            </a:fld>
            <a:endParaRPr lang="en-US" altLang="nl-NL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A6D68F3-71A6-4568-B8A5-AFB564121548}" type="slidenum">
              <a:rPr lang="en-US" altLang="nl-NL" sz="1200">
                <a:latin typeface="Calibri" pitchFamily="34" charset="0"/>
                <a:ea typeface="ＭＳ Ｐゴシック" charset="-128"/>
              </a:rPr>
              <a:pPr algn="r"/>
              <a:t>4</a:t>
            </a:fld>
            <a:endParaRPr lang="en-US" altLang="nl-NL" sz="120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4E0A1-0F43-4D56-A812-70E26C7B8FBB}" type="slidenum">
              <a:rPr lang="en-US" altLang="nl-NL"/>
              <a:pPr/>
              <a:t>5</a:t>
            </a:fld>
            <a:endParaRPr lang="en-US" altLang="nl-NL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19FA039-6A31-4401-A3FB-A40F35E512B1}" type="slidenum">
              <a:rPr lang="en-US" altLang="nl-NL" sz="1200">
                <a:latin typeface="Calibri" pitchFamily="34" charset="0"/>
                <a:ea typeface="ＭＳ Ｐゴシック" charset="-128"/>
              </a:rPr>
              <a:pPr algn="r"/>
              <a:t>5</a:t>
            </a:fld>
            <a:endParaRPr lang="en-US" altLang="nl-NL" sz="120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8C751-DBF6-4A43-AB20-0F7FDA01F3C3}" type="slidenum">
              <a:rPr lang="en-US" altLang="nl-NL"/>
              <a:pPr/>
              <a:t>6</a:t>
            </a:fld>
            <a:endParaRPr lang="en-US" altLang="nl-NL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020A5BF-340E-4CEE-AA8D-167D3715756D}" type="slidenum">
              <a:rPr lang="en-US" altLang="nl-NL" sz="1200">
                <a:latin typeface="Calibri" pitchFamily="34" charset="0"/>
                <a:ea typeface="ＭＳ Ｐゴシック" charset="-128"/>
              </a:rPr>
              <a:pPr algn="r"/>
              <a:t>6</a:t>
            </a:fld>
            <a:endParaRPr lang="en-US" altLang="nl-NL" sz="120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DFF0-DB08-49B7-9F00-B449A1DE066B}" type="slidenum">
              <a:rPr lang="en-US" altLang="nl-NL" smtClean="0"/>
              <a:pPr/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703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DFF0-DB08-49B7-9F00-B449A1DE066B}" type="slidenum">
              <a:rPr lang="en-US" altLang="nl-NL" smtClean="0"/>
              <a:pPr/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7039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DFF0-DB08-49B7-9F00-B449A1DE066B}" type="slidenum">
              <a:rPr lang="en-US" altLang="nl-NL" smtClean="0"/>
              <a:pPr/>
              <a:t>13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7039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DFF0-DB08-49B7-9F00-B449A1DE066B}" type="slidenum">
              <a:rPr lang="en-US" altLang="nl-NL" smtClean="0"/>
              <a:pPr/>
              <a:t>14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703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4E40C-CA0A-492B-93C7-CB09AC47B1FA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1600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1B4E5-6B4D-4F0C-9D06-1E84CED7D948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9207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5178B-A3DA-4483-B9B4-0EFE129C03C2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574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86DFE-C3DC-43FC-B49C-AFBF28D742A0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7782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D72B-86C9-4C28-B549-0556292A07A7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0385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C1E20-F0C5-41CB-B310-49F20B462D39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4777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18568-A813-4231-9407-4583413AD9AA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4062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93C61-24B0-4AD8-91D5-1F60FBAD53B3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0518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8DAF2-6FB6-4396-BE6D-361AEFEAA9BE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8785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5FE29-9570-4EC2-8986-CC83FA4C33C1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0956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D709D-E4C7-4454-A810-ED7819F0F888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6796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285A8A-B5F4-455E-A577-BF891F3E1EB5}" type="slidenum">
              <a:rPr lang="en-US" altLang="nl-NL"/>
              <a:pPr/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wmf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7.wmf"/><Relationship Id="rId1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wmf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26.w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wmf"/><Relationship Id="rId1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wmf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32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4.wmf"/><Relationship Id="rId1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1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7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4.png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51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51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2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9.wmf"/><Relationship Id="rId3" Type="http://schemas.openxmlformats.org/officeDocument/2006/relationships/image" Target="../media/image61.png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62.png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64.wmf"/><Relationship Id="rId10" Type="http://schemas.openxmlformats.org/officeDocument/2006/relationships/image" Target="../media/image54.wmf"/><Relationship Id="rId4" Type="http://schemas.openxmlformats.org/officeDocument/2006/relationships/image" Target="../media/image62.png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7.png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8.pn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2.bin"/><Relationship Id="rId3" Type="http://schemas.openxmlformats.org/officeDocument/2006/relationships/image" Target="../media/image67.png"/><Relationship Id="rId7" Type="http://schemas.openxmlformats.org/officeDocument/2006/relationships/image" Target="../media/image71.wmf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70.wmf"/><Relationship Id="rId15" Type="http://schemas.openxmlformats.org/officeDocument/2006/relationships/image" Target="../media/image75.png"/><Relationship Id="rId10" Type="http://schemas.openxmlformats.org/officeDocument/2006/relationships/image" Target="../media/image69.png"/><Relationship Id="rId4" Type="http://schemas.openxmlformats.org/officeDocument/2006/relationships/oleObject" Target="../embeddings/oleObject58.bin"/><Relationship Id="rId9" Type="http://schemas.openxmlformats.org/officeDocument/2006/relationships/image" Target="../media/image72.wmf"/><Relationship Id="rId14" Type="http://schemas.openxmlformats.org/officeDocument/2006/relationships/image" Target="../media/image7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7.wmf"/><Relationship Id="rId11" Type="http://schemas.openxmlformats.org/officeDocument/2006/relationships/image" Target="../media/image79.wmf"/><Relationship Id="rId5" Type="http://schemas.openxmlformats.org/officeDocument/2006/relationships/oleObject" Target="../embeddings/oleObject64.bin"/><Relationship Id="rId10" Type="http://schemas.openxmlformats.org/officeDocument/2006/relationships/oleObject" Target="../embeddings/oleObject66.bin"/><Relationship Id="rId4" Type="http://schemas.openxmlformats.org/officeDocument/2006/relationships/image" Target="../media/image76.wmf"/><Relationship Id="rId9" Type="http://schemas.openxmlformats.org/officeDocument/2006/relationships/image" Target="../media/image81.png"/><Relationship Id="rId14" Type="http://schemas.openxmlformats.org/officeDocument/2006/relationships/image" Target="../media/image8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wmf"/><Relationship Id="rId11" Type="http://schemas.openxmlformats.org/officeDocument/2006/relationships/image" Target="../media/image79.wmf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76.wmf"/><Relationship Id="rId9" Type="http://schemas.openxmlformats.org/officeDocument/2006/relationships/image" Target="../media/image81.png"/><Relationship Id="rId14" Type="http://schemas.openxmlformats.org/officeDocument/2006/relationships/image" Target="../media/image8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3.bin"/><Relationship Id="rId7" Type="http://schemas.openxmlformats.org/officeDocument/2006/relationships/image" Target="../media/image78.wmf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4.wmf"/><Relationship Id="rId5" Type="http://schemas.openxmlformats.org/officeDocument/2006/relationships/image" Target="../media/image81.png"/><Relationship Id="rId10" Type="http://schemas.openxmlformats.org/officeDocument/2006/relationships/oleObject" Target="../embeddings/oleObject76.bin"/><Relationship Id="rId4" Type="http://schemas.openxmlformats.org/officeDocument/2006/relationships/image" Target="../media/image76.wmf"/><Relationship Id="rId9" Type="http://schemas.openxmlformats.org/officeDocument/2006/relationships/image" Target="../media/image83.wmf"/><Relationship Id="rId14" Type="http://schemas.openxmlformats.org/officeDocument/2006/relationships/image" Target="../media/image8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oleObject" Target="../embeddings/oleObject78.bin"/><Relationship Id="rId7" Type="http://schemas.openxmlformats.org/officeDocument/2006/relationships/image" Target="../media/image81.png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82.png"/><Relationship Id="rId4" Type="http://schemas.openxmlformats.org/officeDocument/2006/relationships/image" Target="../media/image76.wmf"/><Relationship Id="rId9" Type="http://schemas.openxmlformats.org/officeDocument/2006/relationships/image" Target="../media/image8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8.png"/><Relationship Id="rId4" Type="http://schemas.openxmlformats.org/officeDocument/2006/relationships/image" Target="../media/image8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2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8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7.wmf"/><Relationship Id="rId11" Type="http://schemas.openxmlformats.org/officeDocument/2006/relationships/image" Target="../media/image88.png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91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8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92.wmf"/><Relationship Id="rId4" Type="http://schemas.openxmlformats.org/officeDocument/2006/relationships/oleObject" Target="../embeddings/oleObject8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image" Target="../media/image93.png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9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102.wmf"/><Relationship Id="rId3" Type="http://schemas.openxmlformats.org/officeDocument/2006/relationships/hyperlink" Target="https://www.vsc.science.ru.nl/hugom/Thermo/Thermo.html" TargetMode="External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9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1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98.wmf"/><Relationship Id="rId4" Type="http://schemas.openxmlformats.org/officeDocument/2006/relationships/image" Target="../media/image103.png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10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04.bin"/><Relationship Id="rId18" Type="http://schemas.openxmlformats.org/officeDocument/2006/relationships/oleObject" Target="../embeddings/oleObject106.bin"/><Relationship Id="rId3" Type="http://schemas.openxmlformats.org/officeDocument/2006/relationships/oleObject" Target="../embeddings/oleObject99.bin"/><Relationship Id="rId21" Type="http://schemas.openxmlformats.org/officeDocument/2006/relationships/image" Target="../media/image13.wmf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08.wmf"/><Relationship Id="rId17" Type="http://schemas.openxmlformats.org/officeDocument/2006/relationships/image" Target="../media/image15.png"/><Relationship Id="rId25" Type="http://schemas.openxmlformats.org/officeDocument/2006/relationships/image" Target="../media/image111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0.wmf"/><Relationship Id="rId20" Type="http://schemas.openxmlformats.org/officeDocument/2006/relationships/oleObject" Target="../embeddings/oleObject107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03.bin"/><Relationship Id="rId24" Type="http://schemas.openxmlformats.org/officeDocument/2006/relationships/oleObject" Target="../embeddings/oleObject109.bin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23" Type="http://schemas.openxmlformats.org/officeDocument/2006/relationships/image" Target="../media/image14.wmf"/><Relationship Id="rId10" Type="http://schemas.openxmlformats.org/officeDocument/2006/relationships/image" Target="../media/image107.wmf"/><Relationship Id="rId19" Type="http://schemas.openxmlformats.org/officeDocument/2006/relationships/image" Target="../media/image12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09.wmf"/><Relationship Id="rId22" Type="http://schemas.openxmlformats.org/officeDocument/2006/relationships/oleObject" Target="../embeddings/oleObject10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108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2.wmf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4.wmf"/><Relationship Id="rId20" Type="http://schemas.openxmlformats.org/officeDocument/2006/relationships/image" Target="../media/image115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107.wmf"/><Relationship Id="rId19" Type="http://schemas.openxmlformats.org/officeDocument/2006/relationships/oleObject" Target="../embeddings/oleObject118.bin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1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124.bin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12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130.bin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2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7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1.bin"/><Relationship Id="rId10" Type="http://schemas.openxmlformats.org/officeDocument/2006/relationships/image" Target="../media/image124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2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129.wmf"/><Relationship Id="rId18" Type="http://schemas.openxmlformats.org/officeDocument/2006/relationships/oleObject" Target="../embeddings/oleObject139.bin"/><Relationship Id="rId3" Type="http://schemas.openxmlformats.org/officeDocument/2006/relationships/image" Target="../media/image103.png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36.bin"/><Relationship Id="rId17" Type="http://schemas.openxmlformats.org/officeDocument/2006/relationships/image" Target="../media/image13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8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02.wmf"/><Relationship Id="rId5" Type="http://schemas.openxmlformats.org/officeDocument/2006/relationships/image" Target="../media/image128.wmf"/><Relationship Id="rId15" Type="http://schemas.openxmlformats.org/officeDocument/2006/relationships/image" Target="../media/image130.wmf"/><Relationship Id="rId10" Type="http://schemas.openxmlformats.org/officeDocument/2006/relationships/oleObject" Target="../embeddings/oleObject135.bin"/><Relationship Id="rId19" Type="http://schemas.openxmlformats.org/officeDocument/2006/relationships/image" Target="../media/image132.wmf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13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oleObject" Target="../embeddings/oleObject144.bin"/><Relationship Id="rId18" Type="http://schemas.openxmlformats.org/officeDocument/2006/relationships/image" Target="../media/image102.wmf"/><Relationship Id="rId3" Type="http://schemas.openxmlformats.org/officeDocument/2006/relationships/image" Target="../media/image15.png"/><Relationship Id="rId7" Type="http://schemas.openxmlformats.org/officeDocument/2006/relationships/image" Target="../media/image134.wmf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14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1.wmf"/><Relationship Id="rId20" Type="http://schemas.openxmlformats.org/officeDocument/2006/relationships/image" Target="../media/image129.wmf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41.bin"/><Relationship Id="rId11" Type="http://schemas.openxmlformats.org/officeDocument/2006/relationships/oleObject" Target="../embeddings/oleObject143.bin"/><Relationship Id="rId5" Type="http://schemas.openxmlformats.org/officeDocument/2006/relationships/image" Target="../media/image133.wmf"/><Relationship Id="rId15" Type="http://schemas.openxmlformats.org/officeDocument/2006/relationships/oleObject" Target="../embeddings/oleObject145.bin"/><Relationship Id="rId10" Type="http://schemas.openxmlformats.org/officeDocument/2006/relationships/image" Target="../media/image103.png"/><Relationship Id="rId19" Type="http://schemas.openxmlformats.org/officeDocument/2006/relationships/oleObject" Target="../embeddings/oleObject147.bin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135.wmf"/><Relationship Id="rId14" Type="http://schemas.openxmlformats.org/officeDocument/2006/relationships/image" Target="../media/image10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155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oleObject" Target="../embeddings/oleObject152.bin"/><Relationship Id="rId17" Type="http://schemas.openxmlformats.org/officeDocument/2006/relationships/image" Target="../media/image10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4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7.wmf"/><Relationship Id="rId11" Type="http://schemas.openxmlformats.org/officeDocument/2006/relationships/image" Target="../media/image128.wmf"/><Relationship Id="rId5" Type="http://schemas.openxmlformats.org/officeDocument/2006/relationships/oleObject" Target="../embeddings/oleObject149.bin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151.bin"/><Relationship Id="rId19" Type="http://schemas.openxmlformats.org/officeDocument/2006/relationships/image" Target="../media/image129.wmf"/><Relationship Id="rId4" Type="http://schemas.openxmlformats.org/officeDocument/2006/relationships/image" Target="../media/image136.wmf"/><Relationship Id="rId9" Type="http://schemas.openxmlformats.org/officeDocument/2006/relationships/image" Target="../media/image103.png"/><Relationship Id="rId14" Type="http://schemas.openxmlformats.org/officeDocument/2006/relationships/oleObject" Target="../embeddings/oleObject15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image" Target="../media/image128.wmf"/><Relationship Id="rId18" Type="http://schemas.openxmlformats.org/officeDocument/2006/relationships/oleObject" Target="../embeddings/oleObject163.bin"/><Relationship Id="rId3" Type="http://schemas.openxmlformats.org/officeDocument/2006/relationships/oleObject" Target="../embeddings/oleObject156.bin"/><Relationship Id="rId21" Type="http://schemas.openxmlformats.org/officeDocument/2006/relationships/image" Target="../media/image129.wmf"/><Relationship Id="rId7" Type="http://schemas.openxmlformats.org/officeDocument/2006/relationships/oleObject" Target="../embeddings/oleObject158.bin"/><Relationship Id="rId12" Type="http://schemas.openxmlformats.org/officeDocument/2006/relationships/oleObject" Target="../embeddings/oleObject160.bin"/><Relationship Id="rId17" Type="http://schemas.openxmlformats.org/officeDocument/2006/relationships/image" Target="../media/image10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62.bin"/><Relationship Id="rId20" Type="http://schemas.openxmlformats.org/officeDocument/2006/relationships/oleObject" Target="../embeddings/oleObject164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7.wmf"/><Relationship Id="rId11" Type="http://schemas.openxmlformats.org/officeDocument/2006/relationships/image" Target="../media/image103.png"/><Relationship Id="rId5" Type="http://schemas.openxmlformats.org/officeDocument/2006/relationships/oleObject" Target="../embeddings/oleObject157.bin"/><Relationship Id="rId15" Type="http://schemas.openxmlformats.org/officeDocument/2006/relationships/image" Target="../media/image100.wmf"/><Relationship Id="rId10" Type="http://schemas.openxmlformats.org/officeDocument/2006/relationships/image" Target="../media/image140.wmf"/><Relationship Id="rId19" Type="http://schemas.openxmlformats.org/officeDocument/2006/relationships/image" Target="../media/image102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59.bin"/><Relationship Id="rId14" Type="http://schemas.openxmlformats.org/officeDocument/2006/relationships/oleObject" Target="../embeddings/oleObject16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170.bin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12" Type="http://schemas.openxmlformats.org/officeDocument/2006/relationships/image" Target="../media/image143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5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69.bin"/><Relationship Id="rId5" Type="http://schemas.openxmlformats.org/officeDocument/2006/relationships/oleObject" Target="../embeddings/oleObject166.bin"/><Relationship Id="rId15" Type="http://schemas.openxmlformats.org/officeDocument/2006/relationships/oleObject" Target="../embeddings/oleObject171.bin"/><Relationship Id="rId10" Type="http://schemas.openxmlformats.org/officeDocument/2006/relationships/image" Target="../media/image142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68.bin"/><Relationship Id="rId14" Type="http://schemas.openxmlformats.org/officeDocument/2006/relationships/image" Target="../media/image144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image" Target="../media/image129.wmf"/><Relationship Id="rId18" Type="http://schemas.openxmlformats.org/officeDocument/2006/relationships/image" Target="../media/image15.png"/><Relationship Id="rId26" Type="http://schemas.openxmlformats.org/officeDocument/2006/relationships/image" Target="../media/image147.wmf"/><Relationship Id="rId3" Type="http://schemas.openxmlformats.org/officeDocument/2006/relationships/image" Target="../media/image103.png"/><Relationship Id="rId21" Type="http://schemas.openxmlformats.org/officeDocument/2006/relationships/oleObject" Target="../embeddings/oleObject180.bin"/><Relationship Id="rId34" Type="http://schemas.openxmlformats.org/officeDocument/2006/relationships/image" Target="../media/image151.w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76.bin"/><Relationship Id="rId17" Type="http://schemas.openxmlformats.org/officeDocument/2006/relationships/image" Target="../media/image146.wmf"/><Relationship Id="rId25" Type="http://schemas.openxmlformats.org/officeDocument/2006/relationships/oleObject" Target="../embeddings/oleObject182.bin"/><Relationship Id="rId33" Type="http://schemas.openxmlformats.org/officeDocument/2006/relationships/oleObject" Target="../embeddings/oleObject186.bin"/><Relationship Id="rId38" Type="http://schemas.openxmlformats.org/officeDocument/2006/relationships/image" Target="../media/image15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8.bin"/><Relationship Id="rId20" Type="http://schemas.openxmlformats.org/officeDocument/2006/relationships/image" Target="../media/image133.wmf"/><Relationship Id="rId29" Type="http://schemas.openxmlformats.org/officeDocument/2006/relationships/oleObject" Target="../embeddings/oleObject184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102.wmf"/><Relationship Id="rId24" Type="http://schemas.openxmlformats.org/officeDocument/2006/relationships/image" Target="../media/image135.wmf"/><Relationship Id="rId32" Type="http://schemas.openxmlformats.org/officeDocument/2006/relationships/image" Target="../media/image150.wmf"/><Relationship Id="rId37" Type="http://schemas.openxmlformats.org/officeDocument/2006/relationships/oleObject" Target="../embeddings/oleObject188.bin"/><Relationship Id="rId5" Type="http://schemas.openxmlformats.org/officeDocument/2006/relationships/image" Target="../media/image128.wmf"/><Relationship Id="rId15" Type="http://schemas.openxmlformats.org/officeDocument/2006/relationships/image" Target="../media/image139.wmf"/><Relationship Id="rId23" Type="http://schemas.openxmlformats.org/officeDocument/2006/relationships/oleObject" Target="../embeddings/oleObject181.bin"/><Relationship Id="rId28" Type="http://schemas.openxmlformats.org/officeDocument/2006/relationships/image" Target="../media/image148.wmf"/><Relationship Id="rId36" Type="http://schemas.openxmlformats.org/officeDocument/2006/relationships/image" Target="../media/image152.wmf"/><Relationship Id="rId10" Type="http://schemas.openxmlformats.org/officeDocument/2006/relationships/oleObject" Target="../embeddings/oleObject175.bin"/><Relationship Id="rId19" Type="http://schemas.openxmlformats.org/officeDocument/2006/relationships/oleObject" Target="../embeddings/oleObject179.bin"/><Relationship Id="rId31" Type="http://schemas.openxmlformats.org/officeDocument/2006/relationships/oleObject" Target="../embeddings/oleObject185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177.bin"/><Relationship Id="rId22" Type="http://schemas.openxmlformats.org/officeDocument/2006/relationships/image" Target="../media/image134.wmf"/><Relationship Id="rId27" Type="http://schemas.openxmlformats.org/officeDocument/2006/relationships/oleObject" Target="../embeddings/oleObject183.bin"/><Relationship Id="rId30" Type="http://schemas.openxmlformats.org/officeDocument/2006/relationships/image" Target="../media/image149.wmf"/><Relationship Id="rId35" Type="http://schemas.openxmlformats.org/officeDocument/2006/relationships/oleObject" Target="../embeddings/oleObject187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194.bin"/><Relationship Id="rId3" Type="http://schemas.openxmlformats.org/officeDocument/2006/relationships/oleObject" Target="../embeddings/oleObject189.bin"/><Relationship Id="rId7" Type="http://schemas.openxmlformats.org/officeDocument/2006/relationships/oleObject" Target="../embeddings/oleObject191.bin"/><Relationship Id="rId12" Type="http://schemas.openxmlformats.org/officeDocument/2006/relationships/image" Target="../media/image15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93.bin"/><Relationship Id="rId5" Type="http://schemas.openxmlformats.org/officeDocument/2006/relationships/oleObject" Target="../embeddings/oleObject190.bin"/><Relationship Id="rId10" Type="http://schemas.openxmlformats.org/officeDocument/2006/relationships/image" Target="../media/image156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92.bin"/><Relationship Id="rId14" Type="http://schemas.openxmlformats.org/officeDocument/2006/relationships/image" Target="../media/image158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196.bin"/><Relationship Id="rId4" Type="http://schemas.openxmlformats.org/officeDocument/2006/relationships/image" Target="../media/image157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198.bin"/><Relationship Id="rId7" Type="http://schemas.openxmlformats.org/officeDocument/2006/relationships/oleObject" Target="../embeddings/oleObject20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61.wmf"/><Relationship Id="rId5" Type="http://schemas.openxmlformats.org/officeDocument/2006/relationships/oleObject" Target="../embeddings/oleObject199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20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13" Type="http://schemas.openxmlformats.org/officeDocument/2006/relationships/oleObject" Target="../embeddings/oleObject207.bin"/><Relationship Id="rId3" Type="http://schemas.openxmlformats.org/officeDocument/2006/relationships/oleObject" Target="../embeddings/oleObject202.bin"/><Relationship Id="rId7" Type="http://schemas.openxmlformats.org/officeDocument/2006/relationships/oleObject" Target="../embeddings/oleObject204.bin"/><Relationship Id="rId12" Type="http://schemas.openxmlformats.org/officeDocument/2006/relationships/image" Target="../media/image167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9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206.bin"/><Relationship Id="rId5" Type="http://schemas.openxmlformats.org/officeDocument/2006/relationships/oleObject" Target="../embeddings/oleObject203.bin"/><Relationship Id="rId15" Type="http://schemas.openxmlformats.org/officeDocument/2006/relationships/oleObject" Target="../embeddings/oleObject208.bin"/><Relationship Id="rId10" Type="http://schemas.openxmlformats.org/officeDocument/2006/relationships/image" Target="../media/image166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205.bin"/><Relationship Id="rId14" Type="http://schemas.openxmlformats.org/officeDocument/2006/relationships/image" Target="../media/image168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71.wmf"/><Relationship Id="rId5" Type="http://schemas.openxmlformats.org/officeDocument/2006/relationships/oleObject" Target="../embeddings/oleObject210.bin"/><Relationship Id="rId4" Type="http://schemas.openxmlformats.org/officeDocument/2006/relationships/image" Target="../media/image17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gif"/><Relationship Id="rId7" Type="http://schemas.openxmlformats.org/officeDocument/2006/relationships/image" Target="../media/image17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13.bin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212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78.wmf"/><Relationship Id="rId5" Type="http://schemas.openxmlformats.org/officeDocument/2006/relationships/oleObject" Target="../embeddings/oleObject215.bin"/><Relationship Id="rId4" Type="http://schemas.openxmlformats.org/officeDocument/2006/relationships/image" Target="../media/image177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oleObject" Target="../embeddings/oleObject216.bin"/><Relationship Id="rId7" Type="http://schemas.openxmlformats.org/officeDocument/2006/relationships/oleObject" Target="../embeddings/oleObject218.bin"/><Relationship Id="rId12" Type="http://schemas.openxmlformats.org/officeDocument/2006/relationships/image" Target="../media/image18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80.wmf"/><Relationship Id="rId11" Type="http://schemas.openxmlformats.org/officeDocument/2006/relationships/oleObject" Target="../embeddings/oleObject220.bin"/><Relationship Id="rId5" Type="http://schemas.openxmlformats.org/officeDocument/2006/relationships/oleObject" Target="../embeddings/oleObject217.bin"/><Relationship Id="rId10" Type="http://schemas.openxmlformats.org/officeDocument/2006/relationships/image" Target="../media/image182.wmf"/><Relationship Id="rId4" Type="http://schemas.openxmlformats.org/officeDocument/2006/relationships/image" Target="../media/image179.wmf"/><Relationship Id="rId9" Type="http://schemas.openxmlformats.org/officeDocument/2006/relationships/oleObject" Target="../embeddings/oleObject219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oleObject" Target="../embeddings/oleObject221.bin"/><Relationship Id="rId7" Type="http://schemas.openxmlformats.org/officeDocument/2006/relationships/oleObject" Target="../embeddings/oleObject2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84.wmf"/><Relationship Id="rId5" Type="http://schemas.openxmlformats.org/officeDocument/2006/relationships/oleObject" Target="../embeddings/oleObject222.bin"/><Relationship Id="rId10" Type="http://schemas.openxmlformats.org/officeDocument/2006/relationships/image" Target="../media/image186.wmf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224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13" Type="http://schemas.openxmlformats.org/officeDocument/2006/relationships/oleObject" Target="../embeddings/oleObject230.bin"/><Relationship Id="rId3" Type="http://schemas.openxmlformats.org/officeDocument/2006/relationships/oleObject" Target="../embeddings/oleObject225.bin"/><Relationship Id="rId7" Type="http://schemas.openxmlformats.org/officeDocument/2006/relationships/oleObject" Target="../embeddings/oleObject227.bin"/><Relationship Id="rId12" Type="http://schemas.openxmlformats.org/officeDocument/2006/relationships/image" Target="../media/image19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88.wmf"/><Relationship Id="rId11" Type="http://schemas.openxmlformats.org/officeDocument/2006/relationships/oleObject" Target="../embeddings/oleObject229.bin"/><Relationship Id="rId5" Type="http://schemas.openxmlformats.org/officeDocument/2006/relationships/oleObject" Target="../embeddings/oleObject226.bin"/><Relationship Id="rId10" Type="http://schemas.openxmlformats.org/officeDocument/2006/relationships/image" Target="../media/image190.wmf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228.bin"/><Relationship Id="rId14" Type="http://schemas.openxmlformats.org/officeDocument/2006/relationships/image" Target="../media/image192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13" Type="http://schemas.openxmlformats.org/officeDocument/2006/relationships/oleObject" Target="../embeddings/oleObject236.bin"/><Relationship Id="rId18" Type="http://schemas.openxmlformats.org/officeDocument/2006/relationships/image" Target="../media/image200.wmf"/><Relationship Id="rId3" Type="http://schemas.openxmlformats.org/officeDocument/2006/relationships/oleObject" Target="../embeddings/oleObject231.bin"/><Relationship Id="rId21" Type="http://schemas.openxmlformats.org/officeDocument/2006/relationships/oleObject" Target="../embeddings/oleObject240.bin"/><Relationship Id="rId7" Type="http://schemas.openxmlformats.org/officeDocument/2006/relationships/oleObject" Target="../embeddings/oleObject233.bin"/><Relationship Id="rId12" Type="http://schemas.openxmlformats.org/officeDocument/2006/relationships/image" Target="../media/image197.wmf"/><Relationship Id="rId17" Type="http://schemas.openxmlformats.org/officeDocument/2006/relationships/oleObject" Target="../embeddings/oleObject23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9.wmf"/><Relationship Id="rId20" Type="http://schemas.openxmlformats.org/officeDocument/2006/relationships/image" Target="../media/image201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94.wmf"/><Relationship Id="rId11" Type="http://schemas.openxmlformats.org/officeDocument/2006/relationships/oleObject" Target="../embeddings/oleObject235.bin"/><Relationship Id="rId5" Type="http://schemas.openxmlformats.org/officeDocument/2006/relationships/oleObject" Target="../embeddings/oleObject232.bin"/><Relationship Id="rId15" Type="http://schemas.openxmlformats.org/officeDocument/2006/relationships/oleObject" Target="../embeddings/oleObject237.bin"/><Relationship Id="rId10" Type="http://schemas.openxmlformats.org/officeDocument/2006/relationships/image" Target="../media/image196.wmf"/><Relationship Id="rId19" Type="http://schemas.openxmlformats.org/officeDocument/2006/relationships/oleObject" Target="../embeddings/oleObject239.bin"/><Relationship Id="rId4" Type="http://schemas.openxmlformats.org/officeDocument/2006/relationships/image" Target="../media/image193.wmf"/><Relationship Id="rId9" Type="http://schemas.openxmlformats.org/officeDocument/2006/relationships/oleObject" Target="../embeddings/oleObject234.bin"/><Relationship Id="rId14" Type="http://schemas.openxmlformats.org/officeDocument/2006/relationships/image" Target="../media/image198.wmf"/><Relationship Id="rId22" Type="http://schemas.openxmlformats.org/officeDocument/2006/relationships/image" Target="../media/image20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3" Type="http://schemas.openxmlformats.org/officeDocument/2006/relationships/image" Target="../media/image15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pn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of surfaces and interfaces</a:t>
            </a:r>
          </a:p>
        </p:txBody>
      </p:sp>
      <p:pic>
        <p:nvPicPr>
          <p:cNvPr id="47121" name="Picture 17" descr="17_21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621088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22" name="TextBox 48"/>
          <p:cNvSpPr txBox="1">
            <a:spLocks noChangeArrowheads="1"/>
          </p:cNvSpPr>
          <p:nvPr/>
        </p:nvSpPr>
        <p:spPr bwMode="auto">
          <a:xfrm>
            <a:off x="1143000" y="4800600"/>
            <a:ext cx="678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/>
              <a:t>Atkins (ed. </a:t>
            </a:r>
            <a:r>
              <a:rPr lang="en-US" altLang="nl-NL" sz="2400" dirty="0" smtClean="0"/>
              <a:t>12, 11): </a:t>
            </a:r>
            <a:r>
              <a:rPr lang="en-US" altLang="nl-NL" sz="2400" dirty="0"/>
              <a:t>§</a:t>
            </a:r>
            <a:r>
              <a:rPr lang="en-US" altLang="nl-NL" sz="2400" dirty="0" smtClean="0"/>
              <a:t>14C.2 </a:t>
            </a:r>
            <a:r>
              <a:rPr lang="en-US" altLang="nl-NL" sz="2400" dirty="0"/>
              <a:t>- </a:t>
            </a:r>
            <a:r>
              <a:rPr lang="en-US" altLang="nl-NL" sz="2400" dirty="0" smtClean="0"/>
              <a:t>14C.4</a:t>
            </a:r>
          </a:p>
          <a:p>
            <a:r>
              <a:rPr lang="en-US" altLang="nl-NL" sz="2400" dirty="0"/>
              <a:t>Atkins (ed. </a:t>
            </a:r>
            <a:r>
              <a:rPr lang="en-US" altLang="nl-NL" sz="2400" dirty="0" smtClean="0"/>
              <a:t>10): </a:t>
            </a:r>
            <a:r>
              <a:rPr lang="en-US" altLang="nl-NL" sz="2400" dirty="0"/>
              <a:t>§16C.2 - 16C.4</a:t>
            </a:r>
          </a:p>
          <a:p>
            <a:r>
              <a:rPr lang="en-US" altLang="nl-NL" sz="2400" dirty="0" smtClean="0">
                <a:ea typeface="ＭＳ Ｐゴシック" charset="-128"/>
              </a:rPr>
              <a:t>Atkins </a:t>
            </a:r>
            <a:r>
              <a:rPr lang="en-US" altLang="nl-NL" sz="2400" dirty="0">
                <a:ea typeface="ＭＳ Ｐゴシック" charset="-128"/>
              </a:rPr>
              <a:t>(ed. 9): </a:t>
            </a:r>
            <a:r>
              <a:rPr lang="en-US" altLang="nl-NL" sz="2400" dirty="0" smtClean="0"/>
              <a:t>§</a:t>
            </a:r>
            <a:r>
              <a:rPr lang="en-US" altLang="nl-NL" sz="2400" dirty="0" smtClean="0">
                <a:ea typeface="ＭＳ Ｐゴシック" charset="-128"/>
              </a:rPr>
              <a:t>17.8 </a:t>
            </a:r>
            <a:r>
              <a:rPr lang="en-US" altLang="nl-NL" sz="2400" dirty="0">
                <a:ea typeface="ＭＳ Ｐゴシック" charset="-128"/>
              </a:rPr>
              <a:t>- 17.10</a:t>
            </a:r>
          </a:p>
          <a:p>
            <a:r>
              <a:rPr lang="en-US" altLang="nl-NL" sz="2400" dirty="0" smtClean="0"/>
              <a:t>Study </a:t>
            </a:r>
            <a:r>
              <a:rPr lang="en-US" altLang="nl-NL" sz="2400" dirty="0"/>
              <a:t>Guide: </a:t>
            </a:r>
            <a:r>
              <a:rPr lang="en-US" altLang="nl-NL" sz="2400" dirty="0" smtClean="0"/>
              <a:t>P.19</a:t>
            </a:r>
            <a:endParaRPr lang="en-US" altLang="nl-NL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1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533400" y="152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Gibbs-Thomson effect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2400" u="sng" dirty="0"/>
              <a:t>Interfacial (free) energy between two phases</a:t>
            </a:r>
          </a:p>
        </p:txBody>
      </p:sp>
      <p:pic>
        <p:nvPicPr>
          <p:cNvPr id="81926" name="Picture 6" descr="4_22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2477371"/>
            <a:ext cx="17272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1828800" y="2506050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2400" u="sng" dirty="0"/>
              <a:t>relevant for </a:t>
            </a:r>
            <a:r>
              <a:rPr lang="en-US" altLang="nl-NL" sz="28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800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&gt;1</a:t>
            </a:r>
          </a:p>
        </p:txBody>
      </p:sp>
      <p:grpSp>
        <p:nvGrpSpPr>
          <p:cNvPr id="81932" name="Group 12"/>
          <p:cNvGrpSpPr>
            <a:grpSpLocks/>
          </p:cNvGrpSpPr>
          <p:nvPr/>
        </p:nvGrpSpPr>
        <p:grpSpPr bwMode="auto">
          <a:xfrm>
            <a:off x="228600" y="3098800"/>
            <a:ext cx="2452688" cy="2724150"/>
            <a:chOff x="144" y="1952"/>
            <a:chExt cx="1545" cy="1716"/>
          </a:xfrm>
        </p:grpSpPr>
        <p:pic>
          <p:nvPicPr>
            <p:cNvPr id="81925" name="Picture 5" descr="4_18_b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52"/>
              <a:ext cx="1545" cy="1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31" name="Picture 11" descr="4_1_big_phase_boundary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65"/>
              <a:ext cx="1392" cy="1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936" name="Line 16"/>
          <p:cNvSpPr>
            <a:spLocks noChangeShapeType="1"/>
          </p:cNvSpPr>
          <p:nvPr/>
        </p:nvSpPr>
        <p:spPr bwMode="auto">
          <a:xfrm flipH="1">
            <a:off x="6781800" y="2324971"/>
            <a:ext cx="182880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6858000" y="2324971"/>
            <a:ext cx="182880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914400" y="601980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nl-NL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=2,3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4191000" y="6019800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nl-NL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=2,3</a:t>
            </a: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7277100" y="5993910"/>
            <a:ext cx="990600" cy="39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10</a:t>
            </a:fld>
            <a:endParaRPr lang="en-US" alt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72239"/>
              </p:ext>
            </p:extLst>
          </p:nvPr>
        </p:nvGraphicFramePr>
        <p:xfrm>
          <a:off x="682267" y="1385888"/>
          <a:ext cx="3178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8" name="Vergelijking" r:id="rId6" imgW="1536480" imgH="228600" progId="Equation.3">
                  <p:embed/>
                </p:oleObj>
              </mc:Choice>
              <mc:Fallback>
                <p:oleObj name="Vergelijking" r:id="rId6" imgW="1536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67" y="1385888"/>
                        <a:ext cx="3178175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082844" y="129786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l-GR" altLang="nl-NL" sz="2800" i="1" u="sng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nl-NL" altLang="nl-NL" sz="2400" i="1" u="sng" dirty="0" smtClean="0"/>
              <a:t> </a:t>
            </a:r>
            <a:r>
              <a:rPr lang="nl-NL" altLang="nl-NL" sz="2400" u="sng" dirty="0" smtClean="0"/>
              <a:t>: </a:t>
            </a:r>
            <a:r>
              <a:rPr lang="en-US" altLang="nl-NL" sz="2400" u="sng" dirty="0" smtClean="0"/>
              <a:t>Interfacial surface</a:t>
            </a:r>
            <a:endParaRPr lang="en-US" altLang="nl-NL" sz="2400" u="sng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114800" y="1934810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l-GR" altLang="nl-NL" sz="2800" i="1" u="sng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nl-NL" altLang="nl-NL" sz="2400" u="sng" dirty="0" smtClean="0"/>
              <a:t> : </a:t>
            </a:r>
            <a:r>
              <a:rPr lang="en-US" altLang="nl-NL" sz="2400" u="sng" dirty="0" smtClean="0"/>
              <a:t>Interfacial or surface tension</a:t>
            </a:r>
            <a:endParaRPr lang="en-US" altLang="nl-NL" sz="2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9966" y="1991475"/>
                <a:ext cx="2457916" cy="46166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nl-NL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nl-NL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T,V </a:t>
                </a:r>
                <a:r>
                  <a:rPr lang="nl-NL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dW</a:t>
                </a:r>
                <a:r>
                  <a:rPr lang="el-GR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nl-NL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≡ </a:t>
                </a:r>
                <a:r>
                  <a:rPr lang="el-G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nl-NL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l-G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lang="nl-NL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66" y="1991475"/>
                <a:ext cx="2457916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7595" r="-2703" b="-26582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971800" y="3276600"/>
            <a:ext cx="3352800" cy="2590800"/>
            <a:chOff x="2971800" y="3276600"/>
            <a:chExt cx="3352800" cy="259080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5410200" y="3657600"/>
              <a:ext cx="914400" cy="91440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81927" name="Group 7"/>
            <p:cNvGrpSpPr>
              <a:grpSpLocks/>
            </p:cNvGrpSpPr>
            <p:nvPr/>
          </p:nvGrpSpPr>
          <p:grpSpPr bwMode="auto">
            <a:xfrm>
              <a:off x="2971800" y="3276600"/>
              <a:ext cx="3124200" cy="2590800"/>
              <a:chOff x="96" y="96"/>
              <a:chExt cx="2412" cy="2532"/>
            </a:xfrm>
          </p:grpSpPr>
          <p:pic>
            <p:nvPicPr>
              <p:cNvPr id="81928" name="Picture 8" descr="5_49_bi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96"/>
                <a:ext cx="2412" cy="25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29" name="Picture 9" descr="5_49_big_shade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" y="232"/>
                <a:ext cx="2022" cy="21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1934" name="Picture 14" descr="5_50_big_phase_boundary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146" y="3410190"/>
              <a:ext cx="2610362" cy="220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 bwMode="auto">
            <a:xfrm>
              <a:off x="3444708" y="5597325"/>
              <a:ext cx="2590800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602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TextBox 8"/>
          <p:cNvSpPr txBox="1">
            <a:spLocks noChangeArrowheads="1"/>
          </p:cNvSpPr>
          <p:nvPr/>
        </p:nvSpPr>
        <p:spPr bwMode="auto">
          <a:xfrm>
            <a:off x="533400" y="5746750"/>
            <a:ext cx="1971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ea typeface="ＭＳ Ｐゴシック" charset="-128"/>
              </a:rPr>
              <a:t>Equilibrium:</a:t>
            </a:r>
            <a:endParaRPr lang="en-US" altLang="nl-NL" sz="2400" b="1" u="sng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11</a:t>
            </a:fld>
            <a:endParaRPr lang="en-US" altLang="nl-NL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33400" y="152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Gibbs-Thomson </a:t>
            </a:r>
            <a:r>
              <a:rPr lang="nl-NL" altLang="nl-NL" sz="3200" u="sng" dirty="0" smtClean="0">
                <a:solidFill>
                  <a:srgbClr val="C00000"/>
                </a:solidFill>
              </a:rPr>
              <a:t>effect:</a:t>
            </a:r>
            <a:r>
              <a:rPr lang="nl-NL" altLang="nl-NL" sz="3200" dirty="0" smtClean="0">
                <a:solidFill>
                  <a:srgbClr val="C00000"/>
                </a:solidFill>
              </a:rPr>
              <a:t> </a:t>
            </a:r>
            <a:r>
              <a:rPr lang="nl-NL" altLang="nl-NL" sz="3200" u="sng" dirty="0" smtClean="0">
                <a:solidFill>
                  <a:schemeClr val="tx1"/>
                </a:solidFill>
              </a:rPr>
              <a:t>Laplace equation</a:t>
            </a:r>
            <a:endParaRPr lang="nl-NL" altLang="nl-NL" sz="3200" u="sng" dirty="0">
              <a:solidFill>
                <a:schemeClr val="tx1"/>
              </a:solidFill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371600" y="1524000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nl-NL" sz="2400" u="sng" dirty="0" smtClean="0"/>
              <a:t>Interfacial or surface tension </a:t>
            </a:r>
            <a:r>
              <a:rPr lang="el-GR" altLang="nl-NL" sz="3200" i="1" u="sng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nl-NL" altLang="nl-NL" sz="2800" i="1" u="sng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nl-NL" altLang="nl-NL" sz="2800" u="sng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nl-NL" sz="2400" u="sng" dirty="0" smtClean="0"/>
              <a:t> tends to reduce </a:t>
            </a:r>
            <a:r>
              <a:rPr lang="el-GR" altLang="nl-NL" sz="2800" i="1" u="sng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nl-NL" altLang="nl-NL" sz="2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sz="2400" u="sng" dirty="0" smtClean="0"/>
              <a:t>  </a:t>
            </a:r>
            <a:endParaRPr lang="en-US" altLang="nl-NL" sz="2400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330938"/>
              </p:ext>
            </p:extLst>
          </p:nvPr>
        </p:nvGraphicFramePr>
        <p:xfrm>
          <a:off x="1841500" y="965200"/>
          <a:ext cx="63309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58" name="Equation" r:id="rId4" imgW="3060360" imgH="241200" progId="Equation.3">
                  <p:embed/>
                </p:oleObj>
              </mc:Choice>
              <mc:Fallback>
                <p:oleObj name="Equation" r:id="rId4" imgW="3060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965200"/>
                        <a:ext cx="6330950" cy="496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56193"/>
              </p:ext>
            </p:extLst>
          </p:nvPr>
        </p:nvGraphicFramePr>
        <p:xfrm>
          <a:off x="5715572" y="3470641"/>
          <a:ext cx="1320007" cy="35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59" name="Equation" r:id="rId6" imgW="761760" imgH="203040" progId="Equation.3">
                  <p:embed/>
                </p:oleObj>
              </mc:Choice>
              <mc:Fallback>
                <p:oleObj name="Equation" r:id="rId6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572" y="3470641"/>
                        <a:ext cx="1320007" cy="35031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263706"/>
              </p:ext>
            </p:extLst>
          </p:nvPr>
        </p:nvGraphicFramePr>
        <p:xfrm>
          <a:off x="5703380" y="4506756"/>
          <a:ext cx="16192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60" name="Equation" r:id="rId8" imgW="952200" imgH="228600" progId="Equation.3">
                  <p:embed/>
                </p:oleObj>
              </mc:Choice>
              <mc:Fallback>
                <p:oleObj name="Equation" r:id="rId8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380" y="4506756"/>
                        <a:ext cx="1619250" cy="387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385636"/>
              </p:ext>
            </p:extLst>
          </p:nvPr>
        </p:nvGraphicFramePr>
        <p:xfrm>
          <a:off x="5715000" y="3973355"/>
          <a:ext cx="15573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61" name="Equation" r:id="rId10" imgW="901440" imgH="215640" progId="Equation.3">
                  <p:embed/>
                </p:oleObj>
              </mc:Choice>
              <mc:Fallback>
                <p:oleObj name="Equation" r:id="rId10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973355"/>
                        <a:ext cx="1557338" cy="371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905000" y="2922830"/>
            <a:ext cx="3276600" cy="2472527"/>
            <a:chOff x="1905000" y="2922830"/>
            <a:chExt cx="3276600" cy="24725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2922830"/>
              <a:ext cx="3276600" cy="2472527"/>
            </a:xfrm>
            <a:prstGeom prst="rect">
              <a:avLst/>
            </a:prstGeom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5896284"/>
                </p:ext>
              </p:extLst>
            </p:nvPr>
          </p:nvGraphicFramePr>
          <p:xfrm>
            <a:off x="4038600" y="3962400"/>
            <a:ext cx="388939" cy="50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162" name="Equation" r:id="rId13" imgW="126720" imgH="164880" progId="Equation.3">
                    <p:embed/>
                  </p:oleObj>
                </mc:Choice>
                <mc:Fallback>
                  <p:oleObj name="Equation" r:id="rId13" imgW="126720" imgH="16488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3962400"/>
                          <a:ext cx="388939" cy="500863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602528" y="5635090"/>
            <a:ext cx="5169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nl-NL" sz="2400" u="sng" dirty="0" smtClean="0"/>
              <a:t>Relation between </a:t>
            </a:r>
            <a:r>
              <a:rPr lang="en-US" altLang="nl-NL" sz="320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3200" baseline="-250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nl-NL" sz="32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nl-NL" sz="320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3200" baseline="-25000" dirty="0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nl-NL" sz="3200" u="sng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sz="3200" u="sng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altLang="nl-NL" sz="3200" i="1" u="sng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nl-NL" altLang="nl-NL" sz="3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nl-NL" sz="3200" u="sng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nl-NL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68224" y="1002792"/>
            <a:ext cx="19715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b="1" u="sng" dirty="0" smtClean="0">
                <a:ea typeface="ＭＳ Ｐゴシック" charset="-128"/>
              </a:rPr>
              <a:t>Equilibrium:</a:t>
            </a:r>
            <a:endParaRPr lang="en-US" altLang="nl-NL" b="1" u="sng" dirty="0">
              <a:ea typeface="ＭＳ Ｐゴシック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2492453" y="2286000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036926" y="2108775"/>
            <a:ext cx="44306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nl-NL" sz="2400" u="sng" dirty="0" smtClean="0"/>
              <a:t>Smallest surface </a:t>
            </a:r>
            <a:r>
              <a:rPr lang="el-GR" altLang="nl-NL" sz="2800" i="1" u="sng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nl-NL" altLang="nl-NL" sz="2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nl-NL" sz="2400" u="sng" dirty="0" smtClean="0">
                <a:latin typeface="+mj-lt"/>
                <a:cs typeface="Times New Roman" pitchFamily="18" charset="0"/>
              </a:rPr>
              <a:t>i</a:t>
            </a:r>
            <a:r>
              <a:rPr lang="nl-NL" altLang="nl-NL" sz="2400" u="sng" dirty="0" smtClean="0">
                <a:latin typeface="+mn-lt"/>
                <a:cs typeface="Times New Roman" pitchFamily="18" charset="0"/>
              </a:rPr>
              <a:t>s a sphere </a:t>
            </a:r>
            <a:r>
              <a:rPr lang="en-US" altLang="nl-NL" sz="2400" u="sng" dirty="0" smtClean="0">
                <a:latin typeface="+mn-lt"/>
              </a:rPr>
              <a:t>  </a:t>
            </a:r>
            <a:endParaRPr lang="en-US" altLang="nl-NL" sz="24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72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TextBox 8"/>
          <p:cNvSpPr txBox="1">
            <a:spLocks noChangeArrowheads="1"/>
          </p:cNvSpPr>
          <p:nvPr/>
        </p:nvSpPr>
        <p:spPr bwMode="auto">
          <a:xfrm>
            <a:off x="533400" y="5746750"/>
            <a:ext cx="1971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ea typeface="ＭＳ Ｐゴシック" charset="-128"/>
              </a:rPr>
              <a:t>Equilibrium:</a:t>
            </a:r>
            <a:endParaRPr lang="en-US" altLang="nl-NL" sz="2400" b="1" u="sng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12</a:t>
            </a:fld>
            <a:endParaRPr lang="en-US" altLang="nl-NL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33400" y="152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Gibbs-Thomson </a:t>
            </a:r>
            <a:r>
              <a:rPr lang="nl-NL" altLang="nl-NL" sz="3200" u="sng" dirty="0" smtClean="0">
                <a:solidFill>
                  <a:srgbClr val="C00000"/>
                </a:solidFill>
              </a:rPr>
              <a:t>effect:</a:t>
            </a:r>
            <a:r>
              <a:rPr lang="nl-NL" altLang="nl-NL" sz="3200" dirty="0" smtClean="0">
                <a:solidFill>
                  <a:srgbClr val="C00000"/>
                </a:solidFill>
              </a:rPr>
              <a:t> </a:t>
            </a:r>
            <a:r>
              <a:rPr lang="nl-NL" altLang="nl-NL" sz="3200" u="sng" dirty="0" smtClean="0">
                <a:solidFill>
                  <a:schemeClr val="tx1"/>
                </a:solidFill>
              </a:rPr>
              <a:t>Laplace equation</a:t>
            </a:r>
            <a:endParaRPr lang="nl-NL" altLang="nl-NL" sz="3200" u="sng" dirty="0">
              <a:solidFill>
                <a:schemeClr val="tx1"/>
              </a:solidFill>
            </a:endParaRPr>
          </a:p>
        </p:txBody>
      </p:sp>
      <p:graphicFrame>
        <p:nvGraphicFramePr>
          <p:cNvPr id="10243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295673"/>
              </p:ext>
            </p:extLst>
          </p:nvPr>
        </p:nvGraphicFramePr>
        <p:xfrm>
          <a:off x="5715572" y="3470641"/>
          <a:ext cx="1320007" cy="35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31" name="Equation" r:id="rId4" imgW="761760" imgH="203040" progId="Equation.3">
                  <p:embed/>
                </p:oleObj>
              </mc:Choice>
              <mc:Fallback>
                <p:oleObj name="Equation" r:id="rId4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572" y="3470641"/>
                        <a:ext cx="1320007" cy="35031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25427"/>
              </p:ext>
            </p:extLst>
          </p:nvPr>
        </p:nvGraphicFramePr>
        <p:xfrm>
          <a:off x="5703380" y="4506756"/>
          <a:ext cx="16192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32" name="Equation" r:id="rId6" imgW="952200" imgH="228600" progId="Equation.3">
                  <p:embed/>
                </p:oleObj>
              </mc:Choice>
              <mc:Fallback>
                <p:oleObj name="Equation" r:id="rId6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380" y="4506756"/>
                        <a:ext cx="1619250" cy="387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860134"/>
              </p:ext>
            </p:extLst>
          </p:nvPr>
        </p:nvGraphicFramePr>
        <p:xfrm>
          <a:off x="5715000" y="3973355"/>
          <a:ext cx="15573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33" name="Equation" r:id="rId8" imgW="901440" imgH="215640" progId="Equation.3">
                  <p:embed/>
                </p:oleObj>
              </mc:Choice>
              <mc:Fallback>
                <p:oleObj name="Equation" r:id="rId8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973355"/>
                        <a:ext cx="1557338" cy="371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905000" y="2922830"/>
            <a:ext cx="3276600" cy="2472527"/>
            <a:chOff x="1905000" y="2922830"/>
            <a:chExt cx="3276600" cy="24725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2922830"/>
              <a:ext cx="3276600" cy="2472527"/>
            </a:xfrm>
            <a:prstGeom prst="rect">
              <a:avLst/>
            </a:prstGeom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8429242"/>
                </p:ext>
              </p:extLst>
            </p:nvPr>
          </p:nvGraphicFramePr>
          <p:xfrm>
            <a:off x="4038600" y="3962400"/>
            <a:ext cx="388939" cy="50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234" name="Equation" r:id="rId11" imgW="126720" imgH="164880" progId="Equation.3">
                    <p:embed/>
                  </p:oleObj>
                </mc:Choice>
                <mc:Fallback>
                  <p:oleObj name="Equation" r:id="rId11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3962400"/>
                          <a:ext cx="388939" cy="500863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602528" y="5635090"/>
            <a:ext cx="5169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nl-NL" sz="2400" u="sng" dirty="0" smtClean="0"/>
              <a:t>Relation between </a:t>
            </a:r>
            <a:r>
              <a:rPr lang="en-US" altLang="nl-NL" sz="320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3200" baseline="-250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nl-NL" sz="32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nl-NL" sz="320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3200" baseline="-25000" dirty="0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nl-NL" sz="3200" u="sng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sz="3200" u="sng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altLang="nl-NL" sz="3200" i="1" u="sng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nl-NL" altLang="nl-NL" sz="3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nl-NL" sz="3200" u="sng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nl-NL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371600" y="1524000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nl-NL" sz="2400" u="sng" dirty="0" smtClean="0"/>
              <a:t>Interfacial or surface tension </a:t>
            </a:r>
            <a:r>
              <a:rPr lang="el-GR" altLang="nl-NL" sz="3200" i="1" u="sng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nl-NL" altLang="nl-NL" sz="2800" i="1" u="sng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nl-NL" altLang="nl-NL" sz="2800" u="sng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nl-NL" sz="2400" u="sng" dirty="0" smtClean="0"/>
              <a:t> tends to reduce </a:t>
            </a:r>
            <a:r>
              <a:rPr lang="el-GR" altLang="nl-NL" sz="2800" i="1" u="sng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nl-NL" altLang="nl-NL" sz="2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sz="2400" u="sng" dirty="0" smtClean="0"/>
              <a:t>  </a:t>
            </a:r>
            <a:endParaRPr lang="en-US" altLang="nl-NL" sz="2400" u="sng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011832"/>
              </p:ext>
            </p:extLst>
          </p:nvPr>
        </p:nvGraphicFramePr>
        <p:xfrm>
          <a:off x="1841500" y="965200"/>
          <a:ext cx="63309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35" name="Equation" r:id="rId13" imgW="3060360" imgH="241200" progId="Equation.3">
                  <p:embed/>
                </p:oleObj>
              </mc:Choice>
              <mc:Fallback>
                <p:oleObj name="Equation" r:id="rId13" imgW="3060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965200"/>
                        <a:ext cx="6330950" cy="496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68224" y="1002792"/>
            <a:ext cx="19715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b="1" u="sng" dirty="0" smtClean="0">
                <a:ea typeface="ＭＳ Ｐゴシック" charset="-128"/>
              </a:rPr>
              <a:t>Equilibrium:</a:t>
            </a:r>
            <a:endParaRPr lang="en-US" altLang="nl-NL" b="1" u="sng" dirty="0">
              <a:ea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64" y="2667000"/>
            <a:ext cx="91940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6000" dirty="0" smtClean="0"/>
              <a:t>Let’s work this out in detail</a:t>
            </a:r>
            <a:endParaRPr lang="nl-NL" sz="6000" dirty="0"/>
          </a:p>
        </p:txBody>
      </p:sp>
      <p:sp>
        <p:nvSpPr>
          <p:cNvPr id="20" name="Right Arrow 19"/>
          <p:cNvSpPr/>
          <p:nvPr/>
        </p:nvSpPr>
        <p:spPr bwMode="auto">
          <a:xfrm>
            <a:off x="2492453" y="2286000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036926" y="2108775"/>
            <a:ext cx="44306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nl-NL" sz="2400" u="sng" dirty="0" smtClean="0"/>
              <a:t>Smallest surface </a:t>
            </a:r>
            <a:r>
              <a:rPr lang="el-GR" altLang="nl-NL" sz="2800" i="1" u="sng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nl-NL" altLang="nl-NL" sz="2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nl-NL" sz="2400" u="sng" dirty="0" smtClean="0">
                <a:latin typeface="+mj-lt"/>
                <a:cs typeface="Times New Roman" pitchFamily="18" charset="0"/>
              </a:rPr>
              <a:t>i</a:t>
            </a:r>
            <a:r>
              <a:rPr lang="nl-NL" altLang="nl-NL" sz="2400" u="sng" dirty="0" smtClean="0">
                <a:latin typeface="+mn-lt"/>
                <a:cs typeface="Times New Roman" pitchFamily="18" charset="0"/>
              </a:rPr>
              <a:t>s a sphere </a:t>
            </a:r>
            <a:r>
              <a:rPr lang="en-US" altLang="nl-NL" sz="2400" u="sng" dirty="0" smtClean="0">
                <a:latin typeface="+mn-lt"/>
              </a:rPr>
              <a:t>  </a:t>
            </a:r>
            <a:endParaRPr lang="en-US" altLang="nl-NL" sz="24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18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13</a:t>
            </a:fld>
            <a:endParaRPr lang="en-US" altLang="nl-NL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33400" y="152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Gibbs-Thomson </a:t>
            </a:r>
            <a:r>
              <a:rPr lang="nl-NL" altLang="nl-NL" sz="3200" u="sng" dirty="0" smtClean="0">
                <a:solidFill>
                  <a:srgbClr val="C00000"/>
                </a:solidFill>
              </a:rPr>
              <a:t>effect:</a:t>
            </a:r>
            <a:r>
              <a:rPr lang="nl-NL" altLang="nl-NL" sz="3200" dirty="0" smtClean="0">
                <a:solidFill>
                  <a:srgbClr val="C00000"/>
                </a:solidFill>
              </a:rPr>
              <a:t> </a:t>
            </a:r>
            <a:r>
              <a:rPr lang="nl-NL" altLang="nl-NL" sz="3200" u="sng" dirty="0" smtClean="0">
                <a:solidFill>
                  <a:schemeClr val="tx1"/>
                </a:solidFill>
              </a:rPr>
              <a:t>Laplace equation</a:t>
            </a:r>
            <a:endParaRPr lang="nl-NL" altLang="nl-NL" sz="3200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2506"/>
              </p:ext>
            </p:extLst>
          </p:nvPr>
        </p:nvGraphicFramePr>
        <p:xfrm>
          <a:off x="1535575" y="2273300"/>
          <a:ext cx="5727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19" name="Equation" r:id="rId4" imgW="2768400" imgH="228600" progId="Equation.3">
                  <p:embed/>
                </p:oleObj>
              </mc:Choice>
              <mc:Fallback>
                <p:oleObj name="Equation" r:id="rId4" imgW="2768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575" y="2273300"/>
                        <a:ext cx="5727700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6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260126"/>
              </p:ext>
            </p:extLst>
          </p:nvPr>
        </p:nvGraphicFramePr>
        <p:xfrm>
          <a:off x="3143250" y="1676400"/>
          <a:ext cx="41243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20" name="Equation" r:id="rId6" imgW="1993680" imgH="228600" progId="Equation.3">
                  <p:embed/>
                </p:oleObj>
              </mc:Choice>
              <mc:Fallback>
                <p:oleObj name="Equation" r:id="rId6" imgW="19936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676400"/>
                        <a:ext cx="4124325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A6A6A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194324"/>
              </p:ext>
            </p:extLst>
          </p:nvPr>
        </p:nvGraphicFramePr>
        <p:xfrm>
          <a:off x="1460500" y="965200"/>
          <a:ext cx="63309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21" name="Equation" r:id="rId8" imgW="3060360" imgH="241200" progId="Equation.3">
                  <p:embed/>
                </p:oleObj>
              </mc:Choice>
              <mc:Fallback>
                <p:oleObj name="Equation" r:id="rId8" imgW="30603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965200"/>
                        <a:ext cx="6330950" cy="496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905000" y="2932438"/>
            <a:ext cx="4535375" cy="2462919"/>
            <a:chOff x="1905000" y="2932438"/>
            <a:chExt cx="4535375" cy="24629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2932438"/>
              <a:ext cx="4535375" cy="2462919"/>
            </a:xfrm>
            <a:prstGeom prst="rect">
              <a:avLst/>
            </a:prstGeom>
          </p:spPr>
        </p:pic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8369757"/>
                </p:ext>
              </p:extLst>
            </p:nvPr>
          </p:nvGraphicFramePr>
          <p:xfrm>
            <a:off x="4038600" y="3962400"/>
            <a:ext cx="388939" cy="50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22" name="Equation" r:id="rId11" imgW="126720" imgH="164880" progId="Equation.3">
                    <p:embed/>
                  </p:oleObj>
                </mc:Choice>
                <mc:Fallback>
                  <p:oleObj name="Equation" r:id="rId11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3962400"/>
                          <a:ext cx="388939" cy="500863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ight Brace 11"/>
          <p:cNvSpPr/>
          <p:nvPr/>
        </p:nvSpPr>
        <p:spPr bwMode="auto">
          <a:xfrm>
            <a:off x="7315200" y="1600200"/>
            <a:ext cx="228600" cy="1219200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7623048" y="2081784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2919412" y="6019800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539028"/>
              </p:ext>
            </p:extLst>
          </p:nvPr>
        </p:nvGraphicFramePr>
        <p:xfrm>
          <a:off x="3529012" y="5899150"/>
          <a:ext cx="31003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23" name="Equation" r:id="rId13" imgW="1498320" imgH="228600" progId="Equation.3">
                  <p:embed/>
                </p:oleObj>
              </mc:Choice>
              <mc:Fallback>
                <p:oleObj name="Equation" r:id="rId13" imgW="149832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2" y="5899150"/>
                        <a:ext cx="3100388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A6A6A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 bwMode="auto">
          <a:xfrm>
            <a:off x="2556075" y="1789176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2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14</a:t>
            </a:fld>
            <a:endParaRPr lang="en-US" altLang="nl-NL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33400" y="152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Gibbs-Thomson </a:t>
            </a:r>
            <a:r>
              <a:rPr lang="nl-NL" altLang="nl-NL" sz="3200" u="sng" dirty="0" smtClean="0">
                <a:solidFill>
                  <a:srgbClr val="C00000"/>
                </a:solidFill>
              </a:rPr>
              <a:t>effect:</a:t>
            </a:r>
            <a:r>
              <a:rPr lang="nl-NL" altLang="nl-NL" sz="3200" dirty="0" smtClean="0">
                <a:solidFill>
                  <a:srgbClr val="C00000"/>
                </a:solidFill>
              </a:rPr>
              <a:t> </a:t>
            </a:r>
            <a:r>
              <a:rPr lang="nl-NL" altLang="nl-NL" sz="3200" u="sng" dirty="0" smtClean="0">
                <a:solidFill>
                  <a:schemeClr val="tx1"/>
                </a:solidFill>
              </a:rPr>
              <a:t>Laplace equation</a:t>
            </a:r>
            <a:endParaRPr lang="nl-NL" altLang="nl-NL" sz="3200" u="sng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05000" y="2932438"/>
            <a:ext cx="4535375" cy="2462919"/>
            <a:chOff x="1905000" y="2932438"/>
            <a:chExt cx="4535375" cy="24629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2932438"/>
              <a:ext cx="4535375" cy="2462919"/>
            </a:xfrm>
            <a:prstGeom prst="rect">
              <a:avLst/>
            </a:prstGeom>
          </p:spPr>
        </p:pic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5717985"/>
                </p:ext>
              </p:extLst>
            </p:nvPr>
          </p:nvGraphicFramePr>
          <p:xfrm>
            <a:off x="4038600" y="3962400"/>
            <a:ext cx="388939" cy="50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298" name="Equation" r:id="rId5" imgW="126720" imgH="164880" progId="Equation.3">
                    <p:embed/>
                  </p:oleObj>
                </mc:Choice>
                <mc:Fallback>
                  <p:oleObj name="Equation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3962400"/>
                          <a:ext cx="388939" cy="500863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ight Brace 11"/>
          <p:cNvSpPr/>
          <p:nvPr/>
        </p:nvSpPr>
        <p:spPr bwMode="auto">
          <a:xfrm>
            <a:off x="8229600" y="862584"/>
            <a:ext cx="228600" cy="1880616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8567928" y="1688592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5334000" y="6019800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175402"/>
              </p:ext>
            </p:extLst>
          </p:nvPr>
        </p:nvGraphicFramePr>
        <p:xfrm>
          <a:off x="5065204" y="926592"/>
          <a:ext cx="31003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99" name="Equation" r:id="rId7" imgW="1498320" imgH="228600" progId="Equation.3">
                  <p:embed/>
                </p:oleObj>
              </mc:Choice>
              <mc:Fallback>
                <p:oleObj name="Equation" r:id="rId7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204" y="926592"/>
                        <a:ext cx="3100388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A6A6A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02769"/>
              </p:ext>
            </p:extLst>
          </p:nvPr>
        </p:nvGraphicFramePr>
        <p:xfrm>
          <a:off x="6096000" y="5730081"/>
          <a:ext cx="18637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00" name="Equation" r:id="rId9" imgW="901440" imgH="393480" progId="Equation.3">
                  <p:embed/>
                </p:oleObj>
              </mc:Choice>
              <mc:Fallback>
                <p:oleObj name="Equation" r:id="rId9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730081"/>
                        <a:ext cx="1863725" cy="8080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394593"/>
              </p:ext>
            </p:extLst>
          </p:nvPr>
        </p:nvGraphicFramePr>
        <p:xfrm>
          <a:off x="744538" y="5884863"/>
          <a:ext cx="44370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01" name="Equation" r:id="rId11" imgW="2145960" imgH="241200" progId="Equation.3">
                  <p:embed/>
                </p:oleObj>
              </mc:Choice>
              <mc:Fallback>
                <p:oleObj name="Equation" r:id="rId11" imgW="2145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5884863"/>
                        <a:ext cx="4437062" cy="498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08929"/>
              </p:ext>
            </p:extLst>
          </p:nvPr>
        </p:nvGraphicFramePr>
        <p:xfrm>
          <a:off x="262138" y="1892300"/>
          <a:ext cx="41862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02" name="Equation" r:id="rId13" imgW="2361960" imgH="419040" progId="Equation.3">
                  <p:embed/>
                </p:oleObj>
              </mc:Choice>
              <mc:Fallback>
                <p:oleObj name="Equation" r:id="rId13" imgW="2361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38" y="1892300"/>
                        <a:ext cx="4186237" cy="7397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720910"/>
              </p:ext>
            </p:extLst>
          </p:nvPr>
        </p:nvGraphicFramePr>
        <p:xfrm>
          <a:off x="4527550" y="1880963"/>
          <a:ext cx="3702050" cy="74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03" name="Equation" r:id="rId15" imgW="2070000" imgH="419040" progId="Equation.3">
                  <p:embed/>
                </p:oleObj>
              </mc:Choice>
              <mc:Fallback>
                <p:oleObj name="Equation" r:id="rId15" imgW="2070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1880963"/>
                        <a:ext cx="3702050" cy="746459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5661025" y="5268575"/>
            <a:ext cx="2720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ea typeface="ＭＳ Ｐゴシック" charset="-128"/>
              </a:rPr>
              <a:t>Laplace equation</a:t>
            </a:r>
            <a:endParaRPr lang="en-US" altLang="nl-NL" sz="2400" b="1" u="sng" dirty="0">
              <a:ea typeface="ＭＳ Ｐゴシック" charset="-128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311657" y="1305580"/>
            <a:ext cx="51477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latin typeface="+mn-lt"/>
                <a:ea typeface="ＭＳ Ｐゴシック" charset="-128"/>
              </a:rPr>
              <a:t>Equilibrium and isotropic </a:t>
            </a:r>
            <a:r>
              <a:rPr lang="el-GR" altLang="nl-NL" sz="2800" b="1" i="1" u="sng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γ</a:t>
            </a:r>
            <a:r>
              <a:rPr lang="nl-NL" altLang="nl-NL" sz="2400" b="1" u="sng" dirty="0">
                <a:latin typeface="+mn-lt"/>
                <a:ea typeface="ＭＳ Ｐゴシック" charset="-128"/>
                <a:cs typeface="Times New Roman" panose="02020603050405020304" pitchFamily="18" charset="0"/>
              </a:rPr>
              <a:t>:</a:t>
            </a:r>
            <a:endParaRPr lang="en-US" altLang="nl-NL" sz="2400" b="1" u="sng" dirty="0">
              <a:latin typeface="+mn-lt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152400" y="6019800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 animBg="1"/>
      <p:bldP spid="20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17_24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4955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17_22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33575"/>
            <a:ext cx="3667125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3" name="Picture 5" descr="17_T_5_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590800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3741" y="39729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water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15</a:t>
            </a:fld>
            <a:endParaRPr lang="en-US" alt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288912"/>
              </p:ext>
            </p:extLst>
          </p:nvPr>
        </p:nvGraphicFramePr>
        <p:xfrm>
          <a:off x="3838396" y="1824832"/>
          <a:ext cx="18637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68" name="Equation" r:id="rId6" imgW="901309" imgH="393529" progId="Equation.3">
                  <p:embed/>
                </p:oleObj>
              </mc:Choice>
              <mc:Fallback>
                <p:oleObj name="Equation" r:id="rId6" imgW="901309" imgH="39352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396" y="1824832"/>
                        <a:ext cx="1863725" cy="8080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86218" y="1262060"/>
            <a:ext cx="163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 (293 K, in air)</a:t>
            </a:r>
            <a:endParaRPr lang="nl-NL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3400" y="152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Gibbs-Thomson </a:t>
            </a:r>
            <a:r>
              <a:rPr lang="nl-NL" altLang="nl-NL" sz="3200" u="sng" dirty="0" smtClean="0">
                <a:solidFill>
                  <a:srgbClr val="C00000"/>
                </a:solidFill>
              </a:rPr>
              <a:t>effect:</a:t>
            </a:r>
            <a:r>
              <a:rPr lang="nl-NL" altLang="nl-NL" sz="3200" dirty="0" smtClean="0">
                <a:solidFill>
                  <a:srgbClr val="C00000"/>
                </a:solidFill>
              </a:rPr>
              <a:t> </a:t>
            </a:r>
            <a:r>
              <a:rPr lang="nl-NL" altLang="nl-NL" sz="3200" u="sng" dirty="0" smtClean="0">
                <a:solidFill>
                  <a:schemeClr val="tx1"/>
                </a:solidFill>
              </a:rPr>
              <a:t>Laplace equation</a:t>
            </a:r>
            <a:endParaRPr lang="nl-NL" altLang="nl-NL" sz="3200" u="sng" dirty="0">
              <a:solidFill>
                <a:schemeClr val="tx1"/>
              </a:solidFill>
            </a:endParaRPr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902825" y="794795"/>
            <a:ext cx="5410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2400" u="sng" dirty="0">
                <a:latin typeface="+mn-lt"/>
              </a:rPr>
              <a:t>Surface tension </a:t>
            </a:r>
            <a:r>
              <a:rPr lang="el-GR" altLang="nl-NL" sz="2800" i="1" u="sng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nl-NL" altLang="nl-NL" sz="2400" u="sng" dirty="0" smtClean="0">
                <a:latin typeface="+mn-lt"/>
                <a:cs typeface="Arial" charset="0"/>
              </a:rPr>
              <a:t> (Jm</a:t>
            </a:r>
            <a:r>
              <a:rPr lang="nl-NL" altLang="nl-NL" sz="2400" u="sng" baseline="30000" dirty="0" smtClean="0">
                <a:latin typeface="+mn-lt"/>
                <a:cs typeface="Arial" charset="0"/>
              </a:rPr>
              <a:t>-2</a:t>
            </a:r>
            <a:r>
              <a:rPr lang="nl-NL" altLang="nl-NL" sz="2400" u="sng" dirty="0" smtClean="0">
                <a:latin typeface="+mn-lt"/>
                <a:cs typeface="Arial" charset="0"/>
              </a:rPr>
              <a:t> = Nm</a:t>
            </a:r>
            <a:r>
              <a:rPr lang="nl-NL" altLang="nl-NL" sz="2400" u="sng" baseline="30000" dirty="0" smtClean="0">
                <a:latin typeface="+mn-lt"/>
                <a:cs typeface="Arial" charset="0"/>
              </a:rPr>
              <a:t>-1</a:t>
            </a:r>
            <a:r>
              <a:rPr lang="nl-NL" altLang="nl-NL" sz="2400" u="sng" dirty="0" smtClean="0">
                <a:latin typeface="+mn-lt"/>
                <a:cs typeface="Arial" charset="0"/>
              </a:rPr>
              <a:t>)</a:t>
            </a:r>
            <a:endParaRPr lang="el-GR" altLang="nl-NL" sz="2400" u="sng" dirty="0">
              <a:latin typeface="+mn-lt"/>
              <a:cs typeface="Arial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695700" y="2632869"/>
            <a:ext cx="2111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b="1" u="sng" dirty="0" smtClean="0">
                <a:ea typeface="ＭＳ Ｐゴシック" charset="-128"/>
              </a:rPr>
              <a:t>Laplace equation</a:t>
            </a:r>
            <a:endParaRPr lang="en-US" altLang="nl-NL" b="1" u="sng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16</a:t>
            </a:fld>
            <a:endParaRPr lang="en-US" altLang="nl-NL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Surface tension and capillary 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11356"/>
            <a:ext cx="3051895" cy="3265913"/>
          </a:xfrm>
          <a:prstGeom prst="rect">
            <a:avLst/>
          </a:prstGeom>
        </p:spPr>
      </p:pic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Surface tension and capillary action 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044107" y="1589425"/>
            <a:ext cx="2589300" cy="111629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6200" y="1127760"/>
            <a:ext cx="8915400" cy="46166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 smtClean="0">
                <a:ea typeface="ＭＳ Ｐゴシック" charset="-128"/>
              </a:rPr>
              <a:t>Adhesive force between liquid and capillary, e.g. H</a:t>
            </a:r>
            <a:r>
              <a:rPr lang="en-US" altLang="nl-NL" sz="2400" b="1" baseline="-25000" dirty="0" smtClean="0">
                <a:ea typeface="ＭＳ Ｐゴシック" charset="-128"/>
              </a:rPr>
              <a:t>2</a:t>
            </a:r>
            <a:r>
              <a:rPr lang="en-US" altLang="nl-NL" sz="2400" b="1" u="sng" dirty="0" smtClean="0">
                <a:ea typeface="ＭＳ Ｐゴシック" charset="-128"/>
              </a:rPr>
              <a:t>O/glass</a:t>
            </a:r>
            <a:endParaRPr lang="en-US" altLang="nl-NL" sz="2400" b="1" u="sng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17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869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93272"/>
            <a:ext cx="3124200" cy="3287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11356"/>
            <a:ext cx="3051895" cy="3265913"/>
          </a:xfrm>
          <a:prstGeom prst="rect">
            <a:avLst/>
          </a:prstGeom>
        </p:spPr>
      </p:pic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Surface tension and capillary action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18</a:t>
            </a:fld>
            <a:endParaRPr lang="en-US" altLang="nl-NL"/>
          </a:p>
        </p:txBody>
      </p:sp>
      <p:cxnSp>
        <p:nvCxnSpPr>
          <p:cNvPr id="15" name="Straight Arrow Connector 14"/>
          <p:cNvCxnSpPr>
            <a:endCxn id="16" idx="0"/>
          </p:cNvCxnSpPr>
          <p:nvPr/>
        </p:nvCxnSpPr>
        <p:spPr bwMode="auto">
          <a:xfrm flipH="1">
            <a:off x="4587240" y="4678680"/>
            <a:ext cx="1524002" cy="108204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11480" y="5760720"/>
            <a:ext cx="8351520" cy="46166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 smtClean="0">
                <a:ea typeface="ＭＳ Ｐゴシック" charset="-128"/>
              </a:rPr>
              <a:t>Stronger cohesive force within the liquid, e.g. Hg/glass</a:t>
            </a:r>
            <a:endParaRPr lang="en-US" altLang="nl-NL" sz="2400" b="1" u="sng" dirty="0">
              <a:ea typeface="ＭＳ Ｐゴシック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044107" y="1589425"/>
            <a:ext cx="2589300" cy="111629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6200" y="1127760"/>
            <a:ext cx="8915400" cy="46166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 smtClean="0">
                <a:ea typeface="ＭＳ Ｐゴシック" charset="-128"/>
              </a:rPr>
              <a:t>Adhesive force between liquid and capillary, e.g. H</a:t>
            </a:r>
            <a:r>
              <a:rPr lang="en-US" altLang="nl-NL" sz="2400" b="1" baseline="-25000" dirty="0" smtClean="0">
                <a:ea typeface="ＭＳ Ｐゴシック" charset="-128"/>
              </a:rPr>
              <a:t>2</a:t>
            </a:r>
            <a:r>
              <a:rPr lang="en-US" altLang="nl-NL" sz="2400" b="1" u="sng" dirty="0" smtClean="0">
                <a:ea typeface="ＭＳ Ｐゴシック" charset="-128"/>
              </a:rPr>
              <a:t>O/glass</a:t>
            </a:r>
            <a:endParaRPr lang="en-US" altLang="nl-NL" sz="2400" b="1" u="sng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3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Surface tension and capillary action 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686694" y="1127760"/>
            <a:ext cx="7923906" cy="46166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 smtClean="0">
                <a:ea typeface="ＭＳ Ｐゴシック" charset="-128"/>
              </a:rPr>
              <a:t>Adhesive force between liquid and capillary</a:t>
            </a:r>
            <a:endParaRPr lang="en-US" altLang="nl-NL" sz="2400" b="1" u="sng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19</a:t>
            </a:fld>
            <a:endParaRPr lang="en-US" altLang="nl-NL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72719"/>
              </p:ext>
            </p:extLst>
          </p:nvPr>
        </p:nvGraphicFramePr>
        <p:xfrm>
          <a:off x="1371600" y="5672316"/>
          <a:ext cx="63261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8" name="Vergelijking" r:id="rId3" imgW="3060360" imgH="393480" progId="Equation.3">
                  <p:embed/>
                </p:oleObj>
              </mc:Choice>
              <mc:Fallback>
                <p:oleObj name="Vergelijking" r:id="rId3" imgW="306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672316"/>
                        <a:ext cx="6326188" cy="809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4649371"/>
            <a:ext cx="4038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000" b="1" u="sng" dirty="0" smtClean="0">
                <a:ea typeface="ＭＳ Ｐゴシック" charset="-128"/>
              </a:rPr>
              <a:t>Pressure of a liquid column </a:t>
            </a:r>
          </a:p>
          <a:p>
            <a:r>
              <a:rPr lang="en-US" altLang="nl-NL" sz="2000" b="1" u="sng" dirty="0" smtClean="0">
                <a:ea typeface="ＭＳ Ｐゴシック" charset="-128"/>
              </a:rPr>
              <a:t>of height</a:t>
            </a:r>
            <a:r>
              <a:rPr lang="en-US" altLang="nl-NL" sz="2000" b="1" dirty="0" smtClean="0">
                <a:ea typeface="ＭＳ Ｐゴシック" charset="-128"/>
              </a:rPr>
              <a:t> </a:t>
            </a:r>
            <a:r>
              <a:rPr lang="en-US" altLang="nl-NL" sz="2400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h </a:t>
            </a:r>
            <a:r>
              <a:rPr lang="en-US" altLang="nl-NL" sz="2000" b="1" u="sng" dirty="0" smtClean="0">
                <a:ea typeface="ＭＳ Ｐゴシック" charset="-128"/>
              </a:rPr>
              <a:t>and mass density</a:t>
            </a:r>
            <a:r>
              <a:rPr lang="en-US" altLang="nl-NL" sz="2000" b="1" dirty="0" smtClean="0">
                <a:ea typeface="ＭＳ Ｐゴシック" charset="-128"/>
              </a:rPr>
              <a:t> </a:t>
            </a:r>
            <a:r>
              <a:rPr lang="el-GR" altLang="nl-NL" sz="2400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ρ</a:t>
            </a:r>
            <a:endParaRPr lang="en-US" altLang="nl-NL" sz="2400" b="1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11356"/>
            <a:ext cx="3051895" cy="32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nl-NL" altLang="nl-NL" sz="3200" u="sng" dirty="0">
                <a:solidFill>
                  <a:srgbClr val="C00000"/>
                </a:solidFill>
              </a:rPr>
              <a:t>Na</a:t>
            </a:r>
            <a:r>
              <a:rPr lang="nl-NL" altLang="nl-NL" sz="3200" baseline="-25000" dirty="0">
                <a:solidFill>
                  <a:srgbClr val="C00000"/>
                </a:solidFill>
              </a:rPr>
              <a:t>2</a:t>
            </a:r>
            <a:r>
              <a:rPr lang="nl-NL" altLang="nl-NL" sz="3200" u="sng" dirty="0">
                <a:solidFill>
                  <a:srgbClr val="C00000"/>
                </a:solidFill>
              </a:rPr>
              <a:t>ClO</a:t>
            </a:r>
            <a:r>
              <a:rPr lang="nl-NL" altLang="nl-NL" sz="3200" baseline="-25000" dirty="0">
                <a:solidFill>
                  <a:srgbClr val="C00000"/>
                </a:solidFill>
              </a:rPr>
              <a:t>3</a:t>
            </a:r>
            <a:r>
              <a:rPr lang="nl-NL" altLang="nl-NL" sz="3200" u="sng" dirty="0">
                <a:solidFill>
                  <a:srgbClr val="C00000"/>
                </a:solidFill>
              </a:rPr>
              <a:t> crystals in </a:t>
            </a:r>
            <a:r>
              <a:rPr lang="nl-NL" altLang="nl-NL" sz="3200" u="sng" dirty="0" smtClean="0">
                <a:solidFill>
                  <a:srgbClr val="C00000"/>
                </a:solidFill>
              </a:rPr>
              <a:t>a saturated solution</a:t>
            </a:r>
            <a:endParaRPr lang="nl-NL" altLang="nl-NL" sz="3200" u="sng" dirty="0">
              <a:solidFill>
                <a:srgbClr val="C00000"/>
              </a:solidFill>
            </a:endParaRPr>
          </a:p>
        </p:txBody>
      </p:sp>
      <p:sp>
        <p:nvSpPr>
          <p:cNvPr id="67587" name="AutoShape 3"/>
          <p:cNvSpPr>
            <a:spLocks noChangeAspect="1" noChangeArrowheads="1" noTextEdit="1"/>
          </p:cNvSpPr>
          <p:nvPr/>
        </p:nvSpPr>
        <p:spPr bwMode="auto">
          <a:xfrm>
            <a:off x="1752600" y="2503488"/>
            <a:ext cx="54864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991225" y="608171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endParaRPr lang="en-US" altLang="nl-NL" sz="2000"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67589" name="Picture 5" descr="uberseriebewerktgespiegeldbalk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7"/>
          <a:stretch>
            <a:fillRect/>
          </a:stretch>
        </p:blipFill>
        <p:spPr>
          <a:xfrm>
            <a:off x="2663570" y="1565021"/>
            <a:ext cx="1800225" cy="3967162"/>
          </a:xfrm>
        </p:spPr>
      </p:pic>
      <p:sp>
        <p:nvSpPr>
          <p:cNvPr id="67590" name="Line 30"/>
          <p:cNvSpPr>
            <a:spLocks noChangeShapeType="1"/>
          </p:cNvSpPr>
          <p:nvPr/>
        </p:nvSpPr>
        <p:spPr bwMode="auto">
          <a:xfrm flipH="1">
            <a:off x="3244595" y="2227008"/>
            <a:ext cx="1600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7591" name="Line 31"/>
          <p:cNvSpPr>
            <a:spLocks noChangeShapeType="1"/>
          </p:cNvSpPr>
          <p:nvPr/>
        </p:nvSpPr>
        <p:spPr bwMode="auto">
          <a:xfrm flipH="1">
            <a:off x="3168395" y="4360608"/>
            <a:ext cx="1600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67592" name="Picture 39" descr="Untitled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20" y="1788858"/>
            <a:ext cx="10826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Untitled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474" y="3844619"/>
            <a:ext cx="1082317" cy="103197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0" name="Line 30"/>
          <p:cNvSpPr>
            <a:spLocks noChangeShapeType="1"/>
          </p:cNvSpPr>
          <p:nvPr/>
        </p:nvSpPr>
        <p:spPr bwMode="auto">
          <a:xfrm flipH="1">
            <a:off x="1752599" y="2845339"/>
            <a:ext cx="141579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 algn="l" defTabSz="45720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95" name="TextBox 48"/>
          <p:cNvSpPr txBox="1">
            <a:spLocks noChangeArrowheads="1"/>
          </p:cNvSpPr>
          <p:nvPr/>
        </p:nvSpPr>
        <p:spPr bwMode="auto">
          <a:xfrm>
            <a:off x="400050" y="2402571"/>
            <a:ext cx="15536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>
                <a:ea typeface="ＭＳ Ｐゴシック" charset="-128"/>
              </a:rPr>
              <a:t>s</a:t>
            </a:r>
            <a:r>
              <a:rPr lang="en-US" altLang="nl-NL" sz="2400" u="sng" dirty="0" smtClean="0">
                <a:ea typeface="ＭＳ Ｐゴシック" charset="-128"/>
              </a:rPr>
              <a:t>aturated </a:t>
            </a:r>
          </a:p>
          <a:p>
            <a:r>
              <a:rPr lang="en-US" altLang="nl-NL" sz="2400" u="sng" dirty="0" smtClean="0">
                <a:ea typeface="ＭＳ Ｐゴシック" charset="-128"/>
              </a:rPr>
              <a:t>solution</a:t>
            </a:r>
            <a:endParaRPr lang="en-US" altLang="nl-NL" sz="2400" u="sng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AF2-6FB6-4396-BE6D-361AEFEAA9BE}" type="slidenum">
              <a:rPr lang="en-US" altLang="nl-NL" smtClean="0"/>
              <a:pPr/>
              <a:t>2</a:t>
            </a:fld>
            <a:endParaRPr lang="en-US" altLang="nl-NL"/>
          </a:p>
        </p:txBody>
      </p:sp>
      <p:sp>
        <p:nvSpPr>
          <p:cNvPr id="13" name="TextBox 48"/>
          <p:cNvSpPr txBox="1">
            <a:spLocks noChangeArrowheads="1"/>
          </p:cNvSpPr>
          <p:nvPr/>
        </p:nvSpPr>
        <p:spPr bwMode="auto">
          <a:xfrm>
            <a:off x="6400800" y="1887792"/>
            <a:ext cx="228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>
                <a:ea typeface="ＭＳ Ｐゴシック" charset="-128"/>
              </a:rPr>
              <a:t>Optically left</a:t>
            </a:r>
          </a:p>
          <a:p>
            <a:r>
              <a:rPr lang="en-US" altLang="nl-NL" sz="2400" u="sng" dirty="0" smtClean="0">
                <a:ea typeface="ＭＳ Ｐゴシック" charset="-128"/>
              </a:rPr>
              <a:t>rotating crystal</a:t>
            </a:r>
            <a:endParaRPr lang="en-US" altLang="nl-NL" sz="2400" u="sng" dirty="0">
              <a:ea typeface="ＭＳ Ｐゴシック" charset="-128"/>
            </a:endParaRPr>
          </a:p>
        </p:txBody>
      </p:sp>
      <p:sp>
        <p:nvSpPr>
          <p:cNvPr id="14" name="TextBox 48"/>
          <p:cNvSpPr txBox="1">
            <a:spLocks noChangeArrowheads="1"/>
          </p:cNvSpPr>
          <p:nvPr/>
        </p:nvSpPr>
        <p:spPr bwMode="auto">
          <a:xfrm>
            <a:off x="6405720" y="3925359"/>
            <a:ext cx="228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>
                <a:ea typeface="ＭＳ Ｐゴシック" charset="-128"/>
              </a:rPr>
              <a:t>Optically right</a:t>
            </a:r>
          </a:p>
          <a:p>
            <a:r>
              <a:rPr lang="en-US" altLang="nl-NL" sz="2400" u="sng" dirty="0" smtClean="0">
                <a:ea typeface="ＭＳ Ｐゴシック" charset="-128"/>
              </a:rPr>
              <a:t>rotating crystal</a:t>
            </a:r>
            <a:endParaRPr lang="en-US" altLang="nl-NL" sz="2400" u="sng" dirty="0">
              <a:ea typeface="ＭＳ Ｐゴシック" charset="-128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33516" y="579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2400" u="sng" dirty="0" smtClean="0">
                <a:latin typeface="+mn-lt"/>
              </a:rPr>
              <a:t>Optical active crystals under polarizing microscope</a:t>
            </a:r>
            <a:endParaRPr lang="nl-NL" altLang="nl-NL" sz="2400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Surface tension and capillary action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20</a:t>
            </a:fld>
            <a:endParaRPr lang="en-US" alt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2104627"/>
            <a:ext cx="3550740" cy="3287882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82970"/>
              </p:ext>
            </p:extLst>
          </p:nvPr>
        </p:nvGraphicFramePr>
        <p:xfrm>
          <a:off x="1915446" y="4160520"/>
          <a:ext cx="13906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83" name="Equation" r:id="rId4" imgW="672840" imgH="203040" progId="Equation.3">
                  <p:embed/>
                </p:oleObj>
              </mc:Choice>
              <mc:Fallback>
                <p:oleObj name="Equation" r:id="rId4" imgW="672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446" y="4160520"/>
                        <a:ext cx="1390650" cy="4175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028313"/>
              </p:ext>
            </p:extLst>
          </p:nvPr>
        </p:nvGraphicFramePr>
        <p:xfrm>
          <a:off x="742950" y="2436495"/>
          <a:ext cx="25463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84" name="Vergelijking" r:id="rId6" imgW="1231560" imgH="393480" progId="Equation.3">
                  <p:embed/>
                </p:oleObj>
              </mc:Choice>
              <mc:Fallback>
                <p:oleObj name="Vergelijking" r:id="rId6" imgW="1231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2436495"/>
                        <a:ext cx="2546350" cy="809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88054" y="1996440"/>
            <a:ext cx="269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>
                <a:ea typeface="ＭＳ Ｐゴシック" charset="-128"/>
              </a:rPr>
              <a:t>Laplace equation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6200" y="4084320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>
                <a:ea typeface="ＭＳ Ｐゴシック" charset="-128"/>
              </a:rPr>
              <a:t>equilibrium</a:t>
            </a:r>
          </a:p>
        </p:txBody>
      </p:sp>
      <p:sp>
        <p:nvSpPr>
          <p:cNvPr id="15" name="Right Brace 14"/>
          <p:cNvSpPr/>
          <p:nvPr/>
        </p:nvSpPr>
        <p:spPr bwMode="auto">
          <a:xfrm>
            <a:off x="3380454" y="2348928"/>
            <a:ext cx="304800" cy="2268792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403096"/>
              </p:ext>
            </p:extLst>
          </p:nvPr>
        </p:nvGraphicFramePr>
        <p:xfrm>
          <a:off x="1782445" y="3489960"/>
          <a:ext cx="15208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85" name="Vergelijking" r:id="rId8" imgW="736560" imgH="203040" progId="Equation.3">
                  <p:embed/>
                </p:oleObj>
              </mc:Choice>
              <mc:Fallback>
                <p:oleObj name="Vergelijking" r:id="rId8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445" y="3489960"/>
                        <a:ext cx="1520825" cy="4175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3814604" y="3368992"/>
            <a:ext cx="528796" cy="242888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72719"/>
              </p:ext>
            </p:extLst>
          </p:nvPr>
        </p:nvGraphicFramePr>
        <p:xfrm>
          <a:off x="1371600" y="5672138"/>
          <a:ext cx="63261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86" name="Vergelijking" r:id="rId10" imgW="3060360" imgH="393480" progId="Equation.3">
                  <p:embed/>
                </p:oleObj>
              </mc:Choice>
              <mc:Fallback>
                <p:oleObj name="Vergelijking" r:id="rId10" imgW="30603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672138"/>
                        <a:ext cx="6326188" cy="809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86694" y="1127760"/>
            <a:ext cx="7923906" cy="46166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 smtClean="0">
                <a:ea typeface="ＭＳ Ｐゴシック" charset="-128"/>
              </a:rPr>
              <a:t>Adhesive force between liquid and capillary</a:t>
            </a:r>
            <a:endParaRPr lang="en-US" altLang="nl-NL" sz="2400" b="1" u="sng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8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Surface tension and capillary action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21</a:t>
            </a:fld>
            <a:endParaRPr lang="en-US" alt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2104627"/>
            <a:ext cx="3550740" cy="3287882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102687"/>
              </p:ext>
            </p:extLst>
          </p:nvPr>
        </p:nvGraphicFramePr>
        <p:xfrm>
          <a:off x="1915446" y="4160520"/>
          <a:ext cx="13906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02" name="Equation" r:id="rId4" imgW="672840" imgH="203040" progId="Equation.3">
                  <p:embed/>
                </p:oleObj>
              </mc:Choice>
              <mc:Fallback>
                <p:oleObj name="Equation" r:id="rId4" imgW="672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446" y="4160520"/>
                        <a:ext cx="1390650" cy="4175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863655"/>
              </p:ext>
            </p:extLst>
          </p:nvPr>
        </p:nvGraphicFramePr>
        <p:xfrm>
          <a:off x="742950" y="2436495"/>
          <a:ext cx="25463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03" name="Vergelijking" r:id="rId6" imgW="1231560" imgH="393480" progId="Equation.3">
                  <p:embed/>
                </p:oleObj>
              </mc:Choice>
              <mc:Fallback>
                <p:oleObj name="Vergelijking" r:id="rId6" imgW="1231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2436495"/>
                        <a:ext cx="2546350" cy="809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88054" y="1996440"/>
            <a:ext cx="269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>
                <a:ea typeface="ＭＳ Ｐゴシック" charset="-128"/>
              </a:rPr>
              <a:t>Laplace equation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6200" y="4084320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>
                <a:ea typeface="ＭＳ Ｐゴシック" charset="-128"/>
              </a:rPr>
              <a:t>equilibrium</a:t>
            </a:r>
          </a:p>
        </p:txBody>
      </p:sp>
      <p:sp>
        <p:nvSpPr>
          <p:cNvPr id="15" name="Right Brace 14"/>
          <p:cNvSpPr/>
          <p:nvPr/>
        </p:nvSpPr>
        <p:spPr bwMode="auto">
          <a:xfrm>
            <a:off x="3380454" y="2348928"/>
            <a:ext cx="304800" cy="2268792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929253"/>
              </p:ext>
            </p:extLst>
          </p:nvPr>
        </p:nvGraphicFramePr>
        <p:xfrm>
          <a:off x="1782445" y="3489960"/>
          <a:ext cx="15208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04" name="Vergelijking" r:id="rId8" imgW="736560" imgH="203040" progId="Equation.3">
                  <p:embed/>
                </p:oleObj>
              </mc:Choice>
              <mc:Fallback>
                <p:oleObj name="Vergelijking" r:id="rId8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445" y="3489960"/>
                        <a:ext cx="1520825" cy="4175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3814604" y="3368992"/>
            <a:ext cx="528796" cy="242888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421569"/>
              </p:ext>
            </p:extLst>
          </p:nvPr>
        </p:nvGraphicFramePr>
        <p:xfrm>
          <a:off x="1565275" y="4942094"/>
          <a:ext cx="11017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05" name="Equation" r:id="rId10" imgW="533160" imgH="419040" progId="Equation.3">
                  <p:embed/>
                </p:oleObj>
              </mc:Choice>
              <mc:Fallback>
                <p:oleObj name="Equation" r:id="rId10" imgW="533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4942094"/>
                        <a:ext cx="1101725" cy="862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489200" y="5061156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>
                <a:ea typeface="ＭＳ Ｐゴシック" charset="-128"/>
              </a:rPr>
              <a:t>capillary </a:t>
            </a:r>
            <a:r>
              <a:rPr lang="en-US" altLang="nl-NL" sz="2400" b="1" u="sng" dirty="0" smtClean="0">
                <a:ea typeface="ＭＳ Ｐゴシック" charset="-128"/>
              </a:rPr>
              <a:t>rise</a:t>
            </a:r>
            <a:endParaRPr lang="en-US" altLang="nl-NL" sz="2400" b="1" u="sng" dirty="0">
              <a:ea typeface="ＭＳ Ｐゴシック" charset="-128"/>
            </a:endParaRP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533400" y="5108781"/>
            <a:ext cx="762000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637503" y="5943600"/>
            <a:ext cx="2011144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22</a:t>
            </a:r>
            <a:endParaRPr lang="en-US" altLang="nl-NL" sz="2400" b="1" u="sng" dirty="0"/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686694" y="1127760"/>
            <a:ext cx="7923906" cy="46166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 smtClean="0">
                <a:ea typeface="ＭＳ Ｐゴシック" charset="-128"/>
              </a:rPr>
              <a:t>Adhesive force between liquid and capillary</a:t>
            </a:r>
            <a:endParaRPr lang="en-US" altLang="nl-NL" sz="2400" b="1" u="sng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2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fig_capillary_non_zero_thet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1600200"/>
            <a:ext cx="2468562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 descr="fig_capillary_zero_thet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600200"/>
            <a:ext cx="1782762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62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830771"/>
              </p:ext>
            </p:extLst>
          </p:nvPr>
        </p:nvGraphicFramePr>
        <p:xfrm>
          <a:off x="457200" y="4724400"/>
          <a:ext cx="83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52" name="Equation" r:id="rId5" imgW="406080" imgH="228600" progId="Equation.3">
                  <p:embed/>
                </p:oleObj>
              </mc:Choice>
              <mc:Fallback>
                <p:oleObj name="Equation" r:id="rId5" imgW="4060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24400"/>
                        <a:ext cx="838200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731001"/>
              </p:ext>
            </p:extLst>
          </p:nvPr>
        </p:nvGraphicFramePr>
        <p:xfrm>
          <a:off x="457200" y="5392992"/>
          <a:ext cx="2017713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53" name="Equation" r:id="rId7" imgW="977760" imgH="419040" progId="Equation.3">
                  <p:embed/>
                </p:oleObj>
              </mc:Choice>
              <mc:Fallback>
                <p:oleObj name="Equation" r:id="rId7" imgW="97776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92992"/>
                        <a:ext cx="2017713" cy="862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5299"/>
              </p:ext>
            </p:extLst>
          </p:nvPr>
        </p:nvGraphicFramePr>
        <p:xfrm>
          <a:off x="3124200" y="5392992"/>
          <a:ext cx="27495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54" name="Equation" r:id="rId9" imgW="1333440" imgH="419040" progId="Equation.3">
                  <p:embed/>
                </p:oleObj>
              </mc:Choice>
              <mc:Fallback>
                <p:oleObj name="Equation" r:id="rId9" imgW="133344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392992"/>
                        <a:ext cx="2749550" cy="862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>
            <a:off x="8382000" y="251460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8382000" y="251460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6400800" y="3733800"/>
            <a:ext cx="76200" cy="3048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22</a:t>
            </a:fld>
            <a:endParaRPr lang="en-US" altLang="nl-NL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Surface tension and capillary action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705135"/>
              </p:ext>
            </p:extLst>
          </p:nvPr>
        </p:nvGraphicFramePr>
        <p:xfrm>
          <a:off x="1021080" y="990600"/>
          <a:ext cx="83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55" name="Vergelijking" r:id="rId11" imgW="406080" imgH="228600" progId="Equation.3">
                  <p:embed/>
                </p:oleObj>
              </mc:Choice>
              <mc:Fallback>
                <p:oleObj name="Vergelijking" r:id="rId11" imgW="4060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" y="990600"/>
                        <a:ext cx="838200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256775"/>
              </p:ext>
            </p:extLst>
          </p:nvPr>
        </p:nvGraphicFramePr>
        <p:xfrm>
          <a:off x="1722120" y="4789488"/>
          <a:ext cx="7588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56" name="Vergelijking" r:id="rId13" imgW="368280" imgH="164880" progId="Equation.3">
                  <p:embed/>
                </p:oleObj>
              </mc:Choice>
              <mc:Fallback>
                <p:oleObj name="Vergelijking" r:id="rId13" imgW="368280" imgH="164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120" y="4789488"/>
                        <a:ext cx="758825" cy="339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302200"/>
              </p:ext>
            </p:extLst>
          </p:nvPr>
        </p:nvGraphicFramePr>
        <p:xfrm>
          <a:off x="3462337" y="4724400"/>
          <a:ext cx="83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57" name="Equation" r:id="rId15" imgW="406080" imgH="228600" progId="Equation.3">
                  <p:embed/>
                </p:oleObj>
              </mc:Choice>
              <mc:Fallback>
                <p:oleObj name="Equation" r:id="rId15" imgW="4060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7" y="4724400"/>
                        <a:ext cx="838200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88518"/>
              </p:ext>
            </p:extLst>
          </p:nvPr>
        </p:nvGraphicFramePr>
        <p:xfrm>
          <a:off x="4727575" y="4789488"/>
          <a:ext cx="7588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58" name="Vergelijking" r:id="rId17" imgW="368280" imgH="164880" progId="Equation.3">
                  <p:embed/>
                </p:oleObj>
              </mc:Choice>
              <mc:Fallback>
                <p:oleObj name="Vergelijking" r:id="rId17" imgW="368280" imgH="164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4789488"/>
                        <a:ext cx="758825" cy="339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116338"/>
              </p:ext>
            </p:extLst>
          </p:nvPr>
        </p:nvGraphicFramePr>
        <p:xfrm>
          <a:off x="6248400" y="1828800"/>
          <a:ext cx="14144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59" name="Equation" r:id="rId19" imgW="685800" imgH="393480" progId="Equation.3">
                  <p:embed/>
                </p:oleObj>
              </mc:Choice>
              <mc:Fallback>
                <p:oleObj name="Equation" r:id="rId19" imgW="6858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828800"/>
                        <a:ext cx="1414462" cy="809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fig_capillary_non_zero_thet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1600200"/>
            <a:ext cx="2468562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 descr="fig_capillary_zero_thet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600200"/>
            <a:ext cx="1782762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1028700" y="4724400"/>
          <a:ext cx="83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1" name="Equation" r:id="rId5" imgW="406080" imgH="228600" progId="Equation.3">
                  <p:embed/>
                </p:oleObj>
              </mc:Choice>
              <mc:Fallback>
                <p:oleObj name="Equation" r:id="rId5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724400"/>
                        <a:ext cx="838200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740904"/>
              </p:ext>
            </p:extLst>
          </p:nvPr>
        </p:nvGraphicFramePr>
        <p:xfrm>
          <a:off x="4170363" y="4724400"/>
          <a:ext cx="83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2" name="Equation" r:id="rId7" imgW="406080" imgH="228600" progId="Equation.3">
                  <p:embed/>
                </p:oleObj>
              </mc:Choice>
              <mc:Fallback>
                <p:oleObj name="Equation" r:id="rId7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4724400"/>
                        <a:ext cx="838200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78446"/>
              </p:ext>
            </p:extLst>
          </p:nvPr>
        </p:nvGraphicFramePr>
        <p:xfrm>
          <a:off x="457200" y="5392992"/>
          <a:ext cx="2017713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3" name="Equation" r:id="rId9" imgW="977760" imgH="419040" progId="Equation.3">
                  <p:embed/>
                </p:oleObj>
              </mc:Choice>
              <mc:Fallback>
                <p:oleObj name="Equation" r:id="rId9" imgW="977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92992"/>
                        <a:ext cx="2017713" cy="862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673198"/>
              </p:ext>
            </p:extLst>
          </p:nvPr>
        </p:nvGraphicFramePr>
        <p:xfrm>
          <a:off x="3124200" y="5403898"/>
          <a:ext cx="27495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4" name="Equation" r:id="rId11" imgW="1333440" imgH="419040" progId="Equation.3">
                  <p:embed/>
                </p:oleObj>
              </mc:Choice>
              <mc:Fallback>
                <p:oleObj name="Equation" r:id="rId11" imgW="1333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03898"/>
                        <a:ext cx="2749550" cy="862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266" name="Picture 10" descr="17_25_bi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40" y="1447800"/>
            <a:ext cx="2132012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8382000" y="251460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8382000" y="251460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6400800" y="3733800"/>
            <a:ext cx="76200" cy="3048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006232" y="2514600"/>
            <a:ext cx="2775119" cy="2980730"/>
            <a:chOff x="6006232" y="2514600"/>
            <a:chExt cx="2775119" cy="2980730"/>
          </a:xfrm>
        </p:grpSpPr>
        <p:cxnSp>
          <p:nvCxnSpPr>
            <p:cNvPr id="16" name="Straight Arrow Connector 15"/>
            <p:cNvCxnSpPr>
              <a:endCxn id="12" idx="0"/>
            </p:cNvCxnSpPr>
            <p:nvPr/>
          </p:nvCxnSpPr>
          <p:spPr bwMode="auto">
            <a:xfrm flipH="1">
              <a:off x="7393792" y="2514600"/>
              <a:ext cx="692099" cy="205740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6006232" y="4572000"/>
              <a:ext cx="2775119" cy="923330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NL" b="1" dirty="0" smtClean="0"/>
                <a:t>Each interfacial tension</a:t>
              </a:r>
            </a:p>
            <a:p>
              <a:r>
                <a:rPr lang="nl-NL" b="1" dirty="0" smtClean="0"/>
                <a:t> tries  to reduce its</a:t>
              </a:r>
            </a:p>
            <a:p>
              <a:r>
                <a:rPr lang="nl-NL" b="1" dirty="0" smtClean="0"/>
                <a:t>corresponding surface</a:t>
              </a:r>
              <a:endParaRPr lang="nl-NL" b="1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23</a:t>
            </a:fld>
            <a:endParaRPr lang="en-US" altLang="nl-NL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Surface tension and capillary action </a:t>
            </a: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10364"/>
              </p:ext>
            </p:extLst>
          </p:nvPr>
        </p:nvGraphicFramePr>
        <p:xfrm>
          <a:off x="6172200" y="5600700"/>
          <a:ext cx="248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5" name="Vergelijking" r:id="rId14" imgW="1206360" imgH="241200" progId="Equation.3">
                  <p:embed/>
                </p:oleObj>
              </mc:Choice>
              <mc:Fallback>
                <p:oleObj name="Vergelijking" r:id="rId14" imgW="1206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00700"/>
                        <a:ext cx="2489200" cy="495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971800" y="838200"/>
            <a:ext cx="3209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 smtClean="0">
                <a:ea typeface="ＭＳ Ｐゴシック" charset="-128"/>
                <a:cs typeface="Arial" charset="0"/>
              </a:rPr>
              <a:t>equilibrium</a:t>
            </a:r>
            <a:r>
              <a:rPr lang="en-US" altLang="nl-NL" sz="2400" dirty="0" smtClean="0">
                <a:ea typeface="ＭＳ Ｐゴシック" charset="-128"/>
              </a:rPr>
              <a:t> situations </a:t>
            </a:r>
            <a:endParaRPr lang="en-US" altLang="nl-NL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48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 descr="fig_wetting_initi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241141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Picture 4" descr="fig_wetting_fin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24003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72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886789"/>
              </p:ext>
            </p:extLst>
          </p:nvPr>
        </p:nvGraphicFramePr>
        <p:xfrm>
          <a:off x="644525" y="2667000"/>
          <a:ext cx="61595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05" name="Equation" r:id="rId5" imgW="2984400" imgH="419040" progId="Equation.3">
                  <p:embed/>
                </p:oleObj>
              </mc:Choice>
              <mc:Fallback>
                <p:oleObj name="Equation" r:id="rId5" imgW="298440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667000"/>
                        <a:ext cx="6159500" cy="862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233976"/>
              </p:ext>
            </p:extLst>
          </p:nvPr>
        </p:nvGraphicFramePr>
        <p:xfrm>
          <a:off x="4191000" y="5067300"/>
          <a:ext cx="248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06" name="Vergelijking" r:id="rId7" imgW="1206360" imgH="241200" progId="Equation.3">
                  <p:embed/>
                </p:oleObj>
              </mc:Choice>
              <mc:Fallback>
                <p:oleObj name="Vergelijking" r:id="rId7" imgW="120636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067300"/>
                        <a:ext cx="2489200" cy="495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9" name="TextBox 8"/>
          <p:cNvSpPr txBox="1">
            <a:spLocks noChangeArrowheads="1"/>
          </p:cNvSpPr>
          <p:nvPr/>
        </p:nvSpPr>
        <p:spPr bwMode="auto">
          <a:xfrm>
            <a:off x="6946900" y="2470150"/>
            <a:ext cx="2044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ea typeface="ＭＳ Ｐゴシック" charset="-128"/>
              </a:rPr>
              <a:t>specific </a:t>
            </a:r>
          </a:p>
          <a:p>
            <a:r>
              <a:rPr lang="en-US" altLang="nl-NL" sz="2400" b="1" u="sng" dirty="0">
                <a:ea typeface="ＭＳ Ｐゴシック" charset="-128"/>
              </a:rPr>
              <a:t>work (J/m</a:t>
            </a:r>
            <a:r>
              <a:rPr lang="en-US" altLang="nl-NL" sz="2400" b="1" u="sng" baseline="30000" dirty="0">
                <a:ea typeface="ＭＳ Ｐゴシック" charset="-128"/>
              </a:rPr>
              <a:t>2</a:t>
            </a:r>
            <a:r>
              <a:rPr lang="en-US" altLang="nl-NL" sz="2400" b="1" u="sng" dirty="0">
                <a:ea typeface="ＭＳ Ｐゴシック" charset="-128"/>
              </a:rPr>
              <a:t>)</a:t>
            </a:r>
          </a:p>
          <a:p>
            <a:r>
              <a:rPr lang="en-US" altLang="nl-NL" sz="2400" b="1" u="sng" dirty="0">
                <a:ea typeface="ＭＳ Ｐゴシック" charset="-128"/>
              </a:rPr>
              <a:t>of adhesion</a:t>
            </a:r>
          </a:p>
        </p:txBody>
      </p:sp>
      <p:sp>
        <p:nvSpPr>
          <p:cNvPr id="97290" name="TextBox 8"/>
          <p:cNvSpPr txBox="1">
            <a:spLocks noChangeArrowheads="1"/>
          </p:cNvSpPr>
          <p:nvPr/>
        </p:nvSpPr>
        <p:spPr bwMode="auto">
          <a:xfrm>
            <a:off x="6934200" y="4711700"/>
            <a:ext cx="198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ea typeface="ＭＳ Ｐゴシック" charset="-128"/>
              </a:rPr>
              <a:t>horizontal </a:t>
            </a:r>
          </a:p>
          <a:p>
            <a:r>
              <a:rPr lang="en-US" altLang="nl-NL" sz="2400" b="1" u="sng" dirty="0">
                <a:ea typeface="ＭＳ Ｐゴシック" charset="-128"/>
              </a:rPr>
              <a:t>Force (N/m)</a:t>
            </a:r>
          </a:p>
          <a:p>
            <a:r>
              <a:rPr lang="en-US" altLang="nl-NL" sz="2400" b="1" u="sng" dirty="0">
                <a:ea typeface="ＭＳ Ｐゴシック" charset="-128"/>
              </a:rPr>
              <a:t>balance</a:t>
            </a:r>
          </a:p>
        </p:txBody>
      </p:sp>
      <p:sp>
        <p:nvSpPr>
          <p:cNvPr id="97291" name="TextBox 8"/>
          <p:cNvSpPr txBox="1">
            <a:spLocks noChangeArrowheads="1"/>
          </p:cNvSpPr>
          <p:nvPr/>
        </p:nvSpPr>
        <p:spPr bwMode="auto">
          <a:xfrm>
            <a:off x="533400" y="358140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>
                <a:latin typeface="+mn-lt"/>
                <a:ea typeface="ＭＳ Ｐゴシック" charset="-128"/>
              </a:rPr>
              <a:t>(</a:t>
            </a:r>
            <a:r>
              <a:rPr lang="el-GR" altLang="nl-NL" sz="2800" b="1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γ</a:t>
            </a:r>
            <a:r>
              <a:rPr lang="en-US" altLang="nl-NL" sz="2400" b="1" dirty="0">
                <a:latin typeface="+mn-lt"/>
                <a:ea typeface="ＭＳ Ｐゴシック" charset="-128"/>
              </a:rPr>
              <a:t> is always trying to reduce the corresponding surface) </a:t>
            </a:r>
          </a:p>
        </p:txBody>
      </p:sp>
      <p:sp>
        <p:nvSpPr>
          <p:cNvPr id="97292" name="TextBox 8"/>
          <p:cNvSpPr txBox="1">
            <a:spLocks noChangeArrowheads="1"/>
          </p:cNvSpPr>
          <p:nvPr/>
        </p:nvSpPr>
        <p:spPr bwMode="auto">
          <a:xfrm>
            <a:off x="4419600" y="5638800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>
                <a:ea typeface="ＭＳ Ｐゴシック" charset="-128"/>
              </a:rPr>
              <a:t>(</a:t>
            </a:r>
            <a:r>
              <a:rPr lang="en-US" altLang="nl-NL" sz="2400" b="1" dirty="0">
                <a:ea typeface="ＭＳ Ｐゴシック" charset="-128"/>
                <a:cs typeface="Arial" charset="0"/>
              </a:rPr>
              <a:t>equilibrium</a:t>
            </a:r>
            <a:r>
              <a:rPr lang="en-US" altLang="nl-NL" sz="2400" b="1" dirty="0">
                <a:ea typeface="ＭＳ Ｐゴシック" charset="-128"/>
              </a:rPr>
              <a:t>) </a:t>
            </a:r>
          </a:p>
        </p:txBody>
      </p:sp>
      <p:pic>
        <p:nvPicPr>
          <p:cNvPr id="12" name="Picture 9" descr="fig_wetting_forc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0" y="4499253"/>
            <a:ext cx="2971800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24</a:t>
            </a:fld>
            <a:endParaRPr lang="en-US" altLang="nl-NL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Surface tension and </a:t>
            </a:r>
            <a:r>
              <a:rPr lang="nl-NL" altLang="nl-NL" sz="3200" u="sng" dirty="0" smtClean="0">
                <a:solidFill>
                  <a:srgbClr val="C00000"/>
                </a:solidFill>
              </a:rPr>
              <a:t>wetting</a:t>
            </a:r>
            <a:endParaRPr lang="nl-NL" altLang="nl-NL" sz="32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fig_wetting_initi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36856"/>
            <a:ext cx="241141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13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700840"/>
              </p:ext>
            </p:extLst>
          </p:nvPr>
        </p:nvGraphicFramePr>
        <p:xfrm>
          <a:off x="2465388" y="2811669"/>
          <a:ext cx="251618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71" name="Equation" r:id="rId4" imgW="1218960" imgH="241200" progId="Equation.3">
                  <p:embed/>
                </p:oleObj>
              </mc:Choice>
              <mc:Fallback>
                <p:oleObj name="Equation" r:id="rId4" imgW="121896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2811669"/>
                        <a:ext cx="2516187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299226"/>
              </p:ext>
            </p:extLst>
          </p:nvPr>
        </p:nvGraphicFramePr>
        <p:xfrm>
          <a:off x="2471738" y="3537156"/>
          <a:ext cx="248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72" name="Equation" r:id="rId6" imgW="1206360" imgH="241200" progId="Equation.3">
                  <p:embed/>
                </p:oleObj>
              </mc:Choice>
              <mc:Fallback>
                <p:oleObj name="Equation" r:id="rId6" imgW="120636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3537156"/>
                        <a:ext cx="2489200" cy="495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77730"/>
              </p:ext>
            </p:extLst>
          </p:nvPr>
        </p:nvGraphicFramePr>
        <p:xfrm>
          <a:off x="6210300" y="2949781"/>
          <a:ext cx="20955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73" name="Equation" r:id="rId8" imgW="1015920" imgH="444240" progId="Equation.3">
                  <p:embed/>
                </p:oleObj>
              </mc:Choice>
              <mc:Fallback>
                <p:oleObj name="Equation" r:id="rId8" imgW="101592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2949781"/>
                        <a:ext cx="2095500" cy="912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85" name="Picture 9" descr="fig_wetting_forc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9743"/>
            <a:ext cx="2971800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6" name="Picture 10" descr="fig_wetting_forc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75356"/>
            <a:ext cx="2971800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13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333430"/>
              </p:ext>
            </p:extLst>
          </p:nvPr>
        </p:nvGraphicFramePr>
        <p:xfrm>
          <a:off x="292100" y="4603750"/>
          <a:ext cx="385445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74" name="Equation" r:id="rId11" imgW="1866600" imgH="444240" progId="Equation.3">
                  <p:embed/>
                </p:oleObj>
              </mc:Choice>
              <mc:Fallback>
                <p:oleObj name="Equation" r:id="rId11" imgW="1866600" imgH="444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4603750"/>
                        <a:ext cx="3854450" cy="9128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75275"/>
              </p:ext>
            </p:extLst>
          </p:nvPr>
        </p:nvGraphicFramePr>
        <p:xfrm>
          <a:off x="512763" y="5670550"/>
          <a:ext cx="35655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75" name="Equation" r:id="rId13" imgW="1726920" imgH="444240" progId="Equation.3">
                  <p:embed/>
                </p:oleObj>
              </mc:Choice>
              <mc:Fallback>
                <p:oleObj name="Equation" r:id="rId13" imgW="1726920" imgH="4442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5670550"/>
                        <a:ext cx="3565525" cy="9128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89" name="Picture 13" descr="fig_partial_wetting_force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5442156"/>
            <a:ext cx="28956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91" name="TextBox 8"/>
          <p:cNvSpPr txBox="1">
            <a:spLocks noChangeArrowheads="1"/>
          </p:cNvSpPr>
          <p:nvPr/>
        </p:nvSpPr>
        <p:spPr bwMode="auto">
          <a:xfrm>
            <a:off x="7239000" y="5641260"/>
            <a:ext cx="175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ea typeface="ＭＳ Ｐゴシック" charset="-128"/>
              </a:rPr>
              <a:t>partial wetting</a:t>
            </a:r>
          </a:p>
        </p:txBody>
      </p:sp>
      <p:sp>
        <p:nvSpPr>
          <p:cNvPr id="101392" name="TextBox 8"/>
          <p:cNvSpPr txBox="1">
            <a:spLocks noChangeArrowheads="1"/>
          </p:cNvSpPr>
          <p:nvPr/>
        </p:nvSpPr>
        <p:spPr bwMode="auto">
          <a:xfrm>
            <a:off x="7239000" y="4650660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ea typeface="ＭＳ Ｐゴシック" charset="-128"/>
              </a:rPr>
              <a:t>partial dewetting</a:t>
            </a:r>
          </a:p>
        </p:txBody>
      </p:sp>
      <p:sp>
        <p:nvSpPr>
          <p:cNvPr id="101393" name="TextBox 8"/>
          <p:cNvSpPr txBox="1">
            <a:spLocks noChangeArrowheads="1"/>
          </p:cNvSpPr>
          <p:nvPr/>
        </p:nvSpPr>
        <p:spPr bwMode="auto">
          <a:xfrm>
            <a:off x="228600" y="2851356"/>
            <a:ext cx="202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ea typeface="ＭＳ Ｐゴシック" charset="-128"/>
              </a:rPr>
              <a:t>Work (J/m</a:t>
            </a:r>
            <a:r>
              <a:rPr lang="en-US" altLang="nl-NL" sz="2400" b="1" u="sng" baseline="30000" dirty="0">
                <a:ea typeface="ＭＳ Ｐゴシック" charset="-128"/>
              </a:rPr>
              <a:t>2</a:t>
            </a:r>
            <a:r>
              <a:rPr lang="en-US" altLang="nl-NL" sz="2400" b="1" u="sng" dirty="0">
                <a:ea typeface="ＭＳ Ｐゴシック" charset="-128"/>
              </a:rPr>
              <a:t>)</a:t>
            </a:r>
          </a:p>
        </p:txBody>
      </p:sp>
      <p:sp>
        <p:nvSpPr>
          <p:cNvPr id="101394" name="TextBox 8"/>
          <p:cNvSpPr txBox="1">
            <a:spLocks noChangeArrowheads="1"/>
          </p:cNvSpPr>
          <p:nvPr/>
        </p:nvSpPr>
        <p:spPr bwMode="auto">
          <a:xfrm>
            <a:off x="228600" y="3613356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ea typeface="ＭＳ Ｐゴシック" charset="-128"/>
              </a:rPr>
              <a:t>Force (N/m)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5181600" y="2622756"/>
            <a:ext cx="523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8000"/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00981"/>
            <a:ext cx="2133600" cy="476250"/>
          </a:xfrm>
        </p:spPr>
        <p:txBody>
          <a:bodyPr/>
          <a:lstStyle/>
          <a:p>
            <a:fld id="{9B34E40C-CA0A-492B-93C7-CB09AC47B1FA}" type="slidenum">
              <a:rPr lang="en-US" altLang="nl-NL" smtClean="0"/>
              <a:pPr/>
              <a:t>25</a:t>
            </a:fld>
            <a:endParaRPr lang="en-US" altLang="nl-NL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Surface tension and </a:t>
            </a:r>
            <a:r>
              <a:rPr lang="nl-NL" altLang="nl-NL" sz="3200" u="sng" dirty="0" smtClean="0">
                <a:solidFill>
                  <a:srgbClr val="C00000"/>
                </a:solidFill>
              </a:rPr>
              <a:t>wetting</a:t>
            </a:r>
            <a:endParaRPr lang="nl-NL" altLang="nl-NL" sz="32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26</a:t>
            </a:fld>
            <a:endParaRPr lang="en-US" altLang="nl-NL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" y="211392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Kelvin </a:t>
            </a:r>
            <a:r>
              <a:rPr lang="nl-NL" altLang="nl-NL" sz="3200" u="sng" dirty="0" smtClean="0">
                <a:solidFill>
                  <a:srgbClr val="C00000"/>
                </a:solidFill>
              </a:rPr>
              <a:t>equation</a:t>
            </a:r>
            <a:endParaRPr lang="nl-NL" alt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76200" y="181896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Kelvin </a:t>
            </a:r>
            <a:r>
              <a:rPr lang="nl-NL" altLang="nl-NL" sz="3200" u="sng" dirty="0" smtClean="0">
                <a:solidFill>
                  <a:srgbClr val="C00000"/>
                </a:solidFill>
              </a:rPr>
              <a:t>equation</a:t>
            </a:r>
            <a:endParaRPr lang="nl-NL" altLang="nl-NL" sz="3200" dirty="0"/>
          </a:p>
        </p:txBody>
      </p:sp>
      <p:graphicFrame>
        <p:nvGraphicFramePr>
          <p:cNvPr id="993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547646"/>
              </p:ext>
            </p:extLst>
          </p:nvPr>
        </p:nvGraphicFramePr>
        <p:xfrm>
          <a:off x="3733800" y="1371600"/>
          <a:ext cx="25463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3" name="Vergelijking" r:id="rId3" imgW="1231560" imgH="393480" progId="Equation.3">
                  <p:embed/>
                </p:oleObj>
              </mc:Choice>
              <mc:Fallback>
                <p:oleObj name="Vergelijking" r:id="rId3" imgW="123156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371600"/>
                        <a:ext cx="2546350" cy="809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3" name="Object 15"/>
          <p:cNvGraphicFramePr>
            <a:graphicFrameLocks noChangeAspect="1"/>
          </p:cNvGraphicFramePr>
          <p:nvPr/>
        </p:nvGraphicFramePr>
        <p:xfrm>
          <a:off x="4953000" y="2667000"/>
          <a:ext cx="13128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4" name="Equation" r:id="rId5" imgW="634680" imgH="241200" progId="Equation.3">
                  <p:embed/>
                </p:oleObj>
              </mc:Choice>
              <mc:Fallback>
                <p:oleObj name="Equation" r:id="rId5" imgW="63468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67000"/>
                        <a:ext cx="1312863" cy="496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73658"/>
              </p:ext>
            </p:extLst>
          </p:nvPr>
        </p:nvGraphicFramePr>
        <p:xfrm>
          <a:off x="3409950" y="5078413"/>
          <a:ext cx="2652713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5" name="Vergelijking" r:id="rId7" imgW="1282680" imgH="495000" progId="Equation.3">
                  <p:embed/>
                </p:oleObj>
              </mc:Choice>
              <mc:Fallback>
                <p:oleObj name="Vergelijking" r:id="rId7" imgW="1282680" imgH="495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5078413"/>
                        <a:ext cx="2652713" cy="10175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6" name="TextBox 8"/>
          <p:cNvSpPr txBox="1">
            <a:spLocks noChangeArrowheads="1"/>
          </p:cNvSpPr>
          <p:nvPr/>
        </p:nvSpPr>
        <p:spPr bwMode="auto">
          <a:xfrm>
            <a:off x="6324600" y="1493291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>
                <a:ea typeface="ＭＳ Ｐゴシック" charset="-128"/>
              </a:rPr>
              <a:t>Laplace equation</a:t>
            </a:r>
          </a:p>
        </p:txBody>
      </p:sp>
      <p:pic>
        <p:nvPicPr>
          <p:cNvPr id="99351" name="Picture 23" descr="4_1_big_lg_phase_bounda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3177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53" name="TextBox 8"/>
          <p:cNvSpPr txBox="1">
            <a:spLocks noChangeArrowheads="1"/>
          </p:cNvSpPr>
          <p:nvPr/>
        </p:nvSpPr>
        <p:spPr bwMode="auto">
          <a:xfrm>
            <a:off x="2971800" y="2687965"/>
            <a:ext cx="1966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>
                <a:ea typeface="ＭＳ Ｐゴシック" charset="-128"/>
              </a:rPr>
              <a:t>equilibrium</a:t>
            </a:r>
          </a:p>
        </p:txBody>
      </p:sp>
      <p:sp>
        <p:nvSpPr>
          <p:cNvPr id="99355" name="TextBox 8"/>
          <p:cNvSpPr txBox="1">
            <a:spLocks noChangeArrowheads="1"/>
          </p:cNvSpPr>
          <p:nvPr/>
        </p:nvSpPr>
        <p:spPr bwMode="auto">
          <a:xfrm>
            <a:off x="6134561" y="5338968"/>
            <a:ext cx="219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dirty="0" smtClean="0">
                <a:ea typeface="ＭＳ Ｐゴシック" charset="-128"/>
              </a:rPr>
              <a:t>@ </a:t>
            </a:r>
            <a:r>
              <a:rPr lang="en-US" altLang="nl-NL" sz="2400" b="1" u="sng" dirty="0" smtClean="0">
                <a:ea typeface="ＭＳ Ｐゴシック" charset="-128"/>
              </a:rPr>
              <a:t>constant </a:t>
            </a:r>
            <a:r>
              <a:rPr lang="en-US" altLang="nl-NL" sz="2800" b="1" i="1" u="sng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</a:t>
            </a:r>
            <a:endParaRPr lang="en-US" altLang="nl-NL" sz="2800" b="1" u="sng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27</a:t>
            </a:fld>
            <a:endParaRPr lang="en-US" altLang="nl-NL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28600" y="693072"/>
            <a:ext cx="8686800" cy="52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l-NL" altLang="nl-NL" sz="3200" dirty="0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81000" y="693072"/>
            <a:ext cx="8686800" cy="55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2400" b="1" u="sng" dirty="0" smtClean="0"/>
              <a:t>nucleation </a:t>
            </a:r>
            <a:r>
              <a:rPr lang="nl-NL" altLang="nl-NL" sz="2400" b="1" u="sng" dirty="0"/>
              <a:t>barrier for </a:t>
            </a:r>
            <a:r>
              <a:rPr lang="nl-NL" altLang="nl-NL" sz="2400" b="1" u="sng" dirty="0" smtClean="0"/>
              <a:t>condensation (</a:t>
            </a:r>
            <a:r>
              <a:rPr lang="nl-NL" altLang="nl-NL" sz="28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altLang="nl-NL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nl-NL" sz="2400" b="1" u="sng" dirty="0" smtClean="0">
                <a:latin typeface="+mn-lt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nl-NL" altLang="nl-NL" sz="2800" b="1" i="1" u="sng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l</a:t>
            </a:r>
            <a:r>
              <a:rPr lang="nl-NL" altLang="nl-NL" sz="2400" b="1" u="sng" dirty="0" smtClean="0">
                <a:sym typeface="Wingdings" panose="05000000000000000000" pitchFamily="2" charset="2"/>
              </a:rPr>
              <a:t>)</a:t>
            </a:r>
            <a:endParaRPr lang="nl-NL" altLang="nl-NL" sz="2400" b="1" u="sng" dirty="0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533400" y="843116"/>
            <a:ext cx="8686800" cy="49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l-NL" altLang="nl-NL" sz="3200" dirty="0"/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3153696" y="3960167"/>
            <a:ext cx="278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dirty="0" smtClean="0">
                <a:ea typeface="ＭＳ Ｐゴシック" charset="-128"/>
              </a:rPr>
              <a:t>(pure compound)</a:t>
            </a:r>
            <a:endParaRPr lang="en-US" altLang="nl-NL" sz="2400" b="1" dirty="0">
              <a:ea typeface="ＭＳ Ｐゴシック" charset="-12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641911"/>
              </p:ext>
            </p:extLst>
          </p:nvPr>
        </p:nvGraphicFramePr>
        <p:xfrm>
          <a:off x="2796254" y="3485356"/>
          <a:ext cx="34925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6" name="Vergelijking" r:id="rId10" imgW="1688760" imgH="241200" progId="Equation.3">
                  <p:embed/>
                </p:oleObj>
              </mc:Choice>
              <mc:Fallback>
                <p:oleObj name="Vergelijking" r:id="rId10" imgW="168876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254" y="3485356"/>
                        <a:ext cx="3492500" cy="496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 bwMode="auto">
          <a:xfrm>
            <a:off x="6400800" y="2687965"/>
            <a:ext cx="304800" cy="1272202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AutoShape 23"/>
          <p:cNvSpPr>
            <a:spLocks noChangeArrowheads="1"/>
          </p:cNvSpPr>
          <p:nvPr/>
        </p:nvSpPr>
        <p:spPr bwMode="auto">
          <a:xfrm>
            <a:off x="6882210" y="3081178"/>
            <a:ext cx="665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2743200" y="4548485"/>
            <a:ext cx="5669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 smtClean="0">
                <a:ea typeface="ＭＳ Ｐゴシック" charset="-128"/>
              </a:rPr>
              <a:t>Surface tension will change</a:t>
            </a:r>
            <a:r>
              <a:rPr lang="en-US" altLang="nl-NL" sz="2400" b="1" dirty="0" smtClean="0">
                <a:ea typeface="ＭＳ Ｐゴシック" charset="-128"/>
              </a:rPr>
              <a:t> </a:t>
            </a:r>
            <a:r>
              <a:rPr lang="en-US" altLang="nl-NL" sz="2800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</a:t>
            </a:r>
            <a:r>
              <a:rPr lang="en-US" altLang="nl-NL" sz="2800" i="1" baseline="-250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g</a:t>
            </a:r>
            <a:endParaRPr lang="en-US" altLang="nl-NL" sz="2800" i="1" u="sng" baseline="-2500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33754"/>
            <a:ext cx="2297306" cy="17335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H="1" flipV="1">
            <a:off x="1981200" y="4648201"/>
            <a:ext cx="914400" cy="182879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098764"/>
              </p:ext>
            </p:extLst>
          </p:nvPr>
        </p:nvGraphicFramePr>
        <p:xfrm>
          <a:off x="2922587" y="6240463"/>
          <a:ext cx="14970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7" name="Equation" r:id="rId13" imgW="723600" imgH="228600" progId="Equation.3">
                  <p:embed/>
                </p:oleObj>
              </mc:Choice>
              <mc:Fallback>
                <p:oleObj name="Equation" r:id="rId13" imgW="7236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7" y="6240463"/>
                        <a:ext cx="1497013" cy="4714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76200" y="181896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Kelvin </a:t>
            </a:r>
            <a:r>
              <a:rPr lang="nl-NL" altLang="nl-NL" sz="3200" u="sng" dirty="0" smtClean="0">
                <a:solidFill>
                  <a:srgbClr val="C00000"/>
                </a:solidFill>
              </a:rPr>
              <a:t>equation</a:t>
            </a:r>
            <a:endParaRPr lang="nl-NL" altLang="nl-NL" sz="3200" dirty="0"/>
          </a:p>
        </p:txBody>
      </p:sp>
      <p:graphicFrame>
        <p:nvGraphicFramePr>
          <p:cNvPr id="993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683831"/>
              </p:ext>
            </p:extLst>
          </p:nvPr>
        </p:nvGraphicFramePr>
        <p:xfrm>
          <a:off x="3733800" y="1371600"/>
          <a:ext cx="25463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72" name="Vergelijking" r:id="rId3" imgW="1231560" imgH="393480" progId="Equation.3">
                  <p:embed/>
                </p:oleObj>
              </mc:Choice>
              <mc:Fallback>
                <p:oleObj name="Vergelijking" r:id="rId3" imgW="1231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371600"/>
                        <a:ext cx="2546350" cy="809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3" name="Object 15"/>
          <p:cNvGraphicFramePr>
            <a:graphicFrameLocks noChangeAspect="1"/>
          </p:cNvGraphicFramePr>
          <p:nvPr/>
        </p:nvGraphicFramePr>
        <p:xfrm>
          <a:off x="4953000" y="2667000"/>
          <a:ext cx="13128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73" name="Equation" r:id="rId5" imgW="634680" imgH="241200" progId="Equation.3">
                  <p:embed/>
                </p:oleObj>
              </mc:Choice>
              <mc:Fallback>
                <p:oleObj name="Equation" r:id="rId5" imgW="634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67000"/>
                        <a:ext cx="1312863" cy="496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639942"/>
              </p:ext>
            </p:extLst>
          </p:nvPr>
        </p:nvGraphicFramePr>
        <p:xfrm>
          <a:off x="3409950" y="5078413"/>
          <a:ext cx="2652713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74" name="Vergelijking" r:id="rId7" imgW="1282680" imgH="495000" progId="Equation.3">
                  <p:embed/>
                </p:oleObj>
              </mc:Choice>
              <mc:Fallback>
                <p:oleObj name="Vergelijking" r:id="rId7" imgW="12826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5078413"/>
                        <a:ext cx="2652713" cy="10175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6" name="TextBox 8"/>
          <p:cNvSpPr txBox="1">
            <a:spLocks noChangeArrowheads="1"/>
          </p:cNvSpPr>
          <p:nvPr/>
        </p:nvSpPr>
        <p:spPr bwMode="auto">
          <a:xfrm>
            <a:off x="6324600" y="1493291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>
                <a:ea typeface="ＭＳ Ｐゴシック" charset="-128"/>
              </a:rPr>
              <a:t>Laplace equation</a:t>
            </a:r>
          </a:p>
        </p:txBody>
      </p:sp>
      <p:pic>
        <p:nvPicPr>
          <p:cNvPr id="99351" name="Picture 23" descr="4_1_big_lg_phase_bounda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3177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53" name="TextBox 8"/>
          <p:cNvSpPr txBox="1">
            <a:spLocks noChangeArrowheads="1"/>
          </p:cNvSpPr>
          <p:nvPr/>
        </p:nvSpPr>
        <p:spPr bwMode="auto">
          <a:xfrm>
            <a:off x="2971800" y="2687965"/>
            <a:ext cx="1966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>
                <a:ea typeface="ＭＳ Ｐゴシック" charset="-128"/>
              </a:rPr>
              <a:t>equilibrium</a:t>
            </a:r>
          </a:p>
        </p:txBody>
      </p:sp>
      <p:sp>
        <p:nvSpPr>
          <p:cNvPr id="99355" name="TextBox 8"/>
          <p:cNvSpPr txBox="1">
            <a:spLocks noChangeArrowheads="1"/>
          </p:cNvSpPr>
          <p:nvPr/>
        </p:nvSpPr>
        <p:spPr bwMode="auto">
          <a:xfrm>
            <a:off x="6134561" y="5338968"/>
            <a:ext cx="219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dirty="0" smtClean="0">
                <a:ea typeface="ＭＳ Ｐゴシック" charset="-128"/>
              </a:rPr>
              <a:t>@ </a:t>
            </a:r>
            <a:r>
              <a:rPr lang="en-US" altLang="nl-NL" sz="2400" b="1" u="sng" dirty="0" smtClean="0">
                <a:ea typeface="ＭＳ Ｐゴシック" charset="-128"/>
              </a:rPr>
              <a:t>constant </a:t>
            </a:r>
            <a:r>
              <a:rPr lang="en-US" altLang="nl-NL" sz="2800" b="1" i="1" u="sng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</a:t>
            </a:r>
            <a:endParaRPr lang="en-US" altLang="nl-NL" sz="2800" b="1" u="sng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28</a:t>
            </a:fld>
            <a:endParaRPr lang="en-US" altLang="nl-NL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28600" y="693072"/>
            <a:ext cx="8686800" cy="52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l-NL" altLang="nl-NL" sz="3200" dirty="0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81000" y="693072"/>
            <a:ext cx="8686800" cy="55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2400" b="1" u="sng" dirty="0" smtClean="0"/>
              <a:t>nucleation </a:t>
            </a:r>
            <a:r>
              <a:rPr lang="nl-NL" altLang="nl-NL" sz="2400" b="1" u="sng" dirty="0"/>
              <a:t>barrier for </a:t>
            </a:r>
            <a:r>
              <a:rPr lang="nl-NL" altLang="nl-NL" sz="2400" b="1" u="sng" dirty="0" smtClean="0"/>
              <a:t>condensation (</a:t>
            </a:r>
            <a:r>
              <a:rPr lang="nl-NL" altLang="nl-NL" sz="28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altLang="nl-NL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nl-NL" sz="2400" b="1" u="sng" dirty="0" smtClean="0">
                <a:latin typeface="+mn-lt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nl-NL" altLang="nl-NL" sz="2800" b="1" i="1" u="sng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l</a:t>
            </a:r>
            <a:r>
              <a:rPr lang="nl-NL" altLang="nl-NL" sz="2400" b="1" u="sng" dirty="0" smtClean="0">
                <a:sym typeface="Wingdings" panose="05000000000000000000" pitchFamily="2" charset="2"/>
              </a:rPr>
              <a:t>)</a:t>
            </a:r>
            <a:endParaRPr lang="nl-NL" altLang="nl-NL" sz="2400" b="1" u="sng" dirty="0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533400" y="843116"/>
            <a:ext cx="8686800" cy="49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l-NL" altLang="nl-NL" sz="3200" dirty="0"/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3153696" y="3960167"/>
            <a:ext cx="278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dirty="0" smtClean="0">
                <a:ea typeface="ＭＳ Ｐゴシック" charset="-128"/>
              </a:rPr>
              <a:t>(pure compound)</a:t>
            </a:r>
            <a:endParaRPr lang="en-US" altLang="nl-NL" sz="2400" b="1" dirty="0">
              <a:ea typeface="ＭＳ Ｐゴシック" charset="-12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042035"/>
              </p:ext>
            </p:extLst>
          </p:nvPr>
        </p:nvGraphicFramePr>
        <p:xfrm>
          <a:off x="2796254" y="3485356"/>
          <a:ext cx="34925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75" name="Vergelijking" r:id="rId10" imgW="1688760" imgH="241200" progId="Equation.3">
                  <p:embed/>
                </p:oleObj>
              </mc:Choice>
              <mc:Fallback>
                <p:oleObj name="Vergelijking" r:id="rId10" imgW="1688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254" y="3485356"/>
                        <a:ext cx="3492500" cy="496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 bwMode="auto">
          <a:xfrm>
            <a:off x="6400800" y="2687965"/>
            <a:ext cx="304800" cy="1272202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AutoShape 23"/>
          <p:cNvSpPr>
            <a:spLocks noChangeArrowheads="1"/>
          </p:cNvSpPr>
          <p:nvPr/>
        </p:nvSpPr>
        <p:spPr bwMode="auto">
          <a:xfrm>
            <a:off x="6882210" y="3081178"/>
            <a:ext cx="665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2743200" y="4548485"/>
            <a:ext cx="5669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 smtClean="0">
                <a:ea typeface="ＭＳ Ｐゴシック" charset="-128"/>
              </a:rPr>
              <a:t>Surface tension will change</a:t>
            </a:r>
            <a:r>
              <a:rPr lang="en-US" altLang="nl-NL" sz="2400" b="1" dirty="0" smtClean="0">
                <a:ea typeface="ＭＳ Ｐゴシック" charset="-128"/>
              </a:rPr>
              <a:t> </a:t>
            </a:r>
            <a:r>
              <a:rPr lang="en-US" altLang="nl-NL" sz="2800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</a:t>
            </a:r>
            <a:r>
              <a:rPr lang="en-US" altLang="nl-NL" sz="2800" i="1" baseline="-250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g</a:t>
            </a:r>
            <a:endParaRPr lang="en-US" altLang="nl-NL" sz="2800" i="1" u="sng" baseline="-2500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464" y="2667000"/>
            <a:ext cx="91940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6000" dirty="0" smtClean="0"/>
              <a:t>Let’s work this out in detail</a:t>
            </a:r>
            <a:endParaRPr lang="nl-NL" sz="6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33754"/>
            <a:ext cx="2297306" cy="173355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 flipH="1" flipV="1">
            <a:off x="1981200" y="4648201"/>
            <a:ext cx="914400" cy="182879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076267"/>
              </p:ext>
            </p:extLst>
          </p:nvPr>
        </p:nvGraphicFramePr>
        <p:xfrm>
          <a:off x="2922587" y="6240463"/>
          <a:ext cx="14970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76" name="Equation" r:id="rId13" imgW="723600" imgH="228600" progId="Equation.3">
                  <p:embed/>
                </p:oleObj>
              </mc:Choice>
              <mc:Fallback>
                <p:oleObj name="Equation" r:id="rId13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7" y="6240463"/>
                        <a:ext cx="1497013" cy="4714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7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76200" y="181896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Kelvin </a:t>
            </a:r>
            <a:r>
              <a:rPr lang="nl-NL" altLang="nl-NL" sz="3200" u="sng" dirty="0" smtClean="0">
                <a:solidFill>
                  <a:srgbClr val="C00000"/>
                </a:solidFill>
              </a:rPr>
              <a:t>equation</a:t>
            </a:r>
            <a:endParaRPr lang="nl-NL" altLang="nl-NL" sz="3200" dirty="0"/>
          </a:p>
        </p:txBody>
      </p:sp>
      <p:graphicFrame>
        <p:nvGraphicFramePr>
          <p:cNvPr id="993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508957"/>
              </p:ext>
            </p:extLst>
          </p:nvPr>
        </p:nvGraphicFramePr>
        <p:xfrm>
          <a:off x="3733800" y="1371600"/>
          <a:ext cx="25463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5" name="Vergelijking" r:id="rId3" imgW="1231560" imgH="393480" progId="Equation.3">
                  <p:embed/>
                </p:oleObj>
              </mc:Choice>
              <mc:Fallback>
                <p:oleObj name="Vergelijking" r:id="rId3" imgW="1231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371600"/>
                        <a:ext cx="2546350" cy="809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51" name="Picture 23" descr="4_1_big_lg_phase_bound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3177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29</a:t>
            </a:fld>
            <a:endParaRPr lang="en-US" altLang="nl-NL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28600" y="693072"/>
            <a:ext cx="8686800" cy="52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l-NL" altLang="nl-NL" sz="3200" dirty="0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81000" y="693072"/>
            <a:ext cx="8686800" cy="55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2400" b="1" u="sng" dirty="0" smtClean="0"/>
              <a:t>nucleation </a:t>
            </a:r>
            <a:r>
              <a:rPr lang="nl-NL" altLang="nl-NL" sz="2400" b="1" u="sng" dirty="0"/>
              <a:t>barrier for </a:t>
            </a:r>
            <a:r>
              <a:rPr lang="nl-NL" altLang="nl-NL" sz="2400" b="1" u="sng" dirty="0" smtClean="0"/>
              <a:t>condensation (</a:t>
            </a:r>
            <a:r>
              <a:rPr lang="nl-NL" altLang="nl-NL" sz="2800" b="1" i="1" u="sng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nl-NL" altLang="nl-NL" sz="2400" b="1" u="sng" dirty="0" smtClean="0">
                <a:latin typeface="+mn-lt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nl-NL" altLang="nl-NL" sz="2800" b="1" i="1" u="sng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l</a:t>
            </a:r>
            <a:r>
              <a:rPr lang="nl-NL" altLang="nl-NL" sz="2400" b="1" u="sng" dirty="0" smtClean="0">
                <a:sym typeface="Wingdings" panose="05000000000000000000" pitchFamily="2" charset="2"/>
              </a:rPr>
              <a:t>)</a:t>
            </a:r>
            <a:endParaRPr lang="nl-NL" altLang="nl-NL" sz="2400" b="1" u="sng" dirty="0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533400" y="843116"/>
            <a:ext cx="8686800" cy="49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l-NL" altLang="nl-NL" sz="3200" dirty="0"/>
          </a:p>
        </p:txBody>
      </p:sp>
      <p:graphicFrame>
        <p:nvGraphicFramePr>
          <p:cNvPr id="2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055977"/>
              </p:ext>
            </p:extLst>
          </p:nvPr>
        </p:nvGraphicFramePr>
        <p:xfrm>
          <a:off x="3648535" y="2335213"/>
          <a:ext cx="2652713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6" name="Vergelijking" r:id="rId6" imgW="1282680" imgH="495000" progId="Equation.3">
                  <p:embed/>
                </p:oleObj>
              </mc:Choice>
              <mc:Fallback>
                <p:oleObj name="Vergelijking" r:id="rId6" imgW="12826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535" y="2335213"/>
                        <a:ext cx="2652713" cy="10175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Brace 26"/>
          <p:cNvSpPr/>
          <p:nvPr/>
        </p:nvSpPr>
        <p:spPr bwMode="auto">
          <a:xfrm>
            <a:off x="6400800" y="1339850"/>
            <a:ext cx="304800" cy="2012950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6882210" y="2105025"/>
            <a:ext cx="665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862801"/>
              </p:ext>
            </p:extLst>
          </p:nvPr>
        </p:nvGraphicFramePr>
        <p:xfrm>
          <a:off x="4914900" y="3657600"/>
          <a:ext cx="27051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7" name="Vergelijking" r:id="rId8" imgW="1307880" imgH="495000" progId="Equation.3">
                  <p:embed/>
                </p:oleObj>
              </mc:Choice>
              <mc:Fallback>
                <p:oleObj name="Vergelijking" r:id="rId8" imgW="1307880" imgH="495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3657600"/>
                        <a:ext cx="2705100" cy="10175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11616"/>
              </p:ext>
            </p:extLst>
          </p:nvPr>
        </p:nvGraphicFramePr>
        <p:xfrm>
          <a:off x="4103828" y="4876800"/>
          <a:ext cx="354488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8" name="Vergelijking" r:id="rId10" imgW="1714320" imgH="419040" progId="Equation.3">
                  <p:embed/>
                </p:oleObj>
              </mc:Choice>
              <mc:Fallback>
                <p:oleObj name="Vergelijking" r:id="rId10" imgW="171432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828" y="4876800"/>
                        <a:ext cx="3544888" cy="862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23"/>
          <p:cNvSpPr>
            <a:spLocks noChangeArrowheads="1"/>
          </p:cNvSpPr>
          <p:nvPr/>
        </p:nvSpPr>
        <p:spPr bwMode="auto">
          <a:xfrm>
            <a:off x="4086622" y="3886200"/>
            <a:ext cx="665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33754"/>
            <a:ext cx="2297306" cy="173355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 flipH="1" flipV="1">
            <a:off x="1981200" y="4648201"/>
            <a:ext cx="914400" cy="182879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076267"/>
              </p:ext>
            </p:extLst>
          </p:nvPr>
        </p:nvGraphicFramePr>
        <p:xfrm>
          <a:off x="2922587" y="6240463"/>
          <a:ext cx="14970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9" name="Equation" r:id="rId13" imgW="723600" imgH="228600" progId="Equation.3">
                  <p:embed/>
                </p:oleObj>
              </mc:Choice>
              <mc:Fallback>
                <p:oleObj name="Equation" r:id="rId13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7" y="6240463"/>
                        <a:ext cx="1497013" cy="4714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791200"/>
            <a:ext cx="8229600" cy="685800"/>
          </a:xfrm>
        </p:spPr>
        <p:txBody>
          <a:bodyPr/>
          <a:lstStyle/>
          <a:p>
            <a:r>
              <a:rPr lang="nl-NL" altLang="nl-NL" sz="2400" u="sng" dirty="0">
                <a:latin typeface="+mn-lt"/>
              </a:rPr>
              <a:t>Large crystals grow; small crystals dissolve</a:t>
            </a:r>
          </a:p>
        </p:txBody>
      </p:sp>
      <p:sp>
        <p:nvSpPr>
          <p:cNvPr id="70660" name="AutoShape 3"/>
          <p:cNvSpPr>
            <a:spLocks noChangeAspect="1" noChangeArrowheads="1" noTextEdit="1"/>
          </p:cNvSpPr>
          <p:nvPr/>
        </p:nvSpPr>
        <p:spPr bwMode="auto">
          <a:xfrm>
            <a:off x="1792288" y="1260475"/>
            <a:ext cx="54864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7589838" y="615791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endParaRPr lang="en-US" altLang="nl-NL" sz="2000"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70662" name="Picture 5" descr="uberseriebewerktgespiegeldbalk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3"/>
          <a:stretch>
            <a:fillRect/>
          </a:stretch>
        </p:blipFill>
        <p:spPr>
          <a:xfrm>
            <a:off x="2665413" y="1557338"/>
            <a:ext cx="3529012" cy="3967162"/>
          </a:xfrm>
        </p:spPr>
      </p:pic>
      <p:sp>
        <p:nvSpPr>
          <p:cNvPr id="70663" name="TextBox 8"/>
          <p:cNvSpPr txBox="1">
            <a:spLocks noChangeArrowheads="1"/>
          </p:cNvSpPr>
          <p:nvPr/>
        </p:nvSpPr>
        <p:spPr bwMode="auto">
          <a:xfrm>
            <a:off x="3124200" y="5486400"/>
            <a:ext cx="939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 </a:t>
            </a:r>
            <a:r>
              <a:rPr lang="en-US" altLang="nl-NL" sz="28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= 0</a:t>
            </a:r>
          </a:p>
        </p:txBody>
      </p:sp>
      <p:sp>
        <p:nvSpPr>
          <p:cNvPr id="70664" name="TextBox 8"/>
          <p:cNvSpPr txBox="1">
            <a:spLocks noChangeArrowheads="1"/>
          </p:cNvSpPr>
          <p:nvPr/>
        </p:nvSpPr>
        <p:spPr bwMode="auto">
          <a:xfrm>
            <a:off x="4576969" y="5486400"/>
            <a:ext cx="1547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 </a:t>
            </a:r>
            <a:r>
              <a:rPr lang="en-US" altLang="nl-NL" sz="28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= 1 day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AF2-6FB6-4396-BE6D-361AEFEAA9BE}" type="slidenum">
              <a:rPr lang="en-US" altLang="nl-NL" smtClean="0"/>
              <a:pPr/>
              <a:t>3</a:t>
            </a:fld>
            <a:endParaRPr lang="en-US" altLang="nl-NL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smtClean="0">
                <a:solidFill>
                  <a:srgbClr val="C00000"/>
                </a:solidFill>
              </a:rPr>
              <a:t>Na</a:t>
            </a:r>
            <a:r>
              <a:rPr lang="nl-NL" altLang="nl-NL" sz="3200" baseline="-25000" smtClean="0">
                <a:solidFill>
                  <a:srgbClr val="C00000"/>
                </a:solidFill>
              </a:rPr>
              <a:t>2</a:t>
            </a:r>
            <a:r>
              <a:rPr lang="nl-NL" altLang="nl-NL" sz="3200" u="sng" smtClean="0">
                <a:solidFill>
                  <a:srgbClr val="C00000"/>
                </a:solidFill>
              </a:rPr>
              <a:t>ClO</a:t>
            </a:r>
            <a:r>
              <a:rPr lang="nl-NL" altLang="nl-NL" sz="3200" baseline="-25000" smtClean="0">
                <a:solidFill>
                  <a:srgbClr val="C00000"/>
                </a:solidFill>
              </a:rPr>
              <a:t>3</a:t>
            </a:r>
            <a:r>
              <a:rPr lang="nl-NL" altLang="nl-NL" sz="3200" u="sng" smtClean="0">
                <a:solidFill>
                  <a:srgbClr val="C00000"/>
                </a:solidFill>
              </a:rPr>
              <a:t> crystals in a saturated solution</a:t>
            </a:r>
            <a:endParaRPr lang="nl-NL" altLang="nl-NL" sz="32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76200" y="181896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Kelvin </a:t>
            </a:r>
            <a:r>
              <a:rPr lang="nl-NL" altLang="nl-NL" sz="3200" u="sng" dirty="0" smtClean="0">
                <a:solidFill>
                  <a:srgbClr val="C00000"/>
                </a:solidFill>
              </a:rPr>
              <a:t>equation</a:t>
            </a:r>
            <a:endParaRPr lang="nl-NL" altLang="nl-NL" sz="3200" dirty="0"/>
          </a:p>
        </p:txBody>
      </p:sp>
      <p:graphicFrame>
        <p:nvGraphicFramePr>
          <p:cNvPr id="993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474293"/>
              </p:ext>
            </p:extLst>
          </p:nvPr>
        </p:nvGraphicFramePr>
        <p:xfrm>
          <a:off x="3733800" y="1371600"/>
          <a:ext cx="25463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02" name="Vergelijking" r:id="rId3" imgW="1231560" imgH="393480" progId="Equation.3">
                  <p:embed/>
                </p:oleObj>
              </mc:Choice>
              <mc:Fallback>
                <p:oleObj name="Vergelijking" r:id="rId3" imgW="1231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371600"/>
                        <a:ext cx="2546350" cy="809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195798"/>
              </p:ext>
            </p:extLst>
          </p:nvPr>
        </p:nvGraphicFramePr>
        <p:xfrm>
          <a:off x="3276600" y="4114800"/>
          <a:ext cx="27813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03" name="Microsoft Equation 3.0" r:id="rId5" imgW="1346040" imgH="431640" progId="Equation.3">
                  <p:embed/>
                </p:oleObj>
              </mc:Choice>
              <mc:Fallback>
                <p:oleObj name="Microsoft Equation 3.0" r:id="rId5" imgW="1346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14800"/>
                        <a:ext cx="2781300" cy="8874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51" name="Picture 23" descr="4_1_big_lg_phase_bounda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3177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52" name="TextBox 8"/>
          <p:cNvSpPr txBox="1">
            <a:spLocks noChangeArrowheads="1"/>
          </p:cNvSpPr>
          <p:nvPr/>
        </p:nvSpPr>
        <p:spPr bwMode="auto">
          <a:xfrm>
            <a:off x="6007100" y="4297362"/>
            <a:ext cx="264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b="1" u="sng" dirty="0">
                <a:ea typeface="ＭＳ Ｐゴシック" charset="-128"/>
              </a:rPr>
              <a:t>Kelvin 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5678269"/>
            <a:ext cx="150554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NL" sz="24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nl-NL" sz="2400" i="1" baseline="-25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nl-NL" sz="24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&gt; P</a:t>
            </a:r>
            <a:r>
              <a:rPr lang="nl-NL" sz="2400" i="1" baseline="30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*</a:t>
            </a:r>
            <a:endParaRPr lang="nl-NL" sz="2400" baseline="30000" dirty="0"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56020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b="1" dirty="0" smtClean="0">
                <a:sym typeface="Wingdings" panose="05000000000000000000" pitchFamily="2" charset="2"/>
              </a:rPr>
              <a:t>small droplets evaporate</a:t>
            </a:r>
          </a:p>
          <a:p>
            <a:pPr algn="l"/>
            <a:r>
              <a:rPr lang="nl-NL" b="1" dirty="0" smtClean="0">
                <a:sym typeface="Wingdings" panose="05000000000000000000" pitchFamily="2" charset="2"/>
              </a:rPr>
              <a:t>condensation nucleation barrier</a:t>
            </a:r>
            <a:endParaRPr lang="nl-NL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30</a:t>
            </a:fld>
            <a:endParaRPr lang="en-US" altLang="nl-NL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28600" y="693072"/>
            <a:ext cx="8686800" cy="52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l-NL" altLang="nl-NL" sz="3200" dirty="0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81000" y="693072"/>
            <a:ext cx="8686800" cy="55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2400" b="1" u="sng" dirty="0" smtClean="0"/>
              <a:t>nucleation </a:t>
            </a:r>
            <a:r>
              <a:rPr lang="nl-NL" altLang="nl-NL" sz="2400" b="1" u="sng" dirty="0"/>
              <a:t>barrier for </a:t>
            </a:r>
            <a:r>
              <a:rPr lang="nl-NL" altLang="nl-NL" sz="2400" b="1" u="sng" dirty="0" smtClean="0"/>
              <a:t>condensation (</a:t>
            </a:r>
            <a:r>
              <a:rPr lang="nl-NL" altLang="nl-NL" sz="2800" b="1" i="1" u="sng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nl-NL" altLang="nl-NL" sz="2400" b="1" u="sng" dirty="0" smtClean="0">
                <a:latin typeface="+mn-lt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nl-NL" altLang="nl-NL" sz="2800" b="1" i="1" u="sng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l</a:t>
            </a:r>
            <a:r>
              <a:rPr lang="nl-NL" altLang="nl-NL" sz="2400" b="1" u="sng" dirty="0" smtClean="0">
                <a:sym typeface="Wingdings" panose="05000000000000000000" pitchFamily="2" charset="2"/>
              </a:rPr>
              <a:t>)</a:t>
            </a:r>
            <a:endParaRPr lang="nl-NL" altLang="nl-NL" sz="2400" b="1" u="sng" dirty="0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533400" y="843116"/>
            <a:ext cx="8686800" cy="49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l-NL" altLang="nl-NL" sz="3200" dirty="0"/>
          </a:p>
        </p:txBody>
      </p:sp>
      <p:sp>
        <p:nvSpPr>
          <p:cNvPr id="27" name="Right Brace 26"/>
          <p:cNvSpPr/>
          <p:nvPr/>
        </p:nvSpPr>
        <p:spPr bwMode="auto">
          <a:xfrm>
            <a:off x="6400800" y="1339850"/>
            <a:ext cx="304800" cy="2012950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6882210" y="2105025"/>
            <a:ext cx="665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361884"/>
              </p:ext>
            </p:extLst>
          </p:nvPr>
        </p:nvGraphicFramePr>
        <p:xfrm>
          <a:off x="2772555" y="2414587"/>
          <a:ext cx="3544887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04" name="Vergelijking" r:id="rId8" imgW="1714320" imgH="419040" progId="Equation.3">
                  <p:embed/>
                </p:oleObj>
              </mc:Choice>
              <mc:Fallback>
                <p:oleObj name="Vergelijking" r:id="rId8" imgW="171432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555" y="2414587"/>
                        <a:ext cx="3544887" cy="862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33754"/>
            <a:ext cx="2297306" cy="1733550"/>
          </a:xfrm>
          <a:prstGeom prst="rect">
            <a:avLst/>
          </a:prstGeom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971800" y="5092909"/>
            <a:ext cx="5105400" cy="55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2400" b="1" u="sng" dirty="0" smtClean="0"/>
              <a:t>Consider an undercooled gas:</a:t>
            </a:r>
            <a:endParaRPr lang="nl-NL" altLang="nl-NL" sz="2400" b="1" u="sng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1981200" y="4648201"/>
            <a:ext cx="914400" cy="182879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217959"/>
              </p:ext>
            </p:extLst>
          </p:nvPr>
        </p:nvGraphicFramePr>
        <p:xfrm>
          <a:off x="2922587" y="6240463"/>
          <a:ext cx="14970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05" name="Equation" r:id="rId11" imgW="723600" imgH="228600" progId="Equation.3">
                  <p:embed/>
                </p:oleObj>
              </mc:Choice>
              <mc:Fallback>
                <p:oleObj name="Equation" r:id="rId11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7" y="6240463"/>
                        <a:ext cx="1497013" cy="4714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6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2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04800" y="378331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nl-NL" sz="3200" u="sng" dirty="0" smtClean="0">
                <a:solidFill>
                  <a:srgbClr val="C00000"/>
                </a:solidFill>
              </a:rPr>
              <a:t>nucleation </a:t>
            </a:r>
            <a:r>
              <a:rPr lang="en-US" altLang="nl-NL" sz="3200" u="sng" dirty="0">
                <a:solidFill>
                  <a:srgbClr val="C00000"/>
                </a:solidFill>
              </a:rPr>
              <a:t>of phase </a:t>
            </a:r>
            <a:r>
              <a:rPr lang="el-GR" altLang="nl-NL" sz="32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nl-NL" altLang="nl-NL" sz="3200" u="sng" dirty="0">
                <a:solidFill>
                  <a:srgbClr val="C00000"/>
                </a:solidFill>
                <a:cs typeface="Arial" charset="0"/>
              </a:rPr>
              <a:t>(</a:t>
            </a:r>
            <a:r>
              <a:rPr lang="nl-NL" altLang="nl-NL" sz="32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altLang="nl-NL" sz="3200" u="sng" dirty="0" smtClean="0">
                <a:solidFill>
                  <a:srgbClr val="C00000"/>
                </a:solidFill>
                <a:cs typeface="Arial" charset="0"/>
              </a:rPr>
              <a:t>)</a:t>
            </a:r>
            <a:r>
              <a:rPr lang="en-US" altLang="nl-NL" sz="3200" u="sng" dirty="0" smtClean="0">
                <a:solidFill>
                  <a:srgbClr val="C00000"/>
                </a:solidFill>
              </a:rPr>
              <a:t> </a:t>
            </a:r>
            <a:r>
              <a:rPr lang="en-US" altLang="nl-NL" sz="3200" u="sng" dirty="0">
                <a:solidFill>
                  <a:srgbClr val="C00000"/>
                </a:solidFill>
              </a:rPr>
              <a:t>from </a:t>
            </a:r>
            <a:r>
              <a:rPr lang="en-US" altLang="nl-NL" sz="3200" u="sng" dirty="0" smtClean="0">
                <a:solidFill>
                  <a:srgbClr val="C00000"/>
                </a:solidFill>
              </a:rPr>
              <a:t>phase </a:t>
            </a:r>
            <a:r>
              <a:rPr lang="el-GR" altLang="nl-NL" sz="32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altLang="nl-NL" sz="3200" u="sng" dirty="0">
                <a:solidFill>
                  <a:srgbClr val="C00000"/>
                </a:solidFill>
                <a:cs typeface="Arial" charset="0"/>
              </a:rPr>
              <a:t>(</a:t>
            </a:r>
            <a:r>
              <a:rPr lang="nl-NL" altLang="nl-NL" sz="32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altLang="nl-NL" sz="3200" u="sng" dirty="0">
                <a:solidFill>
                  <a:srgbClr val="C00000"/>
                </a:solidFill>
                <a:cs typeface="Arial" charset="0"/>
              </a:rPr>
              <a:t>)</a:t>
            </a:r>
            <a:r>
              <a:rPr lang="el-GR" altLang="nl-NL" sz="3200" u="sng" dirty="0">
                <a:solidFill>
                  <a:srgbClr val="C00000"/>
                </a:solidFill>
                <a:cs typeface="Arial" charset="0"/>
              </a:rPr>
              <a:t> 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7010400" y="2590800"/>
            <a:ext cx="315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nl-NL">
                <a:cs typeface="Arial" charset="0"/>
              </a:rPr>
              <a:t>β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066800"/>
            <a:ext cx="5092700" cy="2971800"/>
            <a:chOff x="304800" y="1066800"/>
            <a:chExt cx="5092700" cy="2971800"/>
          </a:xfrm>
        </p:grpSpPr>
        <p:sp>
          <p:nvSpPr>
            <p:cNvPr id="88069" name="Rectangle 5"/>
            <p:cNvSpPr>
              <a:spLocks noChangeArrowheads="1"/>
            </p:cNvSpPr>
            <p:nvPr/>
          </p:nvSpPr>
          <p:spPr bwMode="auto">
            <a:xfrm>
              <a:off x="304800" y="1066800"/>
              <a:ext cx="5092700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nl-NL" sz="2400" u="sng" dirty="0" smtClean="0">
                  <a:latin typeface="+mn-lt"/>
                </a:rPr>
                <a:t>revert to Gibbs free energy</a:t>
              </a:r>
              <a:endParaRPr lang="en-US" altLang="nl-NL" sz="2400" u="sng" dirty="0">
                <a:latin typeface="+mn-lt"/>
              </a:endParaRPr>
            </a:p>
            <a:p>
              <a:r>
                <a:rPr lang="en-US" altLang="nl-NL" sz="2400" u="sng" dirty="0" smtClean="0">
                  <a:latin typeface="+mn-lt"/>
                </a:rPr>
                <a:t>classical </a:t>
              </a:r>
              <a:r>
                <a:rPr lang="en-US" altLang="nl-NL" sz="2400" u="sng" dirty="0">
                  <a:latin typeface="+mn-lt"/>
                </a:rPr>
                <a:t>nucleation theory</a:t>
              </a:r>
            </a:p>
            <a:p>
              <a:pPr lvl="1"/>
              <a:r>
                <a:rPr lang="en-US" altLang="nl-NL" dirty="0" smtClean="0">
                  <a:latin typeface="+mn-lt"/>
                </a:rPr>
                <a:t>spherical </a:t>
              </a:r>
              <a:r>
                <a:rPr lang="en-US" altLang="nl-NL" dirty="0">
                  <a:latin typeface="+mn-lt"/>
                </a:rPr>
                <a:t>nucleus, radius </a:t>
              </a:r>
              <a:r>
                <a:rPr lang="en-US" altLang="nl-NL" sz="2800" i="1" dirty="0">
                  <a:latin typeface="Times New Roman" pitchFamily="18" charset="0"/>
                  <a:cs typeface="Times New Roman" pitchFamily="18" charset="0"/>
                </a:rPr>
                <a:t>r</a:t>
              </a:r>
            </a:p>
            <a:p>
              <a:pPr lvl="1"/>
              <a:r>
                <a:rPr lang="en-US" altLang="nl-NL" dirty="0">
                  <a:latin typeface="+mn-lt"/>
                </a:rPr>
                <a:t>driving force: </a:t>
              </a:r>
            </a:p>
            <a:p>
              <a:pPr lvl="1"/>
              <a:r>
                <a:rPr lang="en-US" altLang="nl-NL" dirty="0">
                  <a:latin typeface="+mn-lt"/>
                </a:rPr>
                <a:t>surface free energy: </a:t>
              </a:r>
              <a:r>
                <a:rPr lang="el-GR" altLang="nl-NL" sz="2800" i="1" dirty="0">
                  <a:latin typeface="Times New Roman" pitchFamily="18" charset="0"/>
                  <a:cs typeface="Times New Roman" pitchFamily="18" charset="0"/>
                </a:rPr>
                <a:t>γ</a:t>
              </a:r>
              <a:endParaRPr lang="en-US" altLang="nl-NL" sz="2800" i="1" dirty="0">
                <a:latin typeface="Times New Roman" pitchFamily="18" charset="0"/>
                <a:cs typeface="Times New Roman" pitchFamily="18" charset="0"/>
              </a:endParaRPr>
            </a:p>
            <a:p>
              <a:pPr lvl="1"/>
              <a:r>
                <a:rPr lang="en-US" altLang="nl-NL" dirty="0">
                  <a:latin typeface="+mn-lt"/>
                </a:rPr>
                <a:t>molar </a:t>
              </a:r>
              <a:r>
                <a:rPr lang="en-US" altLang="nl-NL" dirty="0" smtClean="0">
                  <a:latin typeface="+mn-lt"/>
                </a:rPr>
                <a:t>volume of phase </a:t>
              </a:r>
              <a:r>
                <a:rPr lang="el-GR" altLang="nl-NL" sz="2800" i="1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nl-NL" sz="28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nl-NL" sz="2800" i="1" dirty="0" err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nl-NL" sz="2800" baseline="-25000" dirty="0" err="1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altLang="nl-NL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8083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5769082"/>
                </p:ext>
              </p:extLst>
            </p:nvPr>
          </p:nvGraphicFramePr>
          <p:xfrm>
            <a:off x="2971800" y="2462213"/>
            <a:ext cx="1782763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27" name="Equation" r:id="rId3" imgW="863280" imgH="241200" progId="Equation.3">
                    <p:embed/>
                  </p:oleObj>
                </mc:Choice>
                <mc:Fallback>
                  <p:oleObj name="Equation" r:id="rId3" imgW="86328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2462213"/>
                          <a:ext cx="1782763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31</a:t>
            </a:fld>
            <a:endParaRPr lang="en-US" altLang="nl-NL" dirty="0"/>
          </a:p>
        </p:txBody>
      </p:sp>
      <p:grpSp>
        <p:nvGrpSpPr>
          <p:cNvPr id="6" name="Group 5"/>
          <p:cNvGrpSpPr/>
          <p:nvPr/>
        </p:nvGrpSpPr>
        <p:grpSpPr>
          <a:xfrm>
            <a:off x="6049681" y="1717166"/>
            <a:ext cx="2369508" cy="1788033"/>
            <a:chOff x="6049681" y="1717166"/>
            <a:chExt cx="2369508" cy="17880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681" y="1717166"/>
              <a:ext cx="2369508" cy="178803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916188" y="2768382"/>
              <a:ext cx="426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i="1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endParaRPr lang="nl-NL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0" y="2153904"/>
              <a:ext cx="426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i="1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endParaRPr lang="nl-NL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50382" y="2158937"/>
              <a:ext cx="3658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i="1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endParaRPr lang="nl-NL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7397842" y="5670756"/>
            <a:ext cx="820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2400" b="1" dirty="0"/>
              <a:t>cost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32</a:t>
            </a:fld>
            <a:endParaRPr lang="en-US" altLang="nl-NL" dirty="0"/>
          </a:p>
        </p:txBody>
      </p:sp>
      <p:grpSp>
        <p:nvGrpSpPr>
          <p:cNvPr id="8" name="Group 7"/>
          <p:cNvGrpSpPr/>
          <p:nvPr/>
        </p:nvGrpSpPr>
        <p:grpSpPr>
          <a:xfrm>
            <a:off x="5450645" y="6167735"/>
            <a:ext cx="3007555" cy="510201"/>
            <a:chOff x="4953000" y="6167735"/>
            <a:chExt cx="3007555" cy="510201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3905419"/>
                </p:ext>
              </p:extLst>
            </p:nvPr>
          </p:nvGraphicFramePr>
          <p:xfrm>
            <a:off x="5449094" y="6182636"/>
            <a:ext cx="228123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78" name="Equation" r:id="rId3" imgW="1104840" imgH="241200" progId="Equation.3">
                    <p:embed/>
                  </p:oleObj>
                </mc:Choice>
                <mc:Fallback>
                  <p:oleObj name="Equation" r:id="rId3" imgW="11048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094" y="6182636"/>
                          <a:ext cx="228123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4953000" y="6167735"/>
              <a:ext cx="300755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sz="2400" dirty="0" smtClean="0"/>
                <a:t>(if                            )</a:t>
              </a:r>
              <a:endParaRPr lang="en-US" altLang="nl-NL" sz="2400" dirty="0"/>
            </a:p>
          </p:txBody>
        </p:sp>
      </p:grpSp>
      <p:sp>
        <p:nvSpPr>
          <p:cNvPr id="24" name="Left Brace 23"/>
          <p:cNvSpPr/>
          <p:nvPr/>
        </p:nvSpPr>
        <p:spPr bwMode="auto">
          <a:xfrm rot="16200000">
            <a:off x="7632325" y="5136123"/>
            <a:ext cx="351769" cy="820734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4800" y="1066800"/>
            <a:ext cx="5092700" cy="2971800"/>
            <a:chOff x="304800" y="1066800"/>
            <a:chExt cx="5092700" cy="2971800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304800" y="1066800"/>
              <a:ext cx="5092700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nl-NL" sz="2400" u="sng" dirty="0" smtClean="0">
                  <a:latin typeface="+mn-lt"/>
                </a:rPr>
                <a:t>revert to Gibbs free energy</a:t>
              </a:r>
              <a:endParaRPr lang="en-US" altLang="nl-NL" sz="2400" u="sng" dirty="0">
                <a:latin typeface="+mn-lt"/>
              </a:endParaRPr>
            </a:p>
            <a:p>
              <a:r>
                <a:rPr lang="en-US" altLang="nl-NL" sz="2400" u="sng" dirty="0" smtClean="0">
                  <a:latin typeface="+mn-lt"/>
                </a:rPr>
                <a:t>classical </a:t>
              </a:r>
              <a:r>
                <a:rPr lang="en-US" altLang="nl-NL" sz="2400" u="sng" dirty="0">
                  <a:latin typeface="+mn-lt"/>
                </a:rPr>
                <a:t>nucleation theory</a:t>
              </a:r>
            </a:p>
            <a:p>
              <a:pPr lvl="1"/>
              <a:r>
                <a:rPr lang="en-US" altLang="nl-NL" dirty="0" smtClean="0">
                  <a:latin typeface="+mn-lt"/>
                </a:rPr>
                <a:t>spherical </a:t>
              </a:r>
              <a:r>
                <a:rPr lang="en-US" altLang="nl-NL" dirty="0">
                  <a:latin typeface="+mn-lt"/>
                </a:rPr>
                <a:t>nucleus, radius </a:t>
              </a:r>
              <a:r>
                <a:rPr lang="en-US" altLang="nl-NL" sz="2800" i="1" dirty="0">
                  <a:latin typeface="Times New Roman" pitchFamily="18" charset="0"/>
                  <a:cs typeface="Times New Roman" pitchFamily="18" charset="0"/>
                </a:rPr>
                <a:t>r</a:t>
              </a:r>
            </a:p>
            <a:p>
              <a:pPr lvl="1"/>
              <a:r>
                <a:rPr lang="en-US" altLang="nl-NL" dirty="0">
                  <a:latin typeface="+mn-lt"/>
                </a:rPr>
                <a:t>driving force: </a:t>
              </a:r>
            </a:p>
            <a:p>
              <a:pPr lvl="1"/>
              <a:r>
                <a:rPr lang="en-US" altLang="nl-NL" dirty="0">
                  <a:latin typeface="+mn-lt"/>
                </a:rPr>
                <a:t>surface free energy: </a:t>
              </a:r>
              <a:r>
                <a:rPr lang="el-GR" altLang="nl-NL" sz="2800" i="1" dirty="0">
                  <a:latin typeface="Times New Roman" pitchFamily="18" charset="0"/>
                  <a:cs typeface="Times New Roman" pitchFamily="18" charset="0"/>
                </a:rPr>
                <a:t>γ</a:t>
              </a:r>
              <a:endParaRPr lang="en-US" altLang="nl-NL" sz="2800" i="1" dirty="0">
                <a:latin typeface="Times New Roman" pitchFamily="18" charset="0"/>
                <a:cs typeface="Times New Roman" pitchFamily="18" charset="0"/>
              </a:endParaRPr>
            </a:p>
            <a:p>
              <a:pPr lvl="1"/>
              <a:r>
                <a:rPr lang="en-US" altLang="nl-NL" dirty="0">
                  <a:latin typeface="+mn-lt"/>
                </a:rPr>
                <a:t>molar </a:t>
              </a:r>
              <a:r>
                <a:rPr lang="en-US" altLang="nl-NL" dirty="0" smtClean="0">
                  <a:latin typeface="+mn-lt"/>
                </a:rPr>
                <a:t>volume of phase </a:t>
              </a:r>
              <a:r>
                <a:rPr lang="el-GR" altLang="nl-NL" sz="2800" i="1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nl-NL" sz="28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nl-NL" sz="2800" i="1" dirty="0" err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nl-NL" sz="2800" baseline="-25000" dirty="0" err="1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altLang="nl-NL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3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8814637"/>
                </p:ext>
              </p:extLst>
            </p:nvPr>
          </p:nvGraphicFramePr>
          <p:xfrm>
            <a:off x="2971800" y="2462213"/>
            <a:ext cx="1782763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79" name="Equation" r:id="rId5" imgW="863280" imgH="241200" progId="Equation.3">
                    <p:embed/>
                  </p:oleObj>
                </mc:Choice>
                <mc:Fallback>
                  <p:oleObj name="Equation" r:id="rId5" imgW="8632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2462213"/>
                          <a:ext cx="1782763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539377"/>
              </p:ext>
            </p:extLst>
          </p:nvPr>
        </p:nvGraphicFramePr>
        <p:xfrm>
          <a:off x="144462" y="4216400"/>
          <a:ext cx="351313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80" name="Equation" r:id="rId7" imgW="1701720" imgH="558720" progId="Equation.3">
                  <p:embed/>
                </p:oleObj>
              </mc:Choice>
              <mc:Fallback>
                <p:oleObj name="Equation" r:id="rId7" imgW="1701720" imgH="5587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" y="4216400"/>
                        <a:ext cx="3513138" cy="1149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770072"/>
              </p:ext>
            </p:extLst>
          </p:nvPr>
        </p:nvGraphicFramePr>
        <p:xfrm>
          <a:off x="1585912" y="5474725"/>
          <a:ext cx="20716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81" name="Vergelijking" r:id="rId9" imgW="1002960" imgH="241200" progId="Equation.3">
                  <p:embed/>
                </p:oleObj>
              </mc:Choice>
              <mc:Fallback>
                <p:oleObj name="Vergelijking" r:id="rId9" imgW="10029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2" y="5474725"/>
                        <a:ext cx="2071688" cy="495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ight Brace 34"/>
          <p:cNvSpPr/>
          <p:nvPr/>
        </p:nvSpPr>
        <p:spPr bwMode="auto">
          <a:xfrm>
            <a:off x="3778250" y="4191000"/>
            <a:ext cx="336550" cy="1828800"/>
          </a:xfrm>
          <a:prstGeom prst="rightBrace">
            <a:avLst>
              <a:gd name="adj1" fmla="val 8333"/>
              <a:gd name="adj2" fmla="val 34677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04800" y="378331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nl-NL" sz="3200" u="sng" dirty="0" smtClean="0">
                <a:solidFill>
                  <a:srgbClr val="C00000"/>
                </a:solidFill>
              </a:rPr>
              <a:t>nucleation </a:t>
            </a:r>
            <a:r>
              <a:rPr lang="en-US" altLang="nl-NL" sz="3200" u="sng" dirty="0">
                <a:solidFill>
                  <a:srgbClr val="C00000"/>
                </a:solidFill>
              </a:rPr>
              <a:t>of phase </a:t>
            </a:r>
            <a:r>
              <a:rPr lang="el-GR" altLang="nl-NL" sz="32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nl-NL" altLang="nl-NL" sz="3200" u="sng" dirty="0">
                <a:solidFill>
                  <a:srgbClr val="C00000"/>
                </a:solidFill>
                <a:cs typeface="Arial" charset="0"/>
              </a:rPr>
              <a:t>(</a:t>
            </a:r>
            <a:r>
              <a:rPr lang="nl-NL" altLang="nl-NL" sz="32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altLang="nl-NL" sz="3200" u="sng" dirty="0" smtClean="0">
                <a:solidFill>
                  <a:srgbClr val="C00000"/>
                </a:solidFill>
                <a:cs typeface="Arial" charset="0"/>
              </a:rPr>
              <a:t>)</a:t>
            </a:r>
            <a:r>
              <a:rPr lang="en-US" altLang="nl-NL" sz="3200" u="sng" dirty="0" smtClean="0">
                <a:solidFill>
                  <a:srgbClr val="C00000"/>
                </a:solidFill>
              </a:rPr>
              <a:t> </a:t>
            </a:r>
            <a:r>
              <a:rPr lang="en-US" altLang="nl-NL" sz="3200" u="sng" dirty="0">
                <a:solidFill>
                  <a:srgbClr val="C00000"/>
                </a:solidFill>
              </a:rPr>
              <a:t>from </a:t>
            </a:r>
            <a:r>
              <a:rPr lang="en-US" altLang="nl-NL" sz="3200" u="sng" dirty="0" smtClean="0">
                <a:solidFill>
                  <a:srgbClr val="C00000"/>
                </a:solidFill>
              </a:rPr>
              <a:t>phase </a:t>
            </a:r>
            <a:r>
              <a:rPr lang="el-GR" altLang="nl-NL" sz="32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altLang="nl-NL" sz="3200" u="sng" dirty="0">
                <a:solidFill>
                  <a:srgbClr val="C00000"/>
                </a:solidFill>
                <a:cs typeface="Arial" charset="0"/>
              </a:rPr>
              <a:t>(</a:t>
            </a:r>
            <a:r>
              <a:rPr lang="nl-NL" altLang="nl-NL" sz="32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altLang="nl-NL" sz="3200" u="sng" dirty="0">
                <a:solidFill>
                  <a:srgbClr val="C00000"/>
                </a:solidFill>
                <a:cs typeface="Arial" charset="0"/>
              </a:rPr>
              <a:t>)</a:t>
            </a:r>
            <a:r>
              <a:rPr lang="el-GR" altLang="nl-NL" sz="3200" u="sng" dirty="0">
                <a:solidFill>
                  <a:srgbClr val="C00000"/>
                </a:solidFill>
                <a:cs typeface="Arial" charset="0"/>
              </a:rPr>
              <a:t>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049681" y="1717166"/>
            <a:ext cx="2369508" cy="1788033"/>
            <a:chOff x="6049681" y="1717166"/>
            <a:chExt cx="2369508" cy="178803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681" y="1717166"/>
              <a:ext cx="2369508" cy="178803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916188" y="2768382"/>
              <a:ext cx="426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i="1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endParaRPr lang="nl-NL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58000" y="2153904"/>
              <a:ext cx="426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i="1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endParaRPr lang="nl-NL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50382" y="2158937"/>
              <a:ext cx="3658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i="1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endParaRPr lang="nl-NL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118007"/>
              </p:ext>
            </p:extLst>
          </p:nvPr>
        </p:nvGraphicFramePr>
        <p:xfrm>
          <a:off x="4894154" y="4176251"/>
          <a:ext cx="3382962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82" name="Equation" r:id="rId12" imgW="1638000" imgH="558720" progId="Equation.3">
                  <p:embed/>
                </p:oleObj>
              </mc:Choice>
              <mc:Fallback>
                <p:oleObj name="Equation" r:id="rId12" imgW="16380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154" y="4176251"/>
                        <a:ext cx="3382962" cy="1149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938124" y="5670755"/>
            <a:ext cx="816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1" dirty="0"/>
              <a:t>gain</a:t>
            </a:r>
          </a:p>
        </p:txBody>
      </p:sp>
      <p:sp>
        <p:nvSpPr>
          <p:cNvPr id="27" name="Left Brace 26"/>
          <p:cNvSpPr/>
          <p:nvPr/>
        </p:nvSpPr>
        <p:spPr bwMode="auto">
          <a:xfrm rot="16200000">
            <a:off x="6183893" y="4861037"/>
            <a:ext cx="349314" cy="1358609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4191000" y="4648200"/>
            <a:ext cx="553902" cy="357204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5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37" y="1401096"/>
            <a:ext cx="3576763" cy="29014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33</a:t>
            </a:fld>
            <a:endParaRPr lang="en-US" alt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265704"/>
              </p:ext>
            </p:extLst>
          </p:nvPr>
        </p:nvGraphicFramePr>
        <p:xfrm>
          <a:off x="762000" y="1452637"/>
          <a:ext cx="3382963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6" name="Equation" r:id="rId4" imgW="1638300" imgH="558800" progId="Equation.3">
                  <p:embed/>
                </p:oleObj>
              </mc:Choice>
              <mc:Fallback>
                <p:oleObj name="Equation" r:id="rId4" imgW="1638300" imgH="558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52637"/>
                        <a:ext cx="3382963" cy="1149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378331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nl-NL" sz="3200" u="sng" dirty="0" smtClean="0">
                <a:solidFill>
                  <a:srgbClr val="C00000"/>
                </a:solidFill>
              </a:rPr>
              <a:t>nucleation </a:t>
            </a:r>
            <a:r>
              <a:rPr lang="en-US" altLang="nl-NL" sz="3200" u="sng" dirty="0">
                <a:solidFill>
                  <a:srgbClr val="C00000"/>
                </a:solidFill>
              </a:rPr>
              <a:t>of phase </a:t>
            </a:r>
            <a:r>
              <a:rPr lang="el-GR" altLang="nl-NL" sz="32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nl-NL" altLang="nl-NL" sz="3200" u="sng" dirty="0">
                <a:solidFill>
                  <a:srgbClr val="C00000"/>
                </a:solidFill>
                <a:cs typeface="Arial" charset="0"/>
              </a:rPr>
              <a:t>(</a:t>
            </a:r>
            <a:r>
              <a:rPr lang="nl-NL" altLang="nl-NL" sz="32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altLang="nl-NL" sz="3200" u="sng" dirty="0" smtClean="0">
                <a:solidFill>
                  <a:srgbClr val="C00000"/>
                </a:solidFill>
                <a:cs typeface="Arial" charset="0"/>
              </a:rPr>
              <a:t>)</a:t>
            </a:r>
            <a:r>
              <a:rPr lang="en-US" altLang="nl-NL" sz="3200" u="sng" dirty="0" smtClean="0">
                <a:solidFill>
                  <a:srgbClr val="C00000"/>
                </a:solidFill>
              </a:rPr>
              <a:t> </a:t>
            </a:r>
            <a:r>
              <a:rPr lang="en-US" altLang="nl-NL" sz="3200" u="sng" dirty="0">
                <a:solidFill>
                  <a:srgbClr val="C00000"/>
                </a:solidFill>
              </a:rPr>
              <a:t>from </a:t>
            </a:r>
            <a:r>
              <a:rPr lang="en-US" altLang="nl-NL" sz="3200" u="sng" dirty="0" smtClean="0">
                <a:solidFill>
                  <a:srgbClr val="C00000"/>
                </a:solidFill>
              </a:rPr>
              <a:t>phase </a:t>
            </a:r>
            <a:r>
              <a:rPr lang="el-GR" altLang="nl-NL" sz="32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altLang="nl-NL" sz="3200" u="sng" dirty="0">
                <a:solidFill>
                  <a:srgbClr val="C00000"/>
                </a:solidFill>
                <a:cs typeface="Arial" charset="0"/>
              </a:rPr>
              <a:t>(</a:t>
            </a:r>
            <a:r>
              <a:rPr lang="nl-NL" altLang="nl-NL" sz="32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altLang="nl-NL" sz="3200" u="sng" dirty="0">
                <a:solidFill>
                  <a:srgbClr val="C00000"/>
                </a:solidFill>
                <a:cs typeface="Arial" charset="0"/>
              </a:rPr>
              <a:t>)</a:t>
            </a:r>
            <a:r>
              <a:rPr lang="el-GR" altLang="nl-NL" sz="3200" u="sng" dirty="0">
                <a:solidFill>
                  <a:srgbClr val="C00000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37" y="1401096"/>
            <a:ext cx="3576763" cy="2901495"/>
          </a:xfrm>
          <a:prstGeom prst="rect">
            <a:avLst/>
          </a:prstGeom>
        </p:spPr>
      </p:pic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685800" y="5257800"/>
          <a:ext cx="30130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33" name="Equation" r:id="rId4" imgW="1676160" imgH="444240" progId="Equation.3">
                  <p:embed/>
                </p:oleObj>
              </mc:Choice>
              <mc:Fallback>
                <p:oleObj name="Equation" r:id="rId4" imgW="1676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257800"/>
                        <a:ext cx="3013075" cy="8001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2" name="Line 14"/>
          <p:cNvSpPr>
            <a:spLocks noChangeShapeType="1"/>
          </p:cNvSpPr>
          <p:nvPr/>
        </p:nvSpPr>
        <p:spPr bwMode="auto">
          <a:xfrm flipV="1">
            <a:off x="2314378" y="2362200"/>
            <a:ext cx="4247283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34</a:t>
            </a:fld>
            <a:endParaRPr lang="en-US" altLang="nl-NL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157746" y="6199239"/>
            <a:ext cx="1966453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23</a:t>
            </a:r>
            <a:endParaRPr lang="en-US" altLang="nl-NL" sz="2400" b="1" u="sng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711109"/>
              </p:ext>
            </p:extLst>
          </p:nvPr>
        </p:nvGraphicFramePr>
        <p:xfrm>
          <a:off x="762000" y="1452637"/>
          <a:ext cx="3382963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34" name="Equation" r:id="rId6" imgW="1638300" imgH="558800" progId="Equation.3">
                  <p:embed/>
                </p:oleObj>
              </mc:Choice>
              <mc:Fallback>
                <p:oleObj name="Equation" r:id="rId6" imgW="16383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52637"/>
                        <a:ext cx="3382963" cy="1149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99489"/>
              </p:ext>
            </p:extLst>
          </p:nvPr>
        </p:nvGraphicFramePr>
        <p:xfrm>
          <a:off x="1255713" y="3405188"/>
          <a:ext cx="14954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35" name="Vergelijking" r:id="rId8" imgW="723600" imgH="393480" progId="Equation.3">
                  <p:embed/>
                </p:oleObj>
              </mc:Choice>
              <mc:Fallback>
                <p:oleObj name="Vergelijking" r:id="rId8" imgW="7236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3405188"/>
                        <a:ext cx="1495425" cy="809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753658" y="2829722"/>
            <a:ext cx="2683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1" dirty="0" smtClean="0"/>
              <a:t>critical radius </a:t>
            </a:r>
            <a:r>
              <a:rPr lang="en-US" altLang="nl-NL" sz="28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nl-NL" sz="2800" b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nl-NL" sz="2400" b="1" dirty="0" smtClean="0"/>
              <a:t>:</a:t>
            </a:r>
            <a:endParaRPr lang="en-US" altLang="nl-NL" sz="2400" b="1" dirty="0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 rot="5400000">
            <a:off x="1654519" y="4517681"/>
            <a:ext cx="789897" cy="44133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886200" y="4651375"/>
            <a:ext cx="4800600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nl-NL" sz="2400" b="1" u="sng" dirty="0">
                <a:latin typeface="+mn-lt"/>
              </a:rPr>
              <a:t>nucleation barrier depends on supersaturation </a:t>
            </a:r>
            <a:r>
              <a:rPr lang="en-US" altLang="nl-NL" sz="2400" b="1" u="sng" dirty="0" smtClean="0">
                <a:latin typeface="+mn-lt"/>
              </a:rPr>
              <a:t>(</a:t>
            </a:r>
            <a:r>
              <a:rPr lang="el-GR" altLang="nl-NL" sz="2800" b="1" u="sng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altLang="nl-NL" sz="2800" b="1" i="1" u="sng" dirty="0">
                <a:latin typeface="Times New Roman" pitchFamily="18" charset="0"/>
                <a:cs typeface="Times New Roman" pitchFamily="18" charset="0"/>
              </a:rPr>
              <a:t>μ 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altLang="nl-NL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nl-NL" sz="2800" b="1" u="sng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altLang="nl-NL" sz="2800" b="1" i="1" u="sng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nl-NL" altLang="nl-NL" sz="28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l-NL" altLang="nl-NL" sz="2800" b="1" i="1" u="sng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nl-NL" altLang="nl-NL" sz="28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nl-NL" sz="2400" b="1" u="sng" dirty="0" smtClean="0">
                <a:latin typeface="+mn-lt"/>
                <a:cs typeface="Arial" charset="0"/>
              </a:rPr>
              <a:t>)</a:t>
            </a:r>
            <a:endParaRPr lang="el-GR" altLang="nl-NL" sz="2400" b="1" u="sng" dirty="0">
              <a:latin typeface="+mn-lt"/>
              <a:cs typeface="Arial" charset="0"/>
            </a:endParaRPr>
          </a:p>
          <a:p>
            <a:pPr lvl="1" algn="l"/>
            <a:r>
              <a:rPr lang="en-US" altLang="nl-NL" sz="2400" b="1" u="sng" dirty="0">
                <a:latin typeface="+mn-lt"/>
              </a:rPr>
              <a:t>-low </a:t>
            </a:r>
            <a:r>
              <a:rPr lang="el-GR" altLang="nl-NL" b="1" u="sng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altLang="nl-NL" b="1" i="1" u="sng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altLang="nl-NL" sz="2400" b="1" i="1" u="sng" dirty="0">
                <a:latin typeface="+mn-lt"/>
                <a:cs typeface="Arial" charset="0"/>
              </a:rPr>
              <a:t> </a:t>
            </a:r>
            <a:r>
              <a:rPr lang="en-US" altLang="nl-NL" sz="2400" b="1" u="sng" dirty="0" smtClean="0">
                <a:latin typeface="+mn-lt"/>
              </a:rPr>
              <a:t>: </a:t>
            </a:r>
            <a:r>
              <a:rPr lang="en-US" altLang="nl-NL" sz="2400" b="1" u="sng" dirty="0">
                <a:latin typeface="+mn-lt"/>
              </a:rPr>
              <a:t>no nucleation</a:t>
            </a:r>
          </a:p>
          <a:p>
            <a:pPr lvl="1" algn="l"/>
            <a:r>
              <a:rPr lang="en-US" altLang="nl-NL" sz="2400" b="1" u="sng" dirty="0">
                <a:latin typeface="+mn-lt"/>
              </a:rPr>
              <a:t>-high </a:t>
            </a:r>
            <a:r>
              <a:rPr lang="el-GR" altLang="nl-NL" b="1" u="sng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altLang="nl-NL" b="1" i="1" u="sng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altLang="nl-NL" sz="2400" b="1" i="1" u="sng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nl-NL" sz="2400" b="1" u="sng" dirty="0" smtClean="0">
                <a:latin typeface="+mn-lt"/>
              </a:rPr>
              <a:t>: </a:t>
            </a:r>
            <a:r>
              <a:rPr lang="en-US" altLang="nl-NL" sz="2400" b="1" u="sng" dirty="0">
                <a:latin typeface="+mn-lt"/>
              </a:rPr>
              <a:t>easy </a:t>
            </a:r>
            <a:r>
              <a:rPr lang="en-US" altLang="nl-NL" sz="2400" b="1" u="sng" dirty="0" smtClean="0">
                <a:latin typeface="+mn-lt"/>
              </a:rPr>
              <a:t>nucleation</a:t>
            </a:r>
            <a:endParaRPr lang="el-GR" altLang="nl-NL" sz="2400" b="1" u="sng" dirty="0">
              <a:latin typeface="+mn-lt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4800" y="378331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nl-NL" sz="3200" u="sng" dirty="0" smtClean="0">
                <a:solidFill>
                  <a:srgbClr val="C00000"/>
                </a:solidFill>
              </a:rPr>
              <a:t>nucleation </a:t>
            </a:r>
            <a:r>
              <a:rPr lang="en-US" altLang="nl-NL" sz="3200" u="sng" dirty="0">
                <a:solidFill>
                  <a:srgbClr val="C00000"/>
                </a:solidFill>
              </a:rPr>
              <a:t>of phase </a:t>
            </a:r>
            <a:r>
              <a:rPr lang="el-GR" altLang="nl-NL" sz="32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nl-NL" altLang="nl-NL" sz="3200" u="sng" dirty="0">
                <a:solidFill>
                  <a:srgbClr val="C00000"/>
                </a:solidFill>
                <a:cs typeface="Arial" charset="0"/>
              </a:rPr>
              <a:t>(</a:t>
            </a:r>
            <a:r>
              <a:rPr lang="nl-NL" altLang="nl-NL" sz="32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altLang="nl-NL" sz="3200" u="sng" dirty="0" smtClean="0">
                <a:solidFill>
                  <a:srgbClr val="C00000"/>
                </a:solidFill>
                <a:cs typeface="Arial" charset="0"/>
              </a:rPr>
              <a:t>)</a:t>
            </a:r>
            <a:r>
              <a:rPr lang="en-US" altLang="nl-NL" sz="3200" u="sng" dirty="0" smtClean="0">
                <a:solidFill>
                  <a:srgbClr val="C00000"/>
                </a:solidFill>
              </a:rPr>
              <a:t> </a:t>
            </a:r>
            <a:r>
              <a:rPr lang="en-US" altLang="nl-NL" sz="3200" u="sng" dirty="0">
                <a:solidFill>
                  <a:srgbClr val="C00000"/>
                </a:solidFill>
              </a:rPr>
              <a:t>from </a:t>
            </a:r>
            <a:r>
              <a:rPr lang="en-US" altLang="nl-NL" sz="3200" u="sng" dirty="0" smtClean="0">
                <a:solidFill>
                  <a:srgbClr val="C00000"/>
                </a:solidFill>
              </a:rPr>
              <a:t>phase </a:t>
            </a:r>
            <a:r>
              <a:rPr lang="el-GR" altLang="nl-NL" sz="32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altLang="nl-NL" sz="3200" u="sng" dirty="0">
                <a:solidFill>
                  <a:srgbClr val="C00000"/>
                </a:solidFill>
                <a:cs typeface="Arial" charset="0"/>
              </a:rPr>
              <a:t>(</a:t>
            </a:r>
            <a:r>
              <a:rPr lang="nl-NL" altLang="nl-NL" sz="32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altLang="nl-NL" sz="3200" u="sng" dirty="0">
                <a:solidFill>
                  <a:srgbClr val="C00000"/>
                </a:solidFill>
                <a:cs typeface="Arial" charset="0"/>
              </a:rPr>
              <a:t>)</a:t>
            </a:r>
            <a:r>
              <a:rPr lang="el-GR" altLang="nl-NL" sz="3200" u="sng" dirty="0">
                <a:solidFill>
                  <a:srgbClr val="C00000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3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35</a:t>
            </a:fld>
            <a:endParaRPr lang="en-US" altLang="nl-NL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378331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 smtClean="0">
                <a:solidFill>
                  <a:srgbClr val="C00000"/>
                </a:solidFill>
              </a:rPr>
              <a:t>Electrochemistry and electrolytic solutions</a:t>
            </a:r>
            <a:endParaRPr lang="el-GR" altLang="nl-NL" sz="3200" u="sng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36</a:t>
            </a:fld>
            <a:endParaRPr lang="en-US" altLang="nl-NL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378331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 smtClean="0">
                <a:solidFill>
                  <a:srgbClr val="C00000"/>
                </a:solidFill>
              </a:rPr>
              <a:t>Electrochemistry and electrolytic solutions</a:t>
            </a:r>
            <a:endParaRPr lang="el-GR" altLang="nl-NL" sz="3200" u="sng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88" y="5213298"/>
            <a:ext cx="7931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This is a partly recap from Thermodynamics (Lecture 4)</a:t>
            </a:r>
            <a:endParaRPr lang="nl-NL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04800" y="57105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( </a:t>
            </a:r>
            <a:r>
              <a:rPr lang="nl-NL" sz="2400" dirty="0" smtClean="0">
                <a:hlinkClick r:id="rId3"/>
              </a:rPr>
              <a:t>https</a:t>
            </a:r>
            <a:r>
              <a:rPr lang="nl-NL" sz="2400" dirty="0">
                <a:hlinkClick r:id="rId3"/>
              </a:rPr>
              <a:t>://</a:t>
            </a:r>
            <a:r>
              <a:rPr lang="nl-NL" sz="2400" dirty="0" smtClean="0">
                <a:solidFill>
                  <a:srgbClr val="00B0F0"/>
                </a:solidFill>
                <a:hlinkClick r:id="rId3"/>
              </a:rPr>
              <a:t>www.vsc.science.ru.nl/hugom/Thermo/Thermo.html </a:t>
            </a:r>
            <a:r>
              <a:rPr lang="nl-NL" sz="2400" dirty="0" smtClean="0"/>
              <a:t>)</a:t>
            </a:r>
            <a:endParaRPr lang="nl-NL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083503" y="1066800"/>
            <a:ext cx="3012497" cy="4032448"/>
            <a:chOff x="3083503" y="1066800"/>
            <a:chExt cx="3012497" cy="4032448"/>
          </a:xfrm>
        </p:grpSpPr>
        <p:grpSp>
          <p:nvGrpSpPr>
            <p:cNvPr id="35" name="Group 34"/>
            <p:cNvGrpSpPr/>
            <p:nvPr/>
          </p:nvGrpSpPr>
          <p:grpSpPr>
            <a:xfrm>
              <a:off x="3083503" y="2081414"/>
              <a:ext cx="3012497" cy="3017834"/>
              <a:chOff x="377826" y="1727361"/>
              <a:chExt cx="4040187" cy="469919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377826" y="1727361"/>
                <a:ext cx="4040187" cy="4699197"/>
                <a:chOff x="2284413" y="1489236"/>
                <a:chExt cx="4040187" cy="4699197"/>
              </a:xfrm>
            </p:grpSpPr>
            <p:pic>
              <p:nvPicPr>
                <p:cNvPr id="39" name="Picture 12" descr="6_15_bi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4413" y="1489236"/>
                  <a:ext cx="4040187" cy="4699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40" name="Object 3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3196023"/>
                    </p:ext>
                  </p:extLst>
                </p:nvPr>
              </p:nvGraphicFramePr>
              <p:xfrm>
                <a:off x="4673958" y="5381359"/>
                <a:ext cx="1143000" cy="381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313" name="Equation" r:id="rId5" imgW="583920" imgH="228600" progId="Equation.3">
                        <p:embed/>
                      </p:oleObj>
                    </mc:Choice>
                    <mc:Fallback>
                      <p:oleObj name="Equation" r:id="rId5" imgW="58392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73958" y="5381359"/>
                              <a:ext cx="1143000" cy="381000"/>
                            </a:xfrm>
                            <a:prstGeom prst="rect">
                              <a:avLst/>
                            </a:prstGeom>
                            <a:solidFill>
                              <a:srgbClr val="C7D1D7"/>
                            </a:solidFill>
                            <a:ln w="254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1" name="Object 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02678217"/>
                    </p:ext>
                  </p:extLst>
                </p:nvPr>
              </p:nvGraphicFramePr>
              <p:xfrm>
                <a:off x="2810839" y="5375991"/>
                <a:ext cx="1188050" cy="381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314" name="Equation" r:id="rId7" imgW="711000" imgH="228600" progId="Equation.3">
                        <p:embed/>
                      </p:oleObj>
                    </mc:Choice>
                    <mc:Fallback>
                      <p:oleObj name="Equation" r:id="rId7" imgW="7110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10839" y="5375991"/>
                              <a:ext cx="1188050" cy="381000"/>
                            </a:xfrm>
                            <a:prstGeom prst="rect">
                              <a:avLst/>
                            </a:prstGeom>
                            <a:solidFill>
                              <a:srgbClr val="C7D7CF"/>
                            </a:solidFill>
                            <a:ln w="254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2" name="Object 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8638401"/>
                    </p:ext>
                  </p:extLst>
                </p:nvPr>
              </p:nvGraphicFramePr>
              <p:xfrm>
                <a:off x="4535845" y="5003442"/>
                <a:ext cx="976313" cy="381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315" name="Equation" r:id="rId9" imgW="583920" imgH="228600" progId="Equation.3">
                        <p:embed/>
                      </p:oleObj>
                    </mc:Choice>
                    <mc:Fallback>
                      <p:oleObj name="Equation" r:id="rId9" imgW="58392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35845" y="5003442"/>
                              <a:ext cx="976313" cy="381000"/>
                            </a:xfrm>
                            <a:prstGeom prst="rect">
                              <a:avLst/>
                            </a:prstGeom>
                            <a:solidFill>
                              <a:srgbClr val="C7D1D7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254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3" name="Object 4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15069002"/>
                    </p:ext>
                  </p:extLst>
                </p:nvPr>
              </p:nvGraphicFramePr>
              <p:xfrm>
                <a:off x="2971800" y="4982112"/>
                <a:ext cx="1082675" cy="381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316" name="Equation" r:id="rId11" imgW="647640" imgH="228600" progId="Equation.3">
                        <p:embed/>
                      </p:oleObj>
                    </mc:Choice>
                    <mc:Fallback>
                      <p:oleObj name="Equation" r:id="rId11" imgW="64764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1800" y="4982112"/>
                              <a:ext cx="1082675" cy="381000"/>
                            </a:xfrm>
                            <a:prstGeom prst="rect">
                              <a:avLst/>
                            </a:prstGeom>
                            <a:solidFill>
                              <a:srgbClr val="C7D7C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254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03476660"/>
                    </p:ext>
                  </p:extLst>
                </p:nvPr>
              </p:nvGraphicFramePr>
              <p:xfrm>
                <a:off x="3250842" y="4601112"/>
                <a:ext cx="827087" cy="381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317" name="Equation" r:id="rId13" imgW="495000" imgH="228600" progId="Equation.3">
                        <p:embed/>
                      </p:oleObj>
                    </mc:Choice>
                    <mc:Fallback>
                      <p:oleObj name="Equation" r:id="rId13" imgW="4950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50842" y="4601112"/>
                              <a:ext cx="827087" cy="381000"/>
                            </a:xfrm>
                            <a:prstGeom prst="rect">
                              <a:avLst/>
                            </a:prstGeom>
                            <a:solidFill>
                              <a:srgbClr val="C7D7C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254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5" name="Object 4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74000893"/>
                    </p:ext>
                  </p:extLst>
                </p:nvPr>
              </p:nvGraphicFramePr>
              <p:xfrm>
                <a:off x="5105400" y="4114800"/>
                <a:ext cx="806450" cy="3603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318" name="Equation" r:id="rId15" imgW="482400" imgH="215640" progId="Equation.3">
                        <p:embed/>
                      </p:oleObj>
                    </mc:Choice>
                    <mc:Fallback>
                      <p:oleObj name="Equation" r:id="rId15" imgW="48240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05400" y="4114800"/>
                              <a:ext cx="806450" cy="360362"/>
                            </a:xfrm>
                            <a:prstGeom prst="rect">
                              <a:avLst/>
                            </a:prstGeom>
                            <a:solidFill>
                              <a:srgbClr val="C7D1D7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254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6" name="Object 4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26549833"/>
                    </p:ext>
                  </p:extLst>
                </p:nvPr>
              </p:nvGraphicFramePr>
              <p:xfrm>
                <a:off x="2669682" y="3894642"/>
                <a:ext cx="804862" cy="3587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319" name="Equation" r:id="rId17" imgW="482400" imgH="215640" progId="Equation.3">
                        <p:embed/>
                      </p:oleObj>
                    </mc:Choice>
                    <mc:Fallback>
                      <p:oleObj name="Equation" r:id="rId17" imgW="48240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69682" y="3894642"/>
                              <a:ext cx="804862" cy="358775"/>
                            </a:xfrm>
                            <a:prstGeom prst="rect">
                              <a:avLst/>
                            </a:prstGeom>
                            <a:solidFill>
                              <a:srgbClr val="C7D7C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254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7" name="TextBox 36"/>
              <p:cNvSpPr txBox="1"/>
              <p:nvPr/>
            </p:nvSpPr>
            <p:spPr>
              <a:xfrm>
                <a:off x="529944" y="2387958"/>
                <a:ext cx="510305" cy="5271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1600" dirty="0" smtClean="0"/>
                  <a:t>Pt</a:t>
                </a:r>
                <a:endParaRPr lang="nl-NL" sz="16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671036" y="2387958"/>
                <a:ext cx="510305" cy="5271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1600" dirty="0" smtClean="0"/>
                  <a:t>Pt</a:t>
                </a:r>
                <a:endParaRPr lang="nl-NL" sz="1600" dirty="0"/>
              </a:p>
            </p:txBody>
          </p:sp>
        </p:grpSp>
        <p:cxnSp>
          <p:nvCxnSpPr>
            <p:cNvPr id="47" name="Curved Connector 46"/>
            <p:cNvCxnSpPr/>
            <p:nvPr/>
          </p:nvCxnSpPr>
          <p:spPr bwMode="auto">
            <a:xfrm rot="5400000" flipH="1" flipV="1">
              <a:off x="3719188" y="1705196"/>
              <a:ext cx="721922" cy="720825"/>
            </a:xfrm>
            <a:prstGeom prst="curvedConnector3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Curved Connector 47"/>
            <p:cNvCxnSpPr/>
            <p:nvPr/>
          </p:nvCxnSpPr>
          <p:spPr bwMode="auto">
            <a:xfrm rot="16200000" flipH="1">
              <a:off x="4833037" y="1866178"/>
              <a:ext cx="729251" cy="391536"/>
            </a:xfrm>
            <a:prstGeom prst="curvedConnector3">
              <a:avLst>
                <a:gd name="adj1" fmla="val 50000"/>
              </a:avLst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4288163" y="1066800"/>
              <a:ext cx="778796" cy="789329"/>
              <a:chOff x="1981200" y="773978"/>
              <a:chExt cx="990600" cy="1003998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981200" y="773978"/>
                <a:ext cx="990600" cy="1003998"/>
                <a:chOff x="1981200" y="773978"/>
                <a:chExt cx="990600" cy="1003998"/>
              </a:xfrm>
            </p:grpSpPr>
            <p:sp>
              <p:nvSpPr>
                <p:cNvPr id="53" name="Flowchart: Connector 52"/>
                <p:cNvSpPr/>
                <p:nvPr/>
              </p:nvSpPr>
              <p:spPr bwMode="auto">
                <a:xfrm>
                  <a:off x="1981200" y="773978"/>
                  <a:ext cx="990600" cy="939603"/>
                </a:xfrm>
                <a:prstGeom prst="flowChartConnector">
                  <a:avLst/>
                </a:prstGeom>
                <a:solidFill>
                  <a:srgbClr val="FF0000">
                    <a:alpha val="9000"/>
                  </a:srgbClr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4" name="Straight Arrow Connector 53"/>
                <p:cNvCxnSpPr/>
                <p:nvPr/>
              </p:nvCxnSpPr>
              <p:spPr bwMode="auto">
                <a:xfrm flipV="1">
                  <a:off x="2463621" y="914400"/>
                  <a:ext cx="203379" cy="400616"/>
                </a:xfrm>
                <a:prstGeom prst="straightConnector1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5" name="Arc 54"/>
                <p:cNvSpPr/>
                <p:nvPr/>
              </p:nvSpPr>
              <p:spPr bwMode="auto">
                <a:xfrm>
                  <a:off x="2074034" y="863576"/>
                  <a:ext cx="838200" cy="914400"/>
                </a:xfrm>
                <a:prstGeom prst="arc">
                  <a:avLst>
                    <a:gd name="adj1" fmla="val 12075029"/>
                    <a:gd name="adj2" fmla="val 20522645"/>
                  </a:avLst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 bwMode="auto">
                <a:xfrm rot="-4200000">
                  <a:off x="2149665" y="1127868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56"/>
                <p:cNvCxnSpPr/>
                <p:nvPr/>
              </p:nvCxnSpPr>
              <p:spPr bwMode="auto">
                <a:xfrm rot="-2100000">
                  <a:off x="2290829" y="94164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 rot="2100000">
                  <a:off x="2712613" y="95010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/>
                <p:cNvCxnSpPr/>
                <p:nvPr/>
              </p:nvCxnSpPr>
              <p:spPr bwMode="auto">
                <a:xfrm rot="4200000">
                  <a:off x="2835465" y="114301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>
                  <a:off x="2489916" y="873511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1" name="TextBox 60"/>
                <p:cNvSpPr txBox="1"/>
                <p:nvPr/>
              </p:nvSpPr>
              <p:spPr>
                <a:xfrm>
                  <a:off x="2233461" y="1177517"/>
                  <a:ext cx="473448" cy="587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nl-NL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2590800" y="1319947"/>
                <a:ext cx="319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+</a:t>
                </a:r>
                <a:endParaRPr lang="nl-NL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037968" y="1181637"/>
                <a:ext cx="304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/>
                  <a:t>-</a:t>
                </a:r>
                <a:endParaRPr lang="nl-NL" sz="28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37</a:t>
            </a:fld>
            <a:endParaRPr lang="en-US" altLang="nl-NL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235399"/>
              </p:ext>
            </p:extLst>
          </p:nvPr>
        </p:nvGraphicFramePr>
        <p:xfrm>
          <a:off x="629695" y="1227197"/>
          <a:ext cx="25685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32" name="Vergelijking" r:id="rId3" imgW="1130040" imgH="241200" progId="Equation.3">
                  <p:embed/>
                </p:oleObj>
              </mc:Choice>
              <mc:Fallback>
                <p:oleObj name="Vergelijking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95" y="1227197"/>
                        <a:ext cx="2568575" cy="550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3387214" y="13081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008247"/>
              </p:ext>
            </p:extLst>
          </p:nvPr>
        </p:nvGraphicFramePr>
        <p:xfrm>
          <a:off x="4206948" y="1229410"/>
          <a:ext cx="4181476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33" name="Vergelijking" r:id="rId5" imgW="1841400" imgH="342720" progId="Equation.3">
                  <p:embed/>
                </p:oleObj>
              </mc:Choice>
              <mc:Fallback>
                <p:oleObj name="Vergelijking" r:id="rId5" imgW="1841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948" y="1229410"/>
                        <a:ext cx="4181476" cy="782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Brace 22"/>
          <p:cNvSpPr/>
          <p:nvPr/>
        </p:nvSpPr>
        <p:spPr>
          <a:xfrm rot="16200000">
            <a:off x="7266210" y="1451337"/>
            <a:ext cx="432048" cy="172819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131073"/>
              </p:ext>
            </p:extLst>
          </p:nvPr>
        </p:nvGraphicFramePr>
        <p:xfrm>
          <a:off x="6832872" y="2471127"/>
          <a:ext cx="1441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34" name="Vergelijking" r:id="rId7" imgW="634680" imgH="203040" progId="Equation.3">
                  <p:embed/>
                </p:oleObj>
              </mc:Choice>
              <mc:Fallback>
                <p:oleObj name="Vergelijking" r:id="rId7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872" y="2471127"/>
                        <a:ext cx="14414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 rot="5400000">
            <a:off x="7272490" y="2912306"/>
            <a:ext cx="419487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7131"/>
              </p:ext>
            </p:extLst>
          </p:nvPr>
        </p:nvGraphicFramePr>
        <p:xfrm>
          <a:off x="6690652" y="3391689"/>
          <a:ext cx="16144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35" name="Vergelijking" r:id="rId9" imgW="711000" imgH="355320" progId="Equation.3">
                  <p:embed/>
                </p:oleObj>
              </mc:Choice>
              <mc:Fallback>
                <p:oleObj name="Vergelijking" r:id="rId9" imgW="711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652" y="3391689"/>
                        <a:ext cx="1614487" cy="811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eft Brace 20"/>
          <p:cNvSpPr/>
          <p:nvPr/>
        </p:nvSpPr>
        <p:spPr>
          <a:xfrm rot="16200000">
            <a:off x="5520492" y="1793815"/>
            <a:ext cx="432048" cy="1066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944809"/>
              </p:ext>
            </p:extLst>
          </p:nvPr>
        </p:nvGraphicFramePr>
        <p:xfrm>
          <a:off x="5246148" y="2452793"/>
          <a:ext cx="11525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36" name="Equation" r:id="rId11" imgW="507960" imgH="228600" progId="Equation.3">
                  <p:embed/>
                </p:oleObj>
              </mc:Choice>
              <mc:Fallback>
                <p:oleObj name="Equation" r:id="rId11" imgW="50796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148" y="2452793"/>
                        <a:ext cx="115252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084536"/>
              </p:ext>
            </p:extLst>
          </p:nvPr>
        </p:nvGraphicFramePr>
        <p:xfrm>
          <a:off x="1295400" y="5029200"/>
          <a:ext cx="65595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37" name="Equation" r:id="rId13" imgW="3136680" imgH="482400" progId="Equation.3">
                  <p:embed/>
                </p:oleObj>
              </mc:Choice>
              <mc:Fallback>
                <p:oleObj name="Equation" r:id="rId13" imgW="3136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29200"/>
                        <a:ext cx="6559550" cy="1016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466856" y="3237947"/>
            <a:ext cx="207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625611"/>
              </p:ext>
            </p:extLst>
          </p:nvPr>
        </p:nvGraphicFramePr>
        <p:xfrm>
          <a:off x="3955045" y="3738302"/>
          <a:ext cx="12112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38" name="Equation" r:id="rId15" imgW="533160" imgH="215640" progId="Equation.3">
                  <p:embed/>
                </p:oleObj>
              </mc:Choice>
              <mc:Fallback>
                <p:oleObj name="Equation" r:id="rId15" imgW="5331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045" y="3738302"/>
                        <a:ext cx="1211262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Arrow 31"/>
          <p:cNvSpPr/>
          <p:nvPr/>
        </p:nvSpPr>
        <p:spPr bwMode="auto">
          <a:xfrm rot="5400000">
            <a:off x="4201422" y="4455164"/>
            <a:ext cx="609601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" name="Picture 2" descr="G_vs_x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4" y="2307079"/>
            <a:ext cx="2469996" cy="18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12"/>
          <p:cNvSpPr>
            <a:spLocks noChangeArrowheads="1"/>
          </p:cNvSpPr>
          <p:nvPr/>
        </p:nvSpPr>
        <p:spPr bwMode="auto">
          <a:xfrm rot="19134634">
            <a:off x="957708" y="2479869"/>
            <a:ext cx="100387" cy="723874"/>
          </a:xfrm>
          <a:prstGeom prst="curvedRightArrow">
            <a:avLst>
              <a:gd name="adj1" fmla="val 133799"/>
              <a:gd name="adj2" fmla="val 267597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 rot="1451823">
            <a:off x="2198932" y="2881649"/>
            <a:ext cx="79376" cy="541858"/>
          </a:xfrm>
          <a:prstGeom prst="curvedLeftArrow">
            <a:avLst>
              <a:gd name="adj1" fmla="val 126667"/>
              <a:gd name="adj2" fmla="val 253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1995822" y="2317145"/>
            <a:ext cx="2255" cy="161816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 rot="16200000">
            <a:off x="1584785" y="2576633"/>
            <a:ext cx="526917" cy="12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3333FF"/>
                </a:solidFill>
              </a:rPr>
              <a:t>Equilibrium state</a:t>
            </a: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 rot="16200000">
            <a:off x="1413070" y="2492982"/>
            <a:ext cx="7549" cy="188479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607454" y="3202473"/>
            <a:ext cx="594112" cy="11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3333FF"/>
                </a:solidFill>
              </a:rPr>
              <a:t>Energy minimum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2322210" y="3578423"/>
            <a:ext cx="447630" cy="30777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3333FF"/>
                </a:solidFill>
                <a:latin typeface="Times New Roman" pitchFamily="18" charset="0"/>
              </a:rPr>
              <a:t>T,P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699109"/>
              </p:ext>
            </p:extLst>
          </p:nvPr>
        </p:nvGraphicFramePr>
        <p:xfrm>
          <a:off x="1145133" y="3617663"/>
          <a:ext cx="516296" cy="221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39" name="Vergelijking" r:id="rId18" imgW="672840" imgH="266400" progId="Equation.3">
                  <p:embed/>
                </p:oleObj>
              </mc:Choice>
              <mc:Fallback>
                <p:oleObj name="Vergelijking" r:id="rId18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133" y="3617663"/>
                        <a:ext cx="516296" cy="22132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579888"/>
              </p:ext>
            </p:extLst>
          </p:nvPr>
        </p:nvGraphicFramePr>
        <p:xfrm>
          <a:off x="977746" y="2560661"/>
          <a:ext cx="433034" cy="185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40" name="Vergelijking" r:id="rId20" imgW="672840" imgH="266400" progId="Equation.3">
                  <p:embed/>
                </p:oleObj>
              </mc:Choice>
              <mc:Fallback>
                <p:oleObj name="Vergelijking" r:id="rId20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746" y="2560661"/>
                        <a:ext cx="433034" cy="18563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816650"/>
              </p:ext>
            </p:extLst>
          </p:nvPr>
        </p:nvGraphicFramePr>
        <p:xfrm>
          <a:off x="2040617" y="2604692"/>
          <a:ext cx="432677" cy="185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41" name="Vergelijking" r:id="rId22" imgW="672840" imgH="266400" progId="Equation.3">
                  <p:embed/>
                </p:oleObj>
              </mc:Choice>
              <mc:Fallback>
                <p:oleObj name="Vergelijking" r:id="rId22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617" y="2604692"/>
                        <a:ext cx="432677" cy="18537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 flipV="1">
            <a:off x="1673341" y="3449893"/>
            <a:ext cx="333069" cy="27765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955459" y="3946335"/>
            <a:ext cx="1924274" cy="217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609254" y="3897829"/>
            <a:ext cx="1225" cy="749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09046" y="3897829"/>
            <a:ext cx="1225" cy="749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4329" y="3935876"/>
            <a:ext cx="166746" cy="243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0</a:t>
            </a:r>
            <a:endParaRPr lang="nl-NL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728854" y="3937482"/>
            <a:ext cx="166746" cy="243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1</a:t>
            </a:r>
            <a:endParaRPr lang="nl-NL" sz="2400" dirty="0"/>
          </a:p>
        </p:txBody>
      </p:sp>
      <p:cxnSp>
        <p:nvCxnSpPr>
          <p:cNvPr id="51" name="Straight Connector 50"/>
          <p:cNvCxnSpPr>
            <a:stCxn id="37" idx="1"/>
          </p:cNvCxnSpPr>
          <p:nvPr/>
        </p:nvCxnSpPr>
        <p:spPr>
          <a:xfrm>
            <a:off x="1998077" y="3935307"/>
            <a:ext cx="8333" cy="166452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3"/>
          <p:cNvSpPr txBox="1">
            <a:spLocks noChangeArrowheads="1"/>
          </p:cNvSpPr>
          <p:nvPr/>
        </p:nvSpPr>
        <p:spPr bwMode="auto">
          <a:xfrm>
            <a:off x="1902788" y="3962985"/>
            <a:ext cx="3850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1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lang="nl-NL" sz="14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kstvak 3"/>
          <p:cNvSpPr txBox="1">
            <a:spLocks noChangeArrowheads="1"/>
          </p:cNvSpPr>
          <p:nvPr/>
        </p:nvSpPr>
        <p:spPr bwMode="auto">
          <a:xfrm>
            <a:off x="931038" y="4191000"/>
            <a:ext cx="17359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1000" dirty="0" smtClean="0">
                <a:latin typeface="+mj-lt"/>
                <a:cs typeface="Times New Roman" pitchFamily="18" charset="0"/>
              </a:rPr>
              <a:t>Reaction progression   </a:t>
            </a:r>
            <a:r>
              <a:rPr lang="el-GR" sz="1000" i="1" dirty="0" smtClean="0">
                <a:latin typeface="Times New Roman" pitchFamily="18" charset="0"/>
                <a:cs typeface="Times New Roman" pitchFamily="18" charset="0"/>
              </a:rPr>
              <a:t>ξ</a:t>
            </a:r>
            <a:endParaRPr lang="nl-NL" sz="1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051363"/>
              </p:ext>
            </p:extLst>
          </p:nvPr>
        </p:nvGraphicFramePr>
        <p:xfrm>
          <a:off x="2971800" y="2099409"/>
          <a:ext cx="1477309" cy="742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42" name="Equation" r:id="rId24" imgW="965160" imgH="482400" progId="Equation.3">
                  <p:embed/>
                </p:oleObj>
              </mc:Choice>
              <mc:Fallback>
                <p:oleObj name="Equation" r:id="rId24" imgW="96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99409"/>
                        <a:ext cx="1477309" cy="74239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Line 14"/>
          <p:cNvSpPr>
            <a:spLocks noChangeShapeType="1"/>
          </p:cNvSpPr>
          <p:nvPr/>
        </p:nvSpPr>
        <p:spPr bwMode="auto">
          <a:xfrm flipH="1" flipV="1">
            <a:off x="1995823" y="3468778"/>
            <a:ext cx="1966578" cy="5040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6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38</a:t>
            </a:fld>
            <a:endParaRPr lang="en-US" altLang="nl-NL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863969"/>
              </p:ext>
            </p:extLst>
          </p:nvPr>
        </p:nvGraphicFramePr>
        <p:xfrm>
          <a:off x="629695" y="1227197"/>
          <a:ext cx="25685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89" name="Vergelijking" r:id="rId3" imgW="1130040" imgH="241200" progId="Equation.3">
                  <p:embed/>
                </p:oleObj>
              </mc:Choice>
              <mc:Fallback>
                <p:oleObj name="Vergelijking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95" y="1227197"/>
                        <a:ext cx="2568575" cy="550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3387214" y="13081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319994"/>
              </p:ext>
            </p:extLst>
          </p:nvPr>
        </p:nvGraphicFramePr>
        <p:xfrm>
          <a:off x="4206948" y="1229410"/>
          <a:ext cx="4181476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90" name="Vergelijking" r:id="rId5" imgW="1841400" imgH="342720" progId="Equation.3">
                  <p:embed/>
                </p:oleObj>
              </mc:Choice>
              <mc:Fallback>
                <p:oleObj name="Vergelijking" r:id="rId5" imgW="1841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948" y="1229410"/>
                        <a:ext cx="4181476" cy="782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Brace 22"/>
          <p:cNvSpPr/>
          <p:nvPr/>
        </p:nvSpPr>
        <p:spPr>
          <a:xfrm rot="16200000">
            <a:off x="7266210" y="1451337"/>
            <a:ext cx="432048" cy="172819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703619"/>
              </p:ext>
            </p:extLst>
          </p:nvPr>
        </p:nvGraphicFramePr>
        <p:xfrm>
          <a:off x="6832872" y="2471127"/>
          <a:ext cx="1441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91" name="Vergelijking" r:id="rId7" imgW="634680" imgH="203040" progId="Equation.3">
                  <p:embed/>
                </p:oleObj>
              </mc:Choice>
              <mc:Fallback>
                <p:oleObj name="Vergelijking" r:id="rId7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872" y="2471127"/>
                        <a:ext cx="14414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 rot="5400000">
            <a:off x="7272490" y="2912306"/>
            <a:ext cx="419487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77483"/>
              </p:ext>
            </p:extLst>
          </p:nvPr>
        </p:nvGraphicFramePr>
        <p:xfrm>
          <a:off x="6690652" y="3391689"/>
          <a:ext cx="16144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92" name="Vergelijking" r:id="rId9" imgW="711000" imgH="355320" progId="Equation.3">
                  <p:embed/>
                </p:oleObj>
              </mc:Choice>
              <mc:Fallback>
                <p:oleObj name="Vergelijking" r:id="rId9" imgW="711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652" y="3391689"/>
                        <a:ext cx="1614487" cy="811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6200" y="3168725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perfect gas mixtures</a:t>
            </a:r>
            <a:endParaRPr lang="nl-NL" sz="2400" b="1" u="sng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147342"/>
              </p:ext>
            </p:extLst>
          </p:nvPr>
        </p:nvGraphicFramePr>
        <p:xfrm>
          <a:off x="3520128" y="2974504"/>
          <a:ext cx="12112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93" name="Vergelijking" r:id="rId11" imgW="533160" imgH="393480" progId="Equation.3">
                  <p:embed/>
                </p:oleObj>
              </mc:Choice>
              <mc:Fallback>
                <p:oleObj name="Vergelijking" r:id="rId11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128" y="2974504"/>
                        <a:ext cx="1211263" cy="898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66392" y="4089053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pure liquids</a:t>
            </a:r>
            <a:endParaRPr lang="nl-NL" sz="24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1258097" y="4563492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pure solids</a:t>
            </a:r>
            <a:endParaRPr lang="nl-NL" sz="2400" b="1" u="sng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207182"/>
              </p:ext>
            </p:extLst>
          </p:nvPr>
        </p:nvGraphicFramePr>
        <p:xfrm>
          <a:off x="3518452" y="3975559"/>
          <a:ext cx="8366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94" name="Vergelijking" r:id="rId13" imgW="368280" imgH="228600" progId="Equation.3">
                  <p:embed/>
                </p:oleObj>
              </mc:Choice>
              <mc:Fallback>
                <p:oleObj name="Vergelijking" r:id="rId13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8452" y="3975559"/>
                        <a:ext cx="836612" cy="522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083148"/>
              </p:ext>
            </p:extLst>
          </p:nvPr>
        </p:nvGraphicFramePr>
        <p:xfrm>
          <a:off x="3533647" y="4579492"/>
          <a:ext cx="8651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95" name="Vergelijking" r:id="rId15" imgW="380880" imgH="228600" progId="Equation.3">
                  <p:embed/>
                </p:oleObj>
              </mc:Choice>
              <mc:Fallback>
                <p:oleObj name="Vergelijking" r:id="rId15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647" y="4579492"/>
                        <a:ext cx="865188" cy="5222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 flipH="1">
            <a:off x="2667000" y="5396168"/>
            <a:ext cx="368456" cy="100463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xtBox 25"/>
          <p:cNvSpPr txBox="1"/>
          <p:nvPr/>
        </p:nvSpPr>
        <p:spPr>
          <a:xfrm>
            <a:off x="1094149" y="5636294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solutions</a:t>
            </a:r>
            <a:endParaRPr lang="nl-NL" sz="24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3477276" y="5867127"/>
            <a:ext cx="4771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Electrolytes (ions): </a:t>
            </a:r>
            <a:r>
              <a:rPr lang="nl-NL" sz="2400" b="1" u="sng" dirty="0" smtClean="0">
                <a:solidFill>
                  <a:srgbClr val="0070C0"/>
                </a:solidFill>
              </a:rPr>
              <a:t>Electrochemistry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4200" y="5392688"/>
            <a:ext cx="435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Neutral solutions (Lecture 3)</a:t>
            </a:r>
            <a:endParaRPr lang="nl-NL" sz="2400" b="1" u="sng" dirty="0"/>
          </a:p>
        </p:txBody>
      </p:sp>
      <p:sp>
        <p:nvSpPr>
          <p:cNvPr id="21" name="Left Brace 20"/>
          <p:cNvSpPr/>
          <p:nvPr/>
        </p:nvSpPr>
        <p:spPr>
          <a:xfrm rot="16200000">
            <a:off x="5520492" y="1793815"/>
            <a:ext cx="432048" cy="1066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074328"/>
              </p:ext>
            </p:extLst>
          </p:nvPr>
        </p:nvGraphicFramePr>
        <p:xfrm>
          <a:off x="5246148" y="2452793"/>
          <a:ext cx="11525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96" name="Equation" r:id="rId17" imgW="507960" imgH="228600" progId="Equation.3">
                  <p:embed/>
                </p:oleObj>
              </mc:Choice>
              <mc:Fallback>
                <p:oleObj name="Equation" r:id="rId17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148" y="2452793"/>
                        <a:ext cx="115252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260497"/>
              </p:ext>
            </p:extLst>
          </p:nvPr>
        </p:nvGraphicFramePr>
        <p:xfrm>
          <a:off x="4876800" y="4343400"/>
          <a:ext cx="403701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97" name="Equation" r:id="rId19" imgW="1930320" imgH="253800" progId="Equation.3">
                  <p:embed/>
                </p:oleObj>
              </mc:Choice>
              <mc:Fallback>
                <p:oleObj name="Equation" r:id="rId19" imgW="1930320" imgH="253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343400"/>
                        <a:ext cx="4037013" cy="5349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6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39</a:t>
            </a:fld>
            <a:endParaRPr lang="en-US" altLang="nl-NL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764704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Electrochemistry: </a:t>
            </a:r>
            <a:r>
              <a:rPr lang="nl-NL" sz="2400" b="1" u="sng" dirty="0" smtClean="0">
                <a:solidFill>
                  <a:srgbClr val="0070C0"/>
                </a:solidFill>
              </a:rPr>
              <a:t>a </a:t>
            </a:r>
            <a:r>
              <a:rPr lang="nl-NL" sz="2400" b="1" u="sng" dirty="0" smtClean="0">
                <a:solidFill>
                  <a:srgbClr val="0070C0"/>
                </a:solidFill>
              </a:rPr>
              <a:t>few </a:t>
            </a:r>
            <a:r>
              <a:rPr lang="nl-NL" sz="2400" b="1" u="sng" dirty="0" smtClean="0">
                <a:solidFill>
                  <a:srgbClr val="0070C0"/>
                </a:solidFill>
              </a:rPr>
              <a:t>concepts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248416"/>
              </p:ext>
            </p:extLst>
          </p:nvPr>
        </p:nvGraphicFramePr>
        <p:xfrm>
          <a:off x="1185863" y="1814513"/>
          <a:ext cx="60944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4" name="Equation" r:id="rId3" imgW="2476440" imgH="241200" progId="Equation.3">
                  <p:embed/>
                </p:oleObj>
              </mc:Choice>
              <mc:Fallback>
                <p:oleObj name="Equation" r:id="rId3" imgW="2476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1814513"/>
                        <a:ext cx="6094412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0604" y="1295400"/>
            <a:ext cx="7603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1) Aqueous dissolution of a </a:t>
            </a:r>
            <a:r>
              <a:rPr lang="nl-NL" sz="2400" b="1" u="sng" dirty="0" smtClean="0"/>
              <a:t>sparingly soluble salts</a:t>
            </a:r>
            <a:endParaRPr lang="nl-NL" sz="24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1718593" y="2554259"/>
            <a:ext cx="508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(Note: </a:t>
            </a:r>
            <a:r>
              <a:rPr lang="nl-NL" b="1" dirty="0" smtClean="0"/>
              <a:t>the </a:t>
            </a:r>
            <a:r>
              <a:rPr lang="nl-NL" b="1" dirty="0" smtClean="0"/>
              <a:t>equation </a:t>
            </a:r>
            <a:r>
              <a:rPr lang="nl-NL" b="1" dirty="0" smtClean="0"/>
              <a:t>is overall charge </a:t>
            </a:r>
            <a:r>
              <a:rPr lang="nl-NL" b="1" dirty="0" smtClean="0"/>
              <a:t>neutral)</a:t>
            </a:r>
            <a:endParaRPr lang="nl-NL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189945"/>
              </p:ext>
            </p:extLst>
          </p:nvPr>
        </p:nvGraphicFramePr>
        <p:xfrm>
          <a:off x="582168" y="3124200"/>
          <a:ext cx="403701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5" name="Equation" r:id="rId5" imgW="1930320" imgH="253800" progId="Equation.3">
                  <p:embed/>
                </p:oleObj>
              </mc:Choice>
              <mc:Fallback>
                <p:oleObj name="Equation" r:id="rId5" imgW="1930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68" y="3124200"/>
                        <a:ext cx="4037013" cy="5349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383194"/>
              </p:ext>
            </p:extLst>
          </p:nvPr>
        </p:nvGraphicFramePr>
        <p:xfrm>
          <a:off x="585216" y="3810000"/>
          <a:ext cx="68897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6" name="Equation" r:id="rId7" imgW="4203360" imgH="723600" progId="Equation.3">
                  <p:embed/>
                </p:oleObj>
              </mc:Choice>
              <mc:Fallback>
                <p:oleObj name="Equation" r:id="rId7" imgW="42033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16" y="3810000"/>
                        <a:ext cx="6889750" cy="1193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234829"/>
              </p:ext>
            </p:extLst>
          </p:nvPr>
        </p:nvGraphicFramePr>
        <p:xfrm>
          <a:off x="4365752" y="5064189"/>
          <a:ext cx="31019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7" name="Equation" r:id="rId9" imgW="1892160" imgH="457200" progId="Equation.3">
                  <p:embed/>
                </p:oleObj>
              </mc:Choice>
              <mc:Fallback>
                <p:oleObj name="Equation" r:id="rId9" imgW="1892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752" y="5064189"/>
                        <a:ext cx="3101975" cy="752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88008" y="5241143"/>
            <a:ext cx="263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Solubility </a:t>
            </a:r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b="1" dirty="0" smtClean="0"/>
              <a:t> of </a:t>
            </a:r>
            <a:r>
              <a:rPr lang="nl-NL" b="1" dirty="0" smtClean="0"/>
              <a:t>the salt:</a:t>
            </a:r>
            <a:endParaRPr lang="nl-NL" b="1" dirty="0"/>
          </a:p>
        </p:txBody>
      </p:sp>
      <p:sp>
        <p:nvSpPr>
          <p:cNvPr id="23" name="Right Brace 22"/>
          <p:cNvSpPr/>
          <p:nvPr/>
        </p:nvSpPr>
        <p:spPr bwMode="auto">
          <a:xfrm>
            <a:off x="7720148" y="3888434"/>
            <a:ext cx="336550" cy="1828800"/>
          </a:xfrm>
          <a:prstGeom prst="rightBrace">
            <a:avLst>
              <a:gd name="adj1" fmla="val 8333"/>
              <a:gd name="adj2" fmla="val 46069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8171725" y="4547386"/>
            <a:ext cx="553902" cy="357204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1828800" y="6185264"/>
            <a:ext cx="553902" cy="357204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185789"/>
              </p:ext>
            </p:extLst>
          </p:nvPr>
        </p:nvGraphicFramePr>
        <p:xfrm>
          <a:off x="2536825" y="5955792"/>
          <a:ext cx="17510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8" name="Equation" r:id="rId11" imgW="965160" imgH="444240" progId="Equation.3">
                  <p:embed/>
                </p:oleObj>
              </mc:Choice>
              <mc:Fallback>
                <p:oleObj name="Equation" r:id="rId11" imgW="965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5955792"/>
                        <a:ext cx="1751013" cy="811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4425590" y="6194789"/>
            <a:ext cx="553902" cy="357204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382015"/>
              </p:ext>
            </p:extLst>
          </p:nvPr>
        </p:nvGraphicFramePr>
        <p:xfrm>
          <a:off x="5092700" y="5951538"/>
          <a:ext cx="21463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9" name="Equation" r:id="rId13" imgW="1117440" imgH="419040" progId="Equation.3">
                  <p:embed/>
                </p:oleObj>
              </mc:Choice>
              <mc:Fallback>
                <p:oleObj name="Equation" r:id="rId13" imgW="1117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5951538"/>
                        <a:ext cx="2146300" cy="8080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5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AutoShape 3"/>
          <p:cNvSpPr>
            <a:spLocks noChangeAspect="1" noChangeArrowheads="1" noTextEdit="1"/>
          </p:cNvSpPr>
          <p:nvPr/>
        </p:nvSpPr>
        <p:spPr bwMode="auto">
          <a:xfrm>
            <a:off x="1792288" y="1260475"/>
            <a:ext cx="54864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7589838" y="615791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endParaRPr lang="en-US" altLang="nl-NL" sz="2000"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72710" name="Picture 5" descr="uberseriebewerktgespiegeldbalk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3"/>
          <a:stretch>
            <a:fillRect/>
          </a:stretch>
        </p:blipFill>
        <p:spPr>
          <a:xfrm>
            <a:off x="2665413" y="1557338"/>
            <a:ext cx="3529012" cy="3967162"/>
          </a:xfrm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644900" y="1720850"/>
            <a:ext cx="622300" cy="61595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7271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1417638"/>
            <a:ext cx="2184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TextBox 8"/>
          <p:cNvSpPr txBox="1">
            <a:spLocks noChangeArrowheads="1"/>
          </p:cNvSpPr>
          <p:nvPr/>
        </p:nvSpPr>
        <p:spPr bwMode="auto">
          <a:xfrm>
            <a:off x="6335808" y="3829060"/>
            <a:ext cx="2640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>
                <a:ea typeface="ＭＳ Ｐゴシック" charset="-128"/>
              </a:rPr>
              <a:t>Wilhelm Ostwald</a:t>
            </a:r>
          </a:p>
        </p:txBody>
      </p:sp>
      <p:sp>
        <p:nvSpPr>
          <p:cNvPr id="72717" name="TextBox 8"/>
          <p:cNvSpPr txBox="1">
            <a:spLocks noChangeArrowheads="1"/>
          </p:cNvSpPr>
          <p:nvPr/>
        </p:nvSpPr>
        <p:spPr bwMode="auto">
          <a:xfrm>
            <a:off x="6430296" y="5036403"/>
            <a:ext cx="24791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2400" u="sng" dirty="0">
                <a:solidFill>
                  <a:srgbClr val="0070C0"/>
                </a:solidFill>
                <a:ea typeface="ＭＳ Ｐゴシック" charset="-128"/>
              </a:rPr>
              <a:t>Ostwald ripening</a:t>
            </a:r>
          </a:p>
          <a:p>
            <a:pPr algn="ctr"/>
            <a:r>
              <a:rPr lang="en-US" altLang="nl-NL" sz="2400" dirty="0">
                <a:ea typeface="ＭＳ Ｐゴシック" charset="-128"/>
              </a:rPr>
              <a:t>(1896)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AF2-6FB6-4396-BE6D-361AEFEAA9BE}" type="slidenum">
              <a:rPr lang="en-US" altLang="nl-NL" smtClean="0"/>
              <a:pPr/>
              <a:t>4</a:t>
            </a:fld>
            <a:endParaRPr lang="en-US" altLang="nl-NL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8600" y="579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2400" u="sng" smtClean="0">
                <a:latin typeface="+mn-lt"/>
              </a:rPr>
              <a:t>Large crystals grow; small crystals dissolve</a:t>
            </a:r>
            <a:endParaRPr lang="nl-NL" altLang="nl-NL" sz="2400" u="sng" dirty="0">
              <a:latin typeface="+mn-lt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3124200" y="5486400"/>
            <a:ext cx="939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 </a:t>
            </a:r>
            <a:r>
              <a:rPr lang="en-US" altLang="nl-NL" sz="28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= 0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576969" y="5486400"/>
            <a:ext cx="1547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 </a:t>
            </a:r>
            <a:r>
              <a:rPr lang="en-US" altLang="nl-NL" sz="28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= 1 day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935587" y="4172341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b="1" dirty="0" smtClean="0">
                <a:ea typeface="ＭＳ Ｐゴシック" charset="-128"/>
              </a:rPr>
              <a:t>(1853-1932</a:t>
            </a:r>
            <a:r>
              <a:rPr lang="en-US" altLang="nl-NL" dirty="0" smtClean="0">
                <a:ea typeface="ＭＳ Ｐゴシック" charset="-128"/>
              </a:rPr>
              <a:t>)</a:t>
            </a:r>
            <a:endParaRPr lang="en-US" altLang="nl-NL" dirty="0">
              <a:ea typeface="ＭＳ Ｐゴシック" charset="-128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smtClean="0">
                <a:solidFill>
                  <a:srgbClr val="C00000"/>
                </a:solidFill>
              </a:rPr>
              <a:t>Na</a:t>
            </a:r>
            <a:r>
              <a:rPr lang="nl-NL" altLang="nl-NL" sz="3200" baseline="-25000" smtClean="0">
                <a:solidFill>
                  <a:srgbClr val="C00000"/>
                </a:solidFill>
              </a:rPr>
              <a:t>2</a:t>
            </a:r>
            <a:r>
              <a:rPr lang="nl-NL" altLang="nl-NL" sz="3200" u="sng" smtClean="0">
                <a:solidFill>
                  <a:srgbClr val="C00000"/>
                </a:solidFill>
              </a:rPr>
              <a:t>ClO</a:t>
            </a:r>
            <a:r>
              <a:rPr lang="nl-NL" altLang="nl-NL" sz="3200" baseline="-25000" smtClean="0">
                <a:solidFill>
                  <a:srgbClr val="C00000"/>
                </a:solidFill>
              </a:rPr>
              <a:t>3</a:t>
            </a:r>
            <a:r>
              <a:rPr lang="nl-NL" altLang="nl-NL" sz="3200" u="sng" smtClean="0">
                <a:solidFill>
                  <a:srgbClr val="C00000"/>
                </a:solidFill>
              </a:rPr>
              <a:t> crystals in a saturated solution</a:t>
            </a:r>
            <a:endParaRPr lang="nl-NL" altLang="nl-NL" sz="32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40</a:t>
            </a:fld>
            <a:endParaRPr lang="en-US" altLang="nl-NL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2552025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(Note: both sides of the equation are charge neutral)</a:t>
            </a:r>
            <a:endParaRPr lang="nl-NL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249803"/>
              </p:ext>
            </p:extLst>
          </p:nvPr>
        </p:nvGraphicFramePr>
        <p:xfrm>
          <a:off x="586803" y="3124200"/>
          <a:ext cx="403701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5" name="Equation" r:id="rId3" imgW="1930320" imgH="253800" progId="Equation.3">
                  <p:embed/>
                </p:oleObj>
              </mc:Choice>
              <mc:Fallback>
                <p:oleObj name="Equation" r:id="rId3" imgW="1930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03" y="3124200"/>
                        <a:ext cx="4037013" cy="5349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1981200" y="5749925"/>
            <a:ext cx="553902" cy="357204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4717996" y="5749925"/>
            <a:ext cx="553902" cy="357204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891693"/>
              </p:ext>
            </p:extLst>
          </p:nvPr>
        </p:nvGraphicFramePr>
        <p:xfrm>
          <a:off x="609600" y="3960813"/>
          <a:ext cx="70612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6" name="Equation" r:id="rId5" imgW="2997000" imgH="279360" progId="Equation.3">
                  <p:embed/>
                </p:oleObj>
              </mc:Choice>
              <mc:Fallback>
                <p:oleObj name="Equation" r:id="rId5" imgW="2997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60813"/>
                        <a:ext cx="7061200" cy="663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6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69453" y="6440424"/>
            <a:ext cx="706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(*) https</a:t>
            </a:r>
            <a:r>
              <a:rPr lang="nl-NL" dirty="0"/>
              <a:t>://</a:t>
            </a:r>
            <a:r>
              <a:rPr lang="nl-NL" dirty="0" smtClean="0"/>
              <a:t>www.chm.uri.edu/weuler/chm112/refmater/thermtable.html</a:t>
            </a:r>
            <a:endParaRPr lang="nl-NL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75828"/>
              </p:ext>
            </p:extLst>
          </p:nvPr>
        </p:nvGraphicFramePr>
        <p:xfrm>
          <a:off x="76200" y="4881676"/>
          <a:ext cx="8991600" cy="476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7" name="Equation" r:id="rId7" imgW="4343400" imgH="228600" progId="Equation.3">
                  <p:embed/>
                </p:oleObj>
              </mc:Choice>
              <mc:Fallback>
                <p:oleObj name="Equation" r:id="rId7" imgW="4343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881676"/>
                        <a:ext cx="8991600" cy="47613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A6A6A6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60400"/>
              </p:ext>
            </p:extLst>
          </p:nvPr>
        </p:nvGraphicFramePr>
        <p:xfrm>
          <a:off x="2649538" y="5715000"/>
          <a:ext cx="19113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8" name="Equation" r:id="rId9" imgW="914400" imgH="203040" progId="Equation.3">
                  <p:embed/>
                </p:oleObj>
              </mc:Choice>
              <mc:Fallback>
                <p:oleObj name="Equation" r:id="rId9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5715000"/>
                        <a:ext cx="1911350" cy="392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A6A6A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400107"/>
              </p:ext>
            </p:extLst>
          </p:nvPr>
        </p:nvGraphicFramePr>
        <p:xfrm>
          <a:off x="5424488" y="5691188"/>
          <a:ext cx="25765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9" name="Equation" r:id="rId11" imgW="1231560" imgH="228600" progId="Equation.3">
                  <p:embed/>
                </p:oleObj>
              </mc:Choice>
              <mc:Fallback>
                <p:oleObj name="Equation" r:id="rId11" imgW="1231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5691188"/>
                        <a:ext cx="2576512" cy="4413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84434" y="1295400"/>
            <a:ext cx="7255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Aqueous </a:t>
            </a:r>
            <a:r>
              <a:rPr lang="nl-NL" sz="2400" b="1" u="sng" dirty="0" smtClean="0"/>
              <a:t>dissolution of a </a:t>
            </a:r>
            <a:r>
              <a:rPr lang="nl-NL" sz="2400" b="1" u="sng" dirty="0" smtClean="0"/>
              <a:t>sparingly soluble salts</a:t>
            </a:r>
            <a:endParaRPr lang="nl-NL" sz="2400" b="1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248416"/>
              </p:ext>
            </p:extLst>
          </p:nvPr>
        </p:nvGraphicFramePr>
        <p:xfrm>
          <a:off x="1185863" y="1814513"/>
          <a:ext cx="60944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90" name="Equation" r:id="rId13" imgW="2476440" imgH="241200" progId="Equation.3">
                  <p:embed/>
                </p:oleObj>
              </mc:Choice>
              <mc:Fallback>
                <p:oleObj name="Equation" r:id="rId13" imgW="2476440" imgH="241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1814513"/>
                        <a:ext cx="6094412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083111"/>
              </p:ext>
            </p:extLst>
          </p:nvPr>
        </p:nvGraphicFramePr>
        <p:xfrm>
          <a:off x="5513387" y="2951837"/>
          <a:ext cx="21463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91" name="Equation" r:id="rId15" imgW="1117440" imgH="419040" progId="Equation.3">
                  <p:embed/>
                </p:oleObj>
              </mc:Choice>
              <mc:Fallback>
                <p:oleObj name="Equation" r:id="rId15" imgW="1117440" imgH="419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7" y="2951837"/>
                        <a:ext cx="2146300" cy="8080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78318" y="4572000"/>
            <a:ext cx="42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(*)</a:t>
            </a:r>
            <a:endParaRPr lang="nl-NL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8768" y="6059424"/>
            <a:ext cx="2084832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</a:t>
            </a:r>
            <a:r>
              <a:rPr lang="en-US" altLang="nl-NL" sz="2400" b="1" u="sng" dirty="0" smtClean="0"/>
              <a:t>24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16295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41</a:t>
            </a:fld>
            <a:endParaRPr lang="en-US" altLang="nl-NL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158" y="1445564"/>
            <a:ext cx="596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2) Electrochemical cells: basic example</a:t>
            </a:r>
            <a:endParaRPr lang="nl-NL" sz="2400" b="1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1981200"/>
            <a:ext cx="3012497" cy="4032448"/>
            <a:chOff x="914400" y="2209800"/>
            <a:chExt cx="3012497" cy="4032448"/>
          </a:xfrm>
        </p:grpSpPr>
        <p:pic>
          <p:nvPicPr>
            <p:cNvPr id="59" name="Picture 12" descr="6_15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224414"/>
              <a:ext cx="3012497" cy="3017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0963180"/>
                </p:ext>
              </p:extLst>
            </p:nvPr>
          </p:nvGraphicFramePr>
          <p:xfrm>
            <a:off x="1295400" y="5715000"/>
            <a:ext cx="919163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61" name="Equation" r:id="rId4" imgW="736560" imgH="215640" progId="Equation.3">
                    <p:embed/>
                  </p:oleObj>
                </mc:Choice>
                <mc:Fallback>
                  <p:oleObj name="Equation" r:id="rId4" imgW="736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715000"/>
                          <a:ext cx="919163" cy="230188"/>
                        </a:xfrm>
                        <a:prstGeom prst="rect">
                          <a:avLst/>
                        </a:prstGeom>
                        <a:solidFill>
                          <a:srgbClr val="C7D1D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2281337"/>
                </p:ext>
              </p:extLst>
            </p:nvPr>
          </p:nvGraphicFramePr>
          <p:xfrm>
            <a:off x="1699197" y="5257800"/>
            <a:ext cx="616703" cy="244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62" name="Equation" r:id="rId6" imgW="495000" imgH="228600" progId="Equation.3">
                    <p:embed/>
                  </p:oleObj>
                </mc:Choice>
                <mc:Fallback>
                  <p:oleObj name="Equation" r:id="rId6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9197" y="5257800"/>
                          <a:ext cx="616703" cy="244679"/>
                        </a:xfrm>
                        <a:prstGeom prst="rect">
                          <a:avLst/>
                        </a:prstGeom>
                        <a:solidFill>
                          <a:srgbClr val="C7D7C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6572058"/>
                </p:ext>
              </p:extLst>
            </p:nvPr>
          </p:nvGraphicFramePr>
          <p:xfrm>
            <a:off x="3017821" y="4910557"/>
            <a:ext cx="601316" cy="23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63" name="Equation" r:id="rId8" imgW="482400" imgH="215640" progId="Equation.3">
                    <p:embed/>
                  </p:oleObj>
                </mc:Choice>
                <mc:Fallback>
                  <p:oleObj name="Equation" r:id="rId8" imgW="482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7821" y="4910557"/>
                          <a:ext cx="601316" cy="231425"/>
                        </a:xfrm>
                        <a:prstGeom prst="rect">
                          <a:avLst/>
                        </a:prstGeom>
                        <a:solidFill>
                          <a:srgbClr val="C7D1D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3630868"/>
                </p:ext>
              </p:extLst>
            </p:nvPr>
          </p:nvGraphicFramePr>
          <p:xfrm>
            <a:off x="1201669" y="4769171"/>
            <a:ext cx="600132" cy="230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64" name="Equation" r:id="rId10" imgW="482400" imgH="215640" progId="Equation.3">
                    <p:embed/>
                  </p:oleObj>
                </mc:Choice>
                <mc:Fallback>
                  <p:oleObj name="Equation" r:id="rId10" imgW="482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669" y="4769171"/>
                          <a:ext cx="600132" cy="230406"/>
                        </a:xfrm>
                        <a:prstGeom prst="rect">
                          <a:avLst/>
                        </a:prstGeom>
                        <a:solidFill>
                          <a:srgbClr val="C7D7C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TextBox 57"/>
            <p:cNvSpPr txBox="1"/>
            <p:nvPr/>
          </p:nvSpPr>
          <p:spPr>
            <a:xfrm>
              <a:off x="1066800" y="3551500"/>
              <a:ext cx="380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600" dirty="0" smtClean="0"/>
                <a:t>Pt</a:t>
              </a:r>
              <a:endParaRPr lang="nl-NL" sz="1600" dirty="0"/>
            </a:p>
          </p:txBody>
        </p:sp>
        <p:cxnSp>
          <p:nvCxnSpPr>
            <p:cNvPr id="41" name="Curved Connector 40"/>
            <p:cNvCxnSpPr/>
            <p:nvPr/>
          </p:nvCxnSpPr>
          <p:spPr bwMode="auto">
            <a:xfrm rot="5400000" flipH="1" flipV="1">
              <a:off x="1550085" y="2848196"/>
              <a:ext cx="721922" cy="720825"/>
            </a:xfrm>
            <a:prstGeom prst="curvedConnector3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Curved Connector 41"/>
            <p:cNvCxnSpPr/>
            <p:nvPr/>
          </p:nvCxnSpPr>
          <p:spPr bwMode="auto">
            <a:xfrm rot="16200000" flipH="1">
              <a:off x="2663934" y="3009178"/>
              <a:ext cx="729251" cy="391536"/>
            </a:xfrm>
            <a:prstGeom prst="curvedConnector3">
              <a:avLst>
                <a:gd name="adj1" fmla="val 50000"/>
              </a:avLst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2119060" y="2209800"/>
              <a:ext cx="778796" cy="789329"/>
              <a:chOff x="1981200" y="773978"/>
              <a:chExt cx="990600" cy="100399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981200" y="773978"/>
                <a:ext cx="990600" cy="1003998"/>
                <a:chOff x="1981200" y="773978"/>
                <a:chExt cx="990600" cy="1003998"/>
              </a:xfrm>
            </p:grpSpPr>
            <p:sp>
              <p:nvSpPr>
                <p:cNvPr id="47" name="Flowchart: Connector 46"/>
                <p:cNvSpPr/>
                <p:nvPr/>
              </p:nvSpPr>
              <p:spPr bwMode="auto">
                <a:xfrm>
                  <a:off x="1981200" y="773978"/>
                  <a:ext cx="990600" cy="939603"/>
                </a:xfrm>
                <a:prstGeom prst="flowChartConnector">
                  <a:avLst/>
                </a:prstGeom>
                <a:solidFill>
                  <a:srgbClr val="FF0000">
                    <a:alpha val="9000"/>
                  </a:srgbClr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48" name="Straight Arrow Connector 47"/>
                <p:cNvCxnSpPr/>
                <p:nvPr/>
              </p:nvCxnSpPr>
              <p:spPr bwMode="auto">
                <a:xfrm flipV="1">
                  <a:off x="2463621" y="914400"/>
                  <a:ext cx="203379" cy="400616"/>
                </a:xfrm>
                <a:prstGeom prst="straightConnector1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9" name="Arc 48"/>
                <p:cNvSpPr/>
                <p:nvPr/>
              </p:nvSpPr>
              <p:spPr bwMode="auto">
                <a:xfrm>
                  <a:off x="2074034" y="863576"/>
                  <a:ext cx="838200" cy="914400"/>
                </a:xfrm>
                <a:prstGeom prst="arc">
                  <a:avLst>
                    <a:gd name="adj1" fmla="val 12075029"/>
                    <a:gd name="adj2" fmla="val 20522645"/>
                  </a:avLst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 bwMode="auto">
                <a:xfrm rot="-4200000">
                  <a:off x="2149665" y="1127868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" name="Straight Connector 50"/>
                <p:cNvCxnSpPr/>
                <p:nvPr/>
              </p:nvCxnSpPr>
              <p:spPr bwMode="auto">
                <a:xfrm rot="-2100000">
                  <a:off x="2290829" y="94164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" name="Straight Connector 51"/>
                <p:cNvCxnSpPr/>
                <p:nvPr/>
              </p:nvCxnSpPr>
              <p:spPr bwMode="auto">
                <a:xfrm rot="2100000">
                  <a:off x="2712613" y="95010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3" name="Straight Connector 52"/>
                <p:cNvCxnSpPr/>
                <p:nvPr/>
              </p:nvCxnSpPr>
              <p:spPr bwMode="auto">
                <a:xfrm rot="4200000">
                  <a:off x="2835465" y="114301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" name="Straight Connector 53"/>
                <p:cNvCxnSpPr/>
                <p:nvPr/>
              </p:nvCxnSpPr>
              <p:spPr bwMode="auto">
                <a:xfrm>
                  <a:off x="2489916" y="873511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2233461" y="1177517"/>
                  <a:ext cx="473448" cy="587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nl-NL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2590800" y="1319947"/>
                <a:ext cx="319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+</a:t>
                </a:r>
                <a:endParaRPr lang="nl-NL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37968" y="1181637"/>
                <a:ext cx="304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/>
                  <a:t>-</a:t>
                </a:r>
                <a:endParaRPr lang="nl-NL" sz="2800" dirty="0"/>
              </a:p>
            </p:txBody>
          </p:sp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4051017"/>
                </p:ext>
              </p:extLst>
            </p:nvPr>
          </p:nvGraphicFramePr>
          <p:xfrm>
            <a:off x="2713038" y="5715000"/>
            <a:ext cx="868362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65" name="Equation" r:id="rId12" imgW="698400" imgH="215640" progId="Equation.3">
                    <p:embed/>
                  </p:oleObj>
                </mc:Choice>
                <mc:Fallback>
                  <p:oleObj name="Equation" r:id="rId12" imgW="698400" imgH="215640" progId="Equation.3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3038" y="5715000"/>
                          <a:ext cx="868362" cy="230188"/>
                        </a:xfrm>
                        <a:prstGeom prst="rect">
                          <a:avLst/>
                        </a:prstGeom>
                        <a:solidFill>
                          <a:srgbClr val="C7D7C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030243"/>
              </p:ext>
            </p:extLst>
          </p:nvPr>
        </p:nvGraphicFramePr>
        <p:xfrm>
          <a:off x="4043363" y="1905000"/>
          <a:ext cx="3778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6" name="Equation" r:id="rId14" imgW="1536480" imgH="228600" progId="Equation.3">
                  <p:embed/>
                </p:oleObj>
              </mc:Choice>
              <mc:Fallback>
                <p:oleObj name="Equation" r:id="rId14" imgW="153648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1905000"/>
                        <a:ext cx="3778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4038600" y="253569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(Reduction halfreaction)</a:t>
            </a:r>
            <a:endParaRPr lang="nl-NL" b="1" dirty="0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444310"/>
              </p:ext>
            </p:extLst>
          </p:nvPr>
        </p:nvGraphicFramePr>
        <p:xfrm>
          <a:off x="3949700" y="2955925"/>
          <a:ext cx="3684588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7" name="Equation" r:id="rId16" imgW="1498320" imgH="393480" progId="Equation.3">
                  <p:embed/>
                </p:oleObj>
              </mc:Choice>
              <mc:Fallback>
                <p:oleObj name="Equation" r:id="rId16" imgW="1498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955925"/>
                        <a:ext cx="3684588" cy="9667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4114800" y="39613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(Reduction halfreaction)</a:t>
            </a:r>
            <a:endParaRPr lang="nl-NL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864668"/>
              </p:ext>
            </p:extLst>
          </p:nvPr>
        </p:nvGraphicFramePr>
        <p:xfrm>
          <a:off x="3322638" y="4580493"/>
          <a:ext cx="57451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8" name="Equation" r:id="rId18" imgW="2336760" imgH="228600" progId="Equation.3">
                  <p:embed/>
                </p:oleObj>
              </mc:Choice>
              <mc:Fallback>
                <p:oleObj name="Equation" r:id="rId18" imgW="2336760" imgH="22860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4580493"/>
                        <a:ext cx="5745162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4262377" y="5181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(Total cell reaction)</a:t>
            </a:r>
            <a:endParaRPr lang="nl-NL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" y="764704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Electrochemistry: </a:t>
            </a:r>
            <a:r>
              <a:rPr lang="nl-NL" sz="2400" b="1" u="sng" dirty="0" smtClean="0">
                <a:solidFill>
                  <a:srgbClr val="0070C0"/>
                </a:solidFill>
              </a:rPr>
              <a:t>a </a:t>
            </a:r>
            <a:r>
              <a:rPr lang="nl-NL" sz="2400" b="1" u="sng" dirty="0" smtClean="0">
                <a:solidFill>
                  <a:srgbClr val="0070C0"/>
                </a:solidFill>
              </a:rPr>
              <a:t>few </a:t>
            </a:r>
            <a:r>
              <a:rPr lang="nl-NL" sz="2400" b="1" u="sng" dirty="0" smtClean="0">
                <a:solidFill>
                  <a:srgbClr val="0070C0"/>
                </a:solidFill>
              </a:rPr>
              <a:t>concepts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22613" y="6211669"/>
            <a:ext cx="613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u="sng" dirty="0" smtClean="0">
                <a:solidFill>
                  <a:srgbClr val="FF0000"/>
                </a:solidFill>
              </a:rPr>
              <a:t>Where is the equilibrium?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830669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u="sng" dirty="0" smtClean="0">
                <a:solidFill>
                  <a:srgbClr val="FF0000"/>
                </a:solidFill>
              </a:rPr>
              <a:t>In which direction will  the reaction run spontaneously?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27156" y="5498068"/>
            <a:ext cx="508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(Note: </a:t>
            </a:r>
            <a:r>
              <a:rPr lang="nl-NL" b="1" dirty="0" smtClean="0"/>
              <a:t>the </a:t>
            </a:r>
            <a:r>
              <a:rPr lang="nl-NL" b="1" dirty="0" smtClean="0"/>
              <a:t>equation </a:t>
            </a:r>
            <a:r>
              <a:rPr lang="nl-NL" b="1" dirty="0" smtClean="0"/>
              <a:t>is overall charge </a:t>
            </a:r>
            <a:r>
              <a:rPr lang="nl-NL" b="1" dirty="0" smtClean="0"/>
              <a:t>neutral)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28492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664342" y="2308936"/>
            <a:ext cx="3656631" cy="2839872"/>
            <a:chOff x="267297" y="2214912"/>
            <a:chExt cx="3656631" cy="2839872"/>
          </a:xfrm>
        </p:grpSpPr>
        <p:grpSp>
          <p:nvGrpSpPr>
            <p:cNvPr id="43" name="Group 42"/>
            <p:cNvGrpSpPr/>
            <p:nvPr/>
          </p:nvGrpSpPr>
          <p:grpSpPr>
            <a:xfrm>
              <a:off x="267297" y="2214912"/>
              <a:ext cx="3656631" cy="2839872"/>
              <a:chOff x="971600" y="1995096"/>
              <a:chExt cx="5164694" cy="4446672"/>
            </a:xfrm>
          </p:grpSpPr>
          <p:pic>
            <p:nvPicPr>
              <p:cNvPr id="45" name="Picture 2" descr="G_vs_x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8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9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686453" y="3086548"/>
                <a:ext cx="2661083" cy="478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51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" name="Text Box 17"/>
              <p:cNvSpPr txBox="1">
                <a:spLocks noChangeArrowheads="1"/>
              </p:cNvSpPr>
              <p:nvPr/>
            </p:nvSpPr>
            <p:spPr bwMode="auto">
              <a:xfrm>
                <a:off x="1312544" y="4077441"/>
                <a:ext cx="2434373" cy="530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54" name="Object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9426532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1252" name="Vergelijking" r:id="rId4" imgW="533160" imgH="215640" progId="Equation.3">
                      <p:embed/>
                    </p:oleObj>
                  </mc:Choice>
                  <mc:Fallback>
                    <p:oleObj name="Vergelijking" r:id="rId4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3421969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1253" name="Vergelijking" r:id="rId6" imgW="533160" imgH="215640" progId="Equation.3">
                      <p:embed/>
                    </p:oleObj>
                  </mc:Choice>
                  <mc:Fallback>
                    <p:oleObj name="Vergelijking" r:id="rId6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6" name="Straight Arrow Connector 55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Tekstvak 3"/>
              <p:cNvSpPr txBox="1">
                <a:spLocks noChangeArrowheads="1"/>
              </p:cNvSpPr>
              <p:nvPr/>
            </p:nvSpPr>
            <p:spPr bwMode="auto">
              <a:xfrm>
                <a:off x="1780769" y="5383616"/>
                <a:ext cx="4030571" cy="57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18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18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8819608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54" name="Vergelijking" r:id="rId8" imgW="533160" imgH="215640" progId="Equation.3">
                    <p:embed/>
                  </p:oleObj>
                </mc:Choice>
                <mc:Fallback>
                  <p:oleObj name="Vergelijking" r:id="rId8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TextBox 67"/>
          <p:cNvSpPr txBox="1"/>
          <p:nvPr/>
        </p:nvSpPr>
        <p:spPr>
          <a:xfrm>
            <a:off x="4751106" y="972344"/>
            <a:ext cx="3630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Voltage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nl-NL" sz="2400" b="1" u="sng" dirty="0" smtClean="0"/>
              <a:t> </a:t>
            </a:r>
            <a:r>
              <a:rPr lang="nl-NL" sz="2400" b="1" u="sng" dirty="0" smtClean="0"/>
              <a:t>represents a </a:t>
            </a:r>
          </a:p>
          <a:p>
            <a:r>
              <a:rPr lang="nl-NL" sz="2400" b="1" u="sng" dirty="0" smtClean="0"/>
              <a:t>‘</a:t>
            </a:r>
            <a:r>
              <a:rPr lang="nl-NL" sz="2400" b="1" u="sng" dirty="0"/>
              <a:t>driving force’ </a:t>
            </a:r>
            <a:r>
              <a:rPr lang="nl-NL" sz="2400" b="1" u="sng" dirty="0" smtClean="0"/>
              <a:t>like </a:t>
            </a:r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b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72000" y="5308937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Ideal volt meter has an infinitely large internal resistance</a:t>
            </a:r>
          </a:p>
          <a:p>
            <a:r>
              <a:rPr lang="nl-NL" b="1" u="sng" dirty="0" smtClean="0">
                <a:sym typeface="Wingdings" pitchFamily="2" charset="2"/>
              </a:rPr>
              <a:t></a:t>
            </a:r>
            <a:r>
              <a:rPr lang="nl-NL" b="1" u="sng" dirty="0" smtClean="0"/>
              <a:t>measures </a:t>
            </a:r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nl-NL" b="1" u="sng" dirty="0" smtClean="0"/>
              <a:t> </a:t>
            </a:r>
            <a:r>
              <a:rPr lang="nl-NL" b="1" u="sng" dirty="0" smtClean="0"/>
              <a:t>with zero current</a:t>
            </a:r>
            <a:endParaRPr lang="nl-NL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71250" y="1139984"/>
            <a:ext cx="3012497" cy="4032448"/>
            <a:chOff x="914400" y="2209800"/>
            <a:chExt cx="3012497" cy="4032448"/>
          </a:xfrm>
        </p:grpSpPr>
        <p:pic>
          <p:nvPicPr>
            <p:cNvPr id="77" name="Picture 12" descr="6_15_bi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224414"/>
              <a:ext cx="3012497" cy="3017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8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7438689"/>
                </p:ext>
              </p:extLst>
            </p:nvPr>
          </p:nvGraphicFramePr>
          <p:xfrm>
            <a:off x="1295400" y="5715000"/>
            <a:ext cx="919163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55" name="Equation" r:id="rId11" imgW="736560" imgH="215640" progId="Equation.3">
                    <p:embed/>
                  </p:oleObj>
                </mc:Choice>
                <mc:Fallback>
                  <p:oleObj name="Equation" r:id="rId11" imgW="736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715000"/>
                          <a:ext cx="919163" cy="230188"/>
                        </a:xfrm>
                        <a:prstGeom prst="rect">
                          <a:avLst/>
                        </a:prstGeom>
                        <a:solidFill>
                          <a:srgbClr val="C7D1D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3479473"/>
                </p:ext>
              </p:extLst>
            </p:nvPr>
          </p:nvGraphicFramePr>
          <p:xfrm>
            <a:off x="1699197" y="5257800"/>
            <a:ext cx="616703" cy="244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56" name="Equation" r:id="rId13" imgW="495000" imgH="228600" progId="Equation.3">
                    <p:embed/>
                  </p:oleObj>
                </mc:Choice>
                <mc:Fallback>
                  <p:oleObj name="Equation" r:id="rId13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9197" y="5257800"/>
                          <a:ext cx="616703" cy="244679"/>
                        </a:xfrm>
                        <a:prstGeom prst="rect">
                          <a:avLst/>
                        </a:prstGeom>
                        <a:solidFill>
                          <a:srgbClr val="C7D7C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3186642"/>
                </p:ext>
              </p:extLst>
            </p:nvPr>
          </p:nvGraphicFramePr>
          <p:xfrm>
            <a:off x="3017821" y="4910557"/>
            <a:ext cx="601316" cy="23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57" name="Equation" r:id="rId15" imgW="482400" imgH="215640" progId="Equation.3">
                    <p:embed/>
                  </p:oleObj>
                </mc:Choice>
                <mc:Fallback>
                  <p:oleObj name="Equation" r:id="rId15" imgW="482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7821" y="4910557"/>
                          <a:ext cx="601316" cy="231425"/>
                        </a:xfrm>
                        <a:prstGeom prst="rect">
                          <a:avLst/>
                        </a:prstGeom>
                        <a:solidFill>
                          <a:srgbClr val="C7D1D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8720419"/>
                </p:ext>
              </p:extLst>
            </p:nvPr>
          </p:nvGraphicFramePr>
          <p:xfrm>
            <a:off x="1201669" y="4769171"/>
            <a:ext cx="600132" cy="230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58" name="Equation" r:id="rId17" imgW="482400" imgH="215640" progId="Equation.3">
                    <p:embed/>
                  </p:oleObj>
                </mc:Choice>
                <mc:Fallback>
                  <p:oleObj name="Equation" r:id="rId17" imgW="482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669" y="4769171"/>
                          <a:ext cx="600132" cy="230406"/>
                        </a:xfrm>
                        <a:prstGeom prst="rect">
                          <a:avLst/>
                        </a:prstGeom>
                        <a:solidFill>
                          <a:srgbClr val="C7D7C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TextBox 83"/>
            <p:cNvSpPr txBox="1"/>
            <p:nvPr/>
          </p:nvSpPr>
          <p:spPr>
            <a:xfrm>
              <a:off x="1066800" y="3551500"/>
              <a:ext cx="380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600" dirty="0" smtClean="0"/>
                <a:t>Pt</a:t>
              </a:r>
              <a:endParaRPr lang="nl-NL" sz="1600" dirty="0"/>
            </a:p>
          </p:txBody>
        </p:sp>
        <p:cxnSp>
          <p:nvCxnSpPr>
            <p:cNvPr id="85" name="Curved Connector 84"/>
            <p:cNvCxnSpPr/>
            <p:nvPr/>
          </p:nvCxnSpPr>
          <p:spPr bwMode="auto">
            <a:xfrm rot="5400000" flipH="1" flipV="1">
              <a:off x="1550085" y="2848196"/>
              <a:ext cx="721922" cy="720825"/>
            </a:xfrm>
            <a:prstGeom prst="curvedConnector3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Curved Connector 85"/>
            <p:cNvCxnSpPr/>
            <p:nvPr/>
          </p:nvCxnSpPr>
          <p:spPr bwMode="auto">
            <a:xfrm rot="16200000" flipH="1">
              <a:off x="2663934" y="3009178"/>
              <a:ext cx="729251" cy="391536"/>
            </a:xfrm>
            <a:prstGeom prst="curvedConnector3">
              <a:avLst>
                <a:gd name="adj1" fmla="val 50000"/>
              </a:avLst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Group 87"/>
            <p:cNvGrpSpPr>
              <a:grpSpLocks noChangeAspect="1"/>
            </p:cNvGrpSpPr>
            <p:nvPr/>
          </p:nvGrpSpPr>
          <p:grpSpPr>
            <a:xfrm>
              <a:off x="2119060" y="2209800"/>
              <a:ext cx="778796" cy="789329"/>
              <a:chOff x="1981200" y="773978"/>
              <a:chExt cx="990600" cy="1003998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1981200" y="773978"/>
                <a:ext cx="990600" cy="1003998"/>
                <a:chOff x="1981200" y="773978"/>
                <a:chExt cx="990600" cy="1003998"/>
              </a:xfrm>
            </p:grpSpPr>
            <p:sp>
              <p:nvSpPr>
                <p:cNvPr id="93" name="Flowchart: Connector 92"/>
                <p:cNvSpPr/>
                <p:nvPr/>
              </p:nvSpPr>
              <p:spPr bwMode="auto">
                <a:xfrm>
                  <a:off x="1981200" y="773978"/>
                  <a:ext cx="990600" cy="939603"/>
                </a:xfrm>
                <a:prstGeom prst="flowChartConnector">
                  <a:avLst/>
                </a:prstGeom>
                <a:solidFill>
                  <a:srgbClr val="FF0000">
                    <a:alpha val="9000"/>
                  </a:srgbClr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4" name="Straight Arrow Connector 93"/>
                <p:cNvCxnSpPr/>
                <p:nvPr/>
              </p:nvCxnSpPr>
              <p:spPr bwMode="auto">
                <a:xfrm flipV="1">
                  <a:off x="2463621" y="914400"/>
                  <a:ext cx="203379" cy="400616"/>
                </a:xfrm>
                <a:prstGeom prst="straightConnector1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95" name="Arc 94"/>
                <p:cNvSpPr/>
                <p:nvPr/>
              </p:nvSpPr>
              <p:spPr bwMode="auto">
                <a:xfrm>
                  <a:off x="2074034" y="863576"/>
                  <a:ext cx="838200" cy="914400"/>
                </a:xfrm>
                <a:prstGeom prst="arc">
                  <a:avLst>
                    <a:gd name="adj1" fmla="val 12075029"/>
                    <a:gd name="adj2" fmla="val 20522645"/>
                  </a:avLst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 bwMode="auto">
                <a:xfrm rot="-4200000">
                  <a:off x="2149665" y="1127868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rot="-2100000">
                  <a:off x="2290829" y="94164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8" name="Straight Connector 97"/>
                <p:cNvCxnSpPr/>
                <p:nvPr/>
              </p:nvCxnSpPr>
              <p:spPr bwMode="auto">
                <a:xfrm rot="2100000">
                  <a:off x="2712613" y="95010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rot="4200000">
                  <a:off x="2835465" y="114301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0" name="Straight Connector 99"/>
                <p:cNvCxnSpPr/>
                <p:nvPr/>
              </p:nvCxnSpPr>
              <p:spPr bwMode="auto">
                <a:xfrm>
                  <a:off x="2489916" y="873511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1" name="TextBox 100"/>
                <p:cNvSpPr txBox="1"/>
                <p:nvPr/>
              </p:nvSpPr>
              <p:spPr>
                <a:xfrm>
                  <a:off x="2233461" y="1177517"/>
                  <a:ext cx="473448" cy="587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nl-NL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2590800" y="1319947"/>
                <a:ext cx="319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+</a:t>
                </a:r>
                <a:endParaRPr lang="nl-NL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037968" y="1181637"/>
                <a:ext cx="304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/>
                  <a:t>-</a:t>
                </a:r>
                <a:endParaRPr lang="nl-NL" sz="2800" dirty="0"/>
              </a:p>
            </p:txBody>
          </p:sp>
        </p:grpSp>
        <p:graphicFrame>
          <p:nvGraphicFramePr>
            <p:cNvPr id="89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3192268"/>
                </p:ext>
              </p:extLst>
            </p:nvPr>
          </p:nvGraphicFramePr>
          <p:xfrm>
            <a:off x="2713038" y="5715000"/>
            <a:ext cx="868362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59" name="Equation" r:id="rId19" imgW="698400" imgH="215640" progId="Equation.3">
                    <p:embed/>
                  </p:oleObj>
                </mc:Choice>
                <mc:Fallback>
                  <p:oleObj name="Equation" r:id="rId19" imgW="698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3038" y="5715000"/>
                          <a:ext cx="868362" cy="230188"/>
                        </a:xfrm>
                        <a:prstGeom prst="rect">
                          <a:avLst/>
                        </a:prstGeom>
                        <a:solidFill>
                          <a:srgbClr val="C7D7C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787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26901" y="5649133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701112"/>
              </p:ext>
            </p:extLst>
          </p:nvPr>
        </p:nvGraphicFramePr>
        <p:xfrm>
          <a:off x="4979832" y="4293248"/>
          <a:ext cx="2335368" cy="480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6" name="Equation" r:id="rId3" imgW="1117440" imgH="228600" progId="Equation.3">
                  <p:embed/>
                </p:oleObj>
              </mc:Choice>
              <mc:Fallback>
                <p:oleObj name="Equation" r:id="rId3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832" y="4293248"/>
                        <a:ext cx="2335368" cy="48001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874289"/>
              </p:ext>
            </p:extLst>
          </p:nvPr>
        </p:nvGraphicFramePr>
        <p:xfrm>
          <a:off x="4951926" y="2976562"/>
          <a:ext cx="2744274" cy="7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7" name="Equation" r:id="rId5" imgW="1333440" imgH="368280" progId="Equation.3">
                  <p:embed/>
                </p:oleObj>
              </mc:Choice>
              <mc:Fallback>
                <p:oleObj name="Equation" r:id="rId5" imgW="13334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926" y="2976562"/>
                        <a:ext cx="2744274" cy="760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579347"/>
              </p:ext>
            </p:extLst>
          </p:nvPr>
        </p:nvGraphicFramePr>
        <p:xfrm>
          <a:off x="4953000" y="2259013"/>
          <a:ext cx="3276600" cy="52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8" name="Vergelijking" r:id="rId7" imgW="1422360" imgH="228600" progId="Equation.3">
                  <p:embed/>
                </p:oleObj>
              </mc:Choice>
              <mc:Fallback>
                <p:oleObj name="Vergelijking" r:id="rId7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59013"/>
                        <a:ext cx="3276600" cy="52925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4838700" y="3879691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56645" y="5139421"/>
            <a:ext cx="4406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Relation between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nl-NL" sz="2400" b="1" u="sng" dirty="0" smtClean="0"/>
              <a:t> </a:t>
            </a:r>
            <a:r>
              <a:rPr lang="nl-NL" sz="2400" b="1" u="sng" dirty="0" smtClean="0"/>
              <a:t>and </a:t>
            </a:r>
            <a:r>
              <a:rPr lang="el-GR" sz="2800" b="1" u="sng" dirty="0" smtClean="0"/>
              <a:t>Δ</a:t>
            </a:r>
            <a:r>
              <a:rPr lang="nl-NL" sz="2800" b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51106" y="1124744"/>
            <a:ext cx="3630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Voltage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nl-NL" sz="2400" b="1" u="sng" dirty="0" smtClean="0"/>
              <a:t> </a:t>
            </a:r>
            <a:r>
              <a:rPr lang="nl-NL" sz="2400" b="1" u="sng" dirty="0" smtClean="0"/>
              <a:t>represents a </a:t>
            </a:r>
          </a:p>
          <a:p>
            <a:r>
              <a:rPr lang="nl-NL" sz="2400" b="1" u="sng" dirty="0" smtClean="0"/>
              <a:t>‘</a:t>
            </a:r>
            <a:r>
              <a:rPr lang="nl-NL" sz="2400" b="1" u="sng" dirty="0"/>
              <a:t>driving force’ </a:t>
            </a:r>
            <a:r>
              <a:rPr lang="nl-NL" sz="2400" b="1" u="sng" dirty="0" smtClean="0"/>
              <a:t>like </a:t>
            </a:r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b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71250" y="1139984"/>
            <a:ext cx="3012497" cy="4032448"/>
            <a:chOff x="914400" y="2209800"/>
            <a:chExt cx="3012497" cy="4032448"/>
          </a:xfrm>
        </p:grpSpPr>
        <p:pic>
          <p:nvPicPr>
            <p:cNvPr id="77" name="Picture 12" descr="6_15_bi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224414"/>
              <a:ext cx="3012497" cy="3017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8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3757406"/>
                </p:ext>
              </p:extLst>
            </p:nvPr>
          </p:nvGraphicFramePr>
          <p:xfrm>
            <a:off x="1295400" y="5715000"/>
            <a:ext cx="919163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79" name="Equation" r:id="rId10" imgW="736560" imgH="215640" progId="Equation.3">
                    <p:embed/>
                  </p:oleObj>
                </mc:Choice>
                <mc:Fallback>
                  <p:oleObj name="Equation" r:id="rId10" imgW="736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715000"/>
                          <a:ext cx="919163" cy="230188"/>
                        </a:xfrm>
                        <a:prstGeom prst="rect">
                          <a:avLst/>
                        </a:prstGeom>
                        <a:solidFill>
                          <a:srgbClr val="C7D1D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3734493"/>
                </p:ext>
              </p:extLst>
            </p:nvPr>
          </p:nvGraphicFramePr>
          <p:xfrm>
            <a:off x="1699197" y="5257800"/>
            <a:ext cx="616703" cy="244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80" name="Equation" r:id="rId12" imgW="495000" imgH="228600" progId="Equation.3">
                    <p:embed/>
                  </p:oleObj>
                </mc:Choice>
                <mc:Fallback>
                  <p:oleObj name="Equation" r:id="rId12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9197" y="5257800"/>
                          <a:ext cx="616703" cy="244679"/>
                        </a:xfrm>
                        <a:prstGeom prst="rect">
                          <a:avLst/>
                        </a:prstGeom>
                        <a:solidFill>
                          <a:srgbClr val="C7D7C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240851"/>
                </p:ext>
              </p:extLst>
            </p:nvPr>
          </p:nvGraphicFramePr>
          <p:xfrm>
            <a:off x="3017821" y="4910557"/>
            <a:ext cx="601316" cy="23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81" name="Equation" r:id="rId14" imgW="482400" imgH="215640" progId="Equation.3">
                    <p:embed/>
                  </p:oleObj>
                </mc:Choice>
                <mc:Fallback>
                  <p:oleObj name="Equation" r:id="rId14" imgW="482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7821" y="4910557"/>
                          <a:ext cx="601316" cy="231425"/>
                        </a:xfrm>
                        <a:prstGeom prst="rect">
                          <a:avLst/>
                        </a:prstGeom>
                        <a:solidFill>
                          <a:srgbClr val="C7D1D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3779308"/>
                </p:ext>
              </p:extLst>
            </p:nvPr>
          </p:nvGraphicFramePr>
          <p:xfrm>
            <a:off x="1201669" y="4769171"/>
            <a:ext cx="600132" cy="230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82" name="Equation" r:id="rId16" imgW="482400" imgH="215640" progId="Equation.3">
                    <p:embed/>
                  </p:oleObj>
                </mc:Choice>
                <mc:Fallback>
                  <p:oleObj name="Equation" r:id="rId16" imgW="482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669" y="4769171"/>
                          <a:ext cx="600132" cy="230406"/>
                        </a:xfrm>
                        <a:prstGeom prst="rect">
                          <a:avLst/>
                        </a:prstGeom>
                        <a:solidFill>
                          <a:srgbClr val="C7D7C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Box 84"/>
            <p:cNvSpPr txBox="1"/>
            <p:nvPr/>
          </p:nvSpPr>
          <p:spPr>
            <a:xfrm>
              <a:off x="1066800" y="3551500"/>
              <a:ext cx="380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600" dirty="0" smtClean="0"/>
                <a:t>Pt</a:t>
              </a:r>
              <a:endParaRPr lang="nl-NL" sz="1600" dirty="0"/>
            </a:p>
          </p:txBody>
        </p:sp>
        <p:cxnSp>
          <p:nvCxnSpPr>
            <p:cNvPr id="89" name="Curved Connector 88"/>
            <p:cNvCxnSpPr/>
            <p:nvPr/>
          </p:nvCxnSpPr>
          <p:spPr bwMode="auto">
            <a:xfrm rot="5400000" flipH="1" flipV="1">
              <a:off x="1550085" y="2848196"/>
              <a:ext cx="721922" cy="720825"/>
            </a:xfrm>
            <a:prstGeom prst="curvedConnector3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Curved Connector 89"/>
            <p:cNvCxnSpPr/>
            <p:nvPr/>
          </p:nvCxnSpPr>
          <p:spPr bwMode="auto">
            <a:xfrm rot="16200000" flipH="1">
              <a:off x="2663934" y="3009178"/>
              <a:ext cx="729251" cy="391536"/>
            </a:xfrm>
            <a:prstGeom prst="curvedConnector3">
              <a:avLst>
                <a:gd name="adj1" fmla="val 50000"/>
              </a:avLst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1" name="Group 90"/>
            <p:cNvGrpSpPr>
              <a:grpSpLocks noChangeAspect="1"/>
            </p:cNvGrpSpPr>
            <p:nvPr/>
          </p:nvGrpSpPr>
          <p:grpSpPr>
            <a:xfrm>
              <a:off x="2119060" y="2209800"/>
              <a:ext cx="778796" cy="789329"/>
              <a:chOff x="1981200" y="773978"/>
              <a:chExt cx="990600" cy="1003998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1981200" y="773978"/>
                <a:ext cx="990600" cy="1003998"/>
                <a:chOff x="1981200" y="773978"/>
                <a:chExt cx="990600" cy="1003998"/>
              </a:xfrm>
            </p:grpSpPr>
            <p:sp>
              <p:nvSpPr>
                <p:cNvPr id="97" name="Flowchart: Connector 96"/>
                <p:cNvSpPr/>
                <p:nvPr/>
              </p:nvSpPr>
              <p:spPr bwMode="auto">
                <a:xfrm>
                  <a:off x="1981200" y="773978"/>
                  <a:ext cx="990600" cy="939603"/>
                </a:xfrm>
                <a:prstGeom prst="flowChartConnector">
                  <a:avLst/>
                </a:prstGeom>
                <a:solidFill>
                  <a:srgbClr val="FF0000">
                    <a:alpha val="9000"/>
                  </a:srgbClr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8" name="Straight Arrow Connector 97"/>
                <p:cNvCxnSpPr/>
                <p:nvPr/>
              </p:nvCxnSpPr>
              <p:spPr bwMode="auto">
                <a:xfrm flipV="1">
                  <a:off x="2463621" y="914400"/>
                  <a:ext cx="203379" cy="400616"/>
                </a:xfrm>
                <a:prstGeom prst="straightConnector1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99" name="Arc 98"/>
                <p:cNvSpPr/>
                <p:nvPr/>
              </p:nvSpPr>
              <p:spPr bwMode="auto">
                <a:xfrm>
                  <a:off x="2074034" y="863576"/>
                  <a:ext cx="838200" cy="914400"/>
                </a:xfrm>
                <a:prstGeom prst="arc">
                  <a:avLst>
                    <a:gd name="adj1" fmla="val 12075029"/>
                    <a:gd name="adj2" fmla="val 20522645"/>
                  </a:avLst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 bwMode="auto">
                <a:xfrm rot="-4200000">
                  <a:off x="2149665" y="1127868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1" name="Straight Connector 100"/>
                <p:cNvCxnSpPr/>
                <p:nvPr/>
              </p:nvCxnSpPr>
              <p:spPr bwMode="auto">
                <a:xfrm rot="-2100000">
                  <a:off x="2290829" y="94164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2" name="Straight Connector 101"/>
                <p:cNvCxnSpPr/>
                <p:nvPr/>
              </p:nvCxnSpPr>
              <p:spPr bwMode="auto">
                <a:xfrm rot="2100000">
                  <a:off x="2712613" y="95010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" name="Straight Connector 102"/>
                <p:cNvCxnSpPr/>
                <p:nvPr/>
              </p:nvCxnSpPr>
              <p:spPr bwMode="auto">
                <a:xfrm rot="4200000">
                  <a:off x="2835465" y="114301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>
                  <a:off x="2489916" y="873511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2233461" y="1177517"/>
                  <a:ext cx="473448" cy="587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nl-NL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2590800" y="1319947"/>
                <a:ext cx="319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+</a:t>
                </a:r>
                <a:endParaRPr lang="nl-NL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037968" y="1181637"/>
                <a:ext cx="304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/>
                  <a:t>-</a:t>
                </a:r>
                <a:endParaRPr lang="nl-NL" sz="2800" dirty="0"/>
              </a:p>
            </p:txBody>
          </p:sp>
        </p:grpSp>
        <p:graphicFrame>
          <p:nvGraphicFramePr>
            <p:cNvPr id="92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985694"/>
                </p:ext>
              </p:extLst>
            </p:nvPr>
          </p:nvGraphicFramePr>
          <p:xfrm>
            <a:off x="2713038" y="5715000"/>
            <a:ext cx="868362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83" name="Equation" r:id="rId18" imgW="698400" imgH="215640" progId="Equation.3">
                    <p:embed/>
                  </p:oleObj>
                </mc:Choice>
                <mc:Fallback>
                  <p:oleObj name="Equation" r:id="rId18" imgW="698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3038" y="5715000"/>
                          <a:ext cx="868362" cy="230188"/>
                        </a:xfrm>
                        <a:prstGeom prst="rect">
                          <a:avLst/>
                        </a:prstGeom>
                        <a:solidFill>
                          <a:srgbClr val="C7D7C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750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26901" y="5649133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316399"/>
              </p:ext>
            </p:extLst>
          </p:nvPr>
        </p:nvGraphicFramePr>
        <p:xfrm>
          <a:off x="4979832" y="4293248"/>
          <a:ext cx="2335368" cy="480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8" name="Equation" r:id="rId3" imgW="1117440" imgH="228600" progId="Equation.3">
                  <p:embed/>
                </p:oleObj>
              </mc:Choice>
              <mc:Fallback>
                <p:oleObj name="Equation" r:id="rId3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832" y="4293248"/>
                        <a:ext cx="2335368" cy="48001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08944"/>
              </p:ext>
            </p:extLst>
          </p:nvPr>
        </p:nvGraphicFramePr>
        <p:xfrm>
          <a:off x="4951926" y="2976562"/>
          <a:ext cx="2744274" cy="7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9" name="Equation" r:id="rId5" imgW="1333440" imgH="368280" progId="Equation.3">
                  <p:embed/>
                </p:oleObj>
              </mc:Choice>
              <mc:Fallback>
                <p:oleObj name="Equation" r:id="rId5" imgW="13334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926" y="2976562"/>
                        <a:ext cx="2744274" cy="760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565817"/>
              </p:ext>
            </p:extLst>
          </p:nvPr>
        </p:nvGraphicFramePr>
        <p:xfrm>
          <a:off x="4953000" y="2259013"/>
          <a:ext cx="3276600" cy="52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60" name="Vergelijking" r:id="rId7" imgW="1422360" imgH="228600" progId="Equation.3">
                  <p:embed/>
                </p:oleObj>
              </mc:Choice>
              <mc:Fallback>
                <p:oleObj name="Vergelijking" r:id="rId7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59013"/>
                        <a:ext cx="3276600" cy="52925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615460"/>
              </p:ext>
            </p:extLst>
          </p:nvPr>
        </p:nvGraphicFramePr>
        <p:xfrm>
          <a:off x="5337175" y="5659438"/>
          <a:ext cx="243046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61" name="Equation" r:id="rId9" imgW="825480" imgH="215640" progId="Equation.3">
                  <p:embed/>
                </p:oleObj>
              </mc:Choice>
              <mc:Fallback>
                <p:oleObj name="Equation" r:id="rId9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175" y="5659438"/>
                        <a:ext cx="2430463" cy="638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38700" y="3879691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51106" y="1124744"/>
            <a:ext cx="3630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Voltage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nl-NL" sz="2400" b="1" u="sng" dirty="0" smtClean="0"/>
              <a:t> </a:t>
            </a:r>
            <a:r>
              <a:rPr lang="nl-NL" sz="2400" b="1" u="sng" dirty="0" smtClean="0"/>
              <a:t>represents a </a:t>
            </a:r>
          </a:p>
          <a:p>
            <a:r>
              <a:rPr lang="nl-NL" sz="2400" b="1" u="sng" dirty="0" smtClean="0"/>
              <a:t>‘</a:t>
            </a:r>
            <a:r>
              <a:rPr lang="nl-NL" sz="2400" b="1" u="sng" dirty="0"/>
              <a:t>driving force’ </a:t>
            </a:r>
            <a:r>
              <a:rPr lang="nl-NL" sz="2400" b="1" u="sng" dirty="0" smtClean="0"/>
              <a:t>like </a:t>
            </a:r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b="1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56645" y="5139421"/>
            <a:ext cx="4406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Relation between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nl-NL" sz="2400" b="1" u="sng" dirty="0" smtClean="0"/>
              <a:t> </a:t>
            </a:r>
            <a:r>
              <a:rPr lang="nl-NL" sz="2400" b="1" u="sng" dirty="0" smtClean="0"/>
              <a:t>and </a:t>
            </a:r>
            <a:r>
              <a:rPr lang="el-GR" sz="2800" b="1" u="sng" dirty="0" smtClean="0"/>
              <a:t>Δ</a:t>
            </a:r>
            <a:r>
              <a:rPr lang="nl-NL" sz="2800" b="1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71250" y="1139984"/>
            <a:ext cx="3012497" cy="4032448"/>
            <a:chOff x="914400" y="2209800"/>
            <a:chExt cx="3012497" cy="4032448"/>
          </a:xfrm>
        </p:grpSpPr>
        <p:pic>
          <p:nvPicPr>
            <p:cNvPr id="47" name="Picture 12" descr="6_15_bi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224414"/>
              <a:ext cx="3012497" cy="3017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3757406"/>
                </p:ext>
              </p:extLst>
            </p:nvPr>
          </p:nvGraphicFramePr>
          <p:xfrm>
            <a:off x="1295400" y="5715000"/>
            <a:ext cx="919163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62" name="Equation" r:id="rId12" imgW="736560" imgH="215640" progId="Equation.3">
                    <p:embed/>
                  </p:oleObj>
                </mc:Choice>
                <mc:Fallback>
                  <p:oleObj name="Equation" r:id="rId12" imgW="736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715000"/>
                          <a:ext cx="919163" cy="230188"/>
                        </a:xfrm>
                        <a:prstGeom prst="rect">
                          <a:avLst/>
                        </a:prstGeom>
                        <a:solidFill>
                          <a:srgbClr val="C7D1D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3734493"/>
                </p:ext>
              </p:extLst>
            </p:nvPr>
          </p:nvGraphicFramePr>
          <p:xfrm>
            <a:off x="1699197" y="5257800"/>
            <a:ext cx="616703" cy="244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63" name="Equation" r:id="rId14" imgW="495000" imgH="228600" progId="Equation.3">
                    <p:embed/>
                  </p:oleObj>
                </mc:Choice>
                <mc:Fallback>
                  <p:oleObj name="Equation" r:id="rId14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9197" y="5257800"/>
                          <a:ext cx="616703" cy="244679"/>
                        </a:xfrm>
                        <a:prstGeom prst="rect">
                          <a:avLst/>
                        </a:prstGeom>
                        <a:solidFill>
                          <a:srgbClr val="C7D7C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240851"/>
                </p:ext>
              </p:extLst>
            </p:nvPr>
          </p:nvGraphicFramePr>
          <p:xfrm>
            <a:off x="3017821" y="4910557"/>
            <a:ext cx="601316" cy="23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64" name="Equation" r:id="rId16" imgW="482400" imgH="215640" progId="Equation.3">
                    <p:embed/>
                  </p:oleObj>
                </mc:Choice>
                <mc:Fallback>
                  <p:oleObj name="Equation" r:id="rId16" imgW="482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7821" y="4910557"/>
                          <a:ext cx="601316" cy="231425"/>
                        </a:xfrm>
                        <a:prstGeom prst="rect">
                          <a:avLst/>
                        </a:prstGeom>
                        <a:solidFill>
                          <a:srgbClr val="C7D1D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3779308"/>
                </p:ext>
              </p:extLst>
            </p:nvPr>
          </p:nvGraphicFramePr>
          <p:xfrm>
            <a:off x="1201669" y="4769171"/>
            <a:ext cx="600132" cy="230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65" name="Equation" r:id="rId18" imgW="482400" imgH="215640" progId="Equation.3">
                    <p:embed/>
                  </p:oleObj>
                </mc:Choice>
                <mc:Fallback>
                  <p:oleObj name="Equation" r:id="rId18" imgW="482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669" y="4769171"/>
                          <a:ext cx="600132" cy="230406"/>
                        </a:xfrm>
                        <a:prstGeom prst="rect">
                          <a:avLst/>
                        </a:prstGeom>
                        <a:solidFill>
                          <a:srgbClr val="C7D7C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1066800" y="3551500"/>
              <a:ext cx="380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600" dirty="0" smtClean="0"/>
                <a:t>Pt</a:t>
              </a:r>
              <a:endParaRPr lang="nl-NL" sz="1600" dirty="0"/>
            </a:p>
          </p:txBody>
        </p:sp>
        <p:cxnSp>
          <p:nvCxnSpPr>
            <p:cNvPr id="54" name="Curved Connector 53"/>
            <p:cNvCxnSpPr/>
            <p:nvPr/>
          </p:nvCxnSpPr>
          <p:spPr bwMode="auto">
            <a:xfrm rot="5400000" flipH="1" flipV="1">
              <a:off x="1550085" y="2848196"/>
              <a:ext cx="721922" cy="720825"/>
            </a:xfrm>
            <a:prstGeom prst="curvedConnector3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Curved Connector 54"/>
            <p:cNvCxnSpPr/>
            <p:nvPr/>
          </p:nvCxnSpPr>
          <p:spPr bwMode="auto">
            <a:xfrm rot="16200000" flipH="1">
              <a:off x="2663934" y="3009178"/>
              <a:ext cx="729251" cy="391536"/>
            </a:xfrm>
            <a:prstGeom prst="curvedConnector3">
              <a:avLst>
                <a:gd name="adj1" fmla="val 50000"/>
              </a:avLst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2119060" y="2209800"/>
              <a:ext cx="778796" cy="789329"/>
              <a:chOff x="1981200" y="773978"/>
              <a:chExt cx="990600" cy="100399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981200" y="773978"/>
                <a:ext cx="990600" cy="1003998"/>
                <a:chOff x="1981200" y="773978"/>
                <a:chExt cx="990600" cy="1003998"/>
              </a:xfrm>
            </p:grpSpPr>
            <p:sp>
              <p:nvSpPr>
                <p:cNvPr id="62" name="Flowchart: Connector 61"/>
                <p:cNvSpPr/>
                <p:nvPr/>
              </p:nvSpPr>
              <p:spPr bwMode="auto">
                <a:xfrm>
                  <a:off x="1981200" y="773978"/>
                  <a:ext cx="990600" cy="939603"/>
                </a:xfrm>
                <a:prstGeom prst="flowChartConnector">
                  <a:avLst/>
                </a:prstGeom>
                <a:solidFill>
                  <a:srgbClr val="FF0000">
                    <a:alpha val="9000"/>
                  </a:srgbClr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63" name="Straight Arrow Connector 62"/>
                <p:cNvCxnSpPr/>
                <p:nvPr/>
              </p:nvCxnSpPr>
              <p:spPr bwMode="auto">
                <a:xfrm flipV="1">
                  <a:off x="2463621" y="914400"/>
                  <a:ext cx="203379" cy="400616"/>
                </a:xfrm>
                <a:prstGeom prst="straightConnector1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4" name="Arc 63"/>
                <p:cNvSpPr/>
                <p:nvPr/>
              </p:nvSpPr>
              <p:spPr bwMode="auto">
                <a:xfrm>
                  <a:off x="2074034" y="863576"/>
                  <a:ext cx="838200" cy="914400"/>
                </a:xfrm>
                <a:prstGeom prst="arc">
                  <a:avLst>
                    <a:gd name="adj1" fmla="val 12075029"/>
                    <a:gd name="adj2" fmla="val 20522645"/>
                  </a:avLst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 bwMode="auto">
                <a:xfrm rot="-4200000">
                  <a:off x="2149665" y="1127868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8" name="Straight Connector 67"/>
                <p:cNvCxnSpPr/>
                <p:nvPr/>
              </p:nvCxnSpPr>
              <p:spPr bwMode="auto">
                <a:xfrm rot="-2100000">
                  <a:off x="2290829" y="94164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4" name="Straight Connector 73"/>
                <p:cNvCxnSpPr/>
                <p:nvPr/>
              </p:nvCxnSpPr>
              <p:spPr bwMode="auto">
                <a:xfrm rot="2100000">
                  <a:off x="2712613" y="95010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6" name="Straight Connector 75"/>
                <p:cNvCxnSpPr/>
                <p:nvPr/>
              </p:nvCxnSpPr>
              <p:spPr bwMode="auto">
                <a:xfrm rot="4200000">
                  <a:off x="2835465" y="114301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2489916" y="873511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2233461" y="1177517"/>
                  <a:ext cx="473448" cy="587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nl-NL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2590800" y="1319947"/>
                <a:ext cx="319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+</a:t>
                </a:r>
                <a:endParaRPr lang="nl-NL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037968" y="1181637"/>
                <a:ext cx="304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/>
                  <a:t>-</a:t>
                </a:r>
                <a:endParaRPr lang="nl-NL" sz="2800" dirty="0"/>
              </a:p>
            </p:txBody>
          </p:sp>
        </p:grpSp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985694"/>
                </p:ext>
              </p:extLst>
            </p:nvPr>
          </p:nvGraphicFramePr>
          <p:xfrm>
            <a:off x="2713038" y="5715000"/>
            <a:ext cx="868362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66" name="Equation" r:id="rId20" imgW="698400" imgH="215640" progId="Equation.3">
                    <p:embed/>
                  </p:oleObj>
                </mc:Choice>
                <mc:Fallback>
                  <p:oleObj name="Equation" r:id="rId20" imgW="698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3038" y="5715000"/>
                          <a:ext cx="868362" cy="230188"/>
                        </a:xfrm>
                        <a:prstGeom prst="rect">
                          <a:avLst/>
                        </a:prstGeom>
                        <a:solidFill>
                          <a:srgbClr val="C7D7C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526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083809"/>
              </p:ext>
            </p:extLst>
          </p:nvPr>
        </p:nvGraphicFramePr>
        <p:xfrm>
          <a:off x="1619672" y="1125538"/>
          <a:ext cx="26400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09" name="Vergelijking" r:id="rId3" imgW="825480" imgH="215640" progId="Equation.3">
                  <p:embed/>
                </p:oleObj>
              </mc:Choice>
              <mc:Fallback>
                <p:oleObj name="Vergelijking" r:id="rId3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125538"/>
                        <a:ext cx="2640013" cy="692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205666"/>
              </p:ext>
            </p:extLst>
          </p:nvPr>
        </p:nvGraphicFramePr>
        <p:xfrm>
          <a:off x="1948600" y="3986573"/>
          <a:ext cx="2335368" cy="480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10" name="Equation" r:id="rId5" imgW="1117440" imgH="228600" progId="Equation.3">
                  <p:embed/>
                </p:oleObj>
              </mc:Choice>
              <mc:Fallback>
                <p:oleObj name="Equation" r:id="rId5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8600" y="3986573"/>
                        <a:ext cx="2335368" cy="48001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576632"/>
              </p:ext>
            </p:extLst>
          </p:nvPr>
        </p:nvGraphicFramePr>
        <p:xfrm>
          <a:off x="1007368" y="2570931"/>
          <a:ext cx="3276600" cy="52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11" name="Vergelijking" r:id="rId7" imgW="1422360" imgH="228600" progId="Equation.3">
                  <p:embed/>
                </p:oleObj>
              </mc:Choice>
              <mc:Fallback>
                <p:oleObj name="Vergelijking" r:id="rId7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368" y="2570931"/>
                        <a:ext cx="3276600" cy="52925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07468" y="3573016"/>
            <a:ext cx="207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67155"/>
              </p:ext>
            </p:extLst>
          </p:nvPr>
        </p:nvGraphicFramePr>
        <p:xfrm>
          <a:off x="5257824" y="3827636"/>
          <a:ext cx="21224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12" name="Vergelijking" r:id="rId9" imgW="1015920" imgH="393480" progId="Equation.3">
                  <p:embed/>
                </p:oleObj>
              </mc:Choice>
              <mc:Fallback>
                <p:oleObj name="Vergelijking" r:id="rId9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24" y="3827636"/>
                        <a:ext cx="2122488" cy="8255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86385"/>
              </p:ext>
            </p:extLst>
          </p:nvPr>
        </p:nvGraphicFramePr>
        <p:xfrm>
          <a:off x="2787303" y="5105400"/>
          <a:ext cx="39449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13" name="Vergelijking" r:id="rId11" imgW="1917360" imgH="368280" progId="Equation.3">
                  <p:embed/>
                </p:oleObj>
              </mc:Choice>
              <mc:Fallback>
                <p:oleObj name="Vergelijking" r:id="rId11" imgW="19173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303" y="5105400"/>
                        <a:ext cx="3944937" cy="762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258625"/>
              </p:ext>
            </p:extLst>
          </p:nvPr>
        </p:nvGraphicFramePr>
        <p:xfrm>
          <a:off x="5280868" y="2374900"/>
          <a:ext cx="2603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14" name="Vergelijking" r:id="rId13" imgW="1130040" imgH="393480" progId="Equation.3">
                  <p:embed/>
                </p:oleObj>
              </mc:Choice>
              <mc:Fallback>
                <p:oleObj name="Vergelijking" r:id="rId13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868" y="2374900"/>
                        <a:ext cx="2603500" cy="911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46992" y="3393494"/>
            <a:ext cx="216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321167"/>
              </p:ext>
            </p:extLst>
          </p:nvPr>
        </p:nvGraphicFramePr>
        <p:xfrm>
          <a:off x="5279008" y="875183"/>
          <a:ext cx="2029296" cy="125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15" name="Vergelijking" r:id="rId15" imgW="698400" imgH="431640" progId="Equation.3">
                  <p:embed/>
                </p:oleObj>
              </mc:Choice>
              <mc:Fallback>
                <p:oleObj name="Vergelijking" r:id="rId15" imgW="698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9008" y="875183"/>
                        <a:ext cx="2029296" cy="125767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 bwMode="auto">
          <a:xfrm>
            <a:off x="4479842" y="126876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4483663" y="262720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483663" y="405103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629875" y="5486400"/>
            <a:ext cx="1416385" cy="89603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914400" y="6059269"/>
            <a:ext cx="3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Number of electrons transferred</a:t>
            </a:r>
          </a:p>
          <a:p>
            <a:r>
              <a:rPr lang="nl-NL" b="1" u="sng" dirty="0" smtClean="0"/>
              <a:t> in chemical equation</a:t>
            </a:r>
            <a:endParaRPr lang="nl-NL" b="1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6205407" y="5511884"/>
            <a:ext cx="372035" cy="66031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620485" y="6054525"/>
            <a:ext cx="39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Faraday constant</a:t>
            </a:r>
          </a:p>
          <a:p>
            <a:r>
              <a:rPr lang="nl-NL" b="1" u="sng" dirty="0" smtClean="0"/>
              <a:t>(charge of 1 mole of electrons)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8145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674303" y="2434517"/>
            <a:ext cx="3012497" cy="4032448"/>
            <a:chOff x="914400" y="2209800"/>
            <a:chExt cx="3012497" cy="4032448"/>
          </a:xfrm>
        </p:grpSpPr>
        <p:pic>
          <p:nvPicPr>
            <p:cNvPr id="82" name="Picture 12" descr="6_15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224414"/>
              <a:ext cx="3012497" cy="3017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3757406"/>
                </p:ext>
              </p:extLst>
            </p:nvPr>
          </p:nvGraphicFramePr>
          <p:xfrm>
            <a:off x="1295400" y="5715000"/>
            <a:ext cx="919163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751" name="Equation" r:id="rId4" imgW="736560" imgH="215640" progId="Equation.3">
                    <p:embed/>
                  </p:oleObj>
                </mc:Choice>
                <mc:Fallback>
                  <p:oleObj name="Equation" r:id="rId4" imgW="736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715000"/>
                          <a:ext cx="919163" cy="230188"/>
                        </a:xfrm>
                        <a:prstGeom prst="rect">
                          <a:avLst/>
                        </a:prstGeom>
                        <a:solidFill>
                          <a:srgbClr val="C7D1D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3734493"/>
                </p:ext>
              </p:extLst>
            </p:nvPr>
          </p:nvGraphicFramePr>
          <p:xfrm>
            <a:off x="1699197" y="5257800"/>
            <a:ext cx="616703" cy="244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752" name="Equation" r:id="rId6" imgW="495000" imgH="228600" progId="Equation.3">
                    <p:embed/>
                  </p:oleObj>
                </mc:Choice>
                <mc:Fallback>
                  <p:oleObj name="Equation" r:id="rId6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9197" y="5257800"/>
                          <a:ext cx="616703" cy="244679"/>
                        </a:xfrm>
                        <a:prstGeom prst="rect">
                          <a:avLst/>
                        </a:prstGeom>
                        <a:solidFill>
                          <a:srgbClr val="C7D7C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240851"/>
                </p:ext>
              </p:extLst>
            </p:nvPr>
          </p:nvGraphicFramePr>
          <p:xfrm>
            <a:off x="3017821" y="4910557"/>
            <a:ext cx="601316" cy="23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753" name="Equation" r:id="rId8" imgW="482400" imgH="215640" progId="Equation.3">
                    <p:embed/>
                  </p:oleObj>
                </mc:Choice>
                <mc:Fallback>
                  <p:oleObj name="Equation" r:id="rId8" imgW="482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7821" y="4910557"/>
                          <a:ext cx="601316" cy="231425"/>
                        </a:xfrm>
                        <a:prstGeom prst="rect">
                          <a:avLst/>
                        </a:prstGeom>
                        <a:solidFill>
                          <a:srgbClr val="C7D1D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3779308"/>
                </p:ext>
              </p:extLst>
            </p:nvPr>
          </p:nvGraphicFramePr>
          <p:xfrm>
            <a:off x="1201669" y="4769171"/>
            <a:ext cx="600132" cy="230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754" name="Equation" r:id="rId10" imgW="482400" imgH="215640" progId="Equation.3">
                    <p:embed/>
                  </p:oleObj>
                </mc:Choice>
                <mc:Fallback>
                  <p:oleObj name="Equation" r:id="rId10" imgW="482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669" y="4769171"/>
                          <a:ext cx="600132" cy="230406"/>
                        </a:xfrm>
                        <a:prstGeom prst="rect">
                          <a:avLst/>
                        </a:prstGeom>
                        <a:solidFill>
                          <a:srgbClr val="C7D7C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TextBox 86"/>
            <p:cNvSpPr txBox="1"/>
            <p:nvPr/>
          </p:nvSpPr>
          <p:spPr>
            <a:xfrm>
              <a:off x="1066800" y="3551500"/>
              <a:ext cx="380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600" dirty="0" smtClean="0"/>
                <a:t>Pt</a:t>
              </a:r>
              <a:endParaRPr lang="nl-NL" sz="1600" dirty="0"/>
            </a:p>
          </p:txBody>
        </p:sp>
        <p:cxnSp>
          <p:nvCxnSpPr>
            <p:cNvPr id="88" name="Curved Connector 87"/>
            <p:cNvCxnSpPr/>
            <p:nvPr/>
          </p:nvCxnSpPr>
          <p:spPr bwMode="auto">
            <a:xfrm rot="5400000" flipH="1" flipV="1">
              <a:off x="1550085" y="2848196"/>
              <a:ext cx="721922" cy="720825"/>
            </a:xfrm>
            <a:prstGeom prst="curvedConnector3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Curved Connector 88"/>
            <p:cNvCxnSpPr/>
            <p:nvPr/>
          </p:nvCxnSpPr>
          <p:spPr bwMode="auto">
            <a:xfrm rot="16200000" flipH="1">
              <a:off x="2663934" y="3009178"/>
              <a:ext cx="729251" cy="391536"/>
            </a:xfrm>
            <a:prstGeom prst="curvedConnector3">
              <a:avLst>
                <a:gd name="adj1" fmla="val 50000"/>
              </a:avLst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Group 89"/>
            <p:cNvGrpSpPr>
              <a:grpSpLocks noChangeAspect="1"/>
            </p:cNvGrpSpPr>
            <p:nvPr/>
          </p:nvGrpSpPr>
          <p:grpSpPr>
            <a:xfrm>
              <a:off x="2119060" y="2209800"/>
              <a:ext cx="778796" cy="789329"/>
              <a:chOff x="1981200" y="773978"/>
              <a:chExt cx="990600" cy="100399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1981200" y="773978"/>
                <a:ext cx="990600" cy="1003998"/>
                <a:chOff x="1981200" y="773978"/>
                <a:chExt cx="990600" cy="1003998"/>
              </a:xfrm>
            </p:grpSpPr>
            <p:sp>
              <p:nvSpPr>
                <p:cNvPr id="95" name="Flowchart: Connector 94"/>
                <p:cNvSpPr/>
                <p:nvPr/>
              </p:nvSpPr>
              <p:spPr bwMode="auto">
                <a:xfrm>
                  <a:off x="1981200" y="773978"/>
                  <a:ext cx="990600" cy="939603"/>
                </a:xfrm>
                <a:prstGeom prst="flowChartConnector">
                  <a:avLst/>
                </a:prstGeom>
                <a:solidFill>
                  <a:srgbClr val="FF0000">
                    <a:alpha val="9000"/>
                  </a:srgbClr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6" name="Straight Arrow Connector 95"/>
                <p:cNvCxnSpPr/>
                <p:nvPr/>
              </p:nvCxnSpPr>
              <p:spPr bwMode="auto">
                <a:xfrm flipV="1">
                  <a:off x="2463621" y="914400"/>
                  <a:ext cx="203379" cy="400616"/>
                </a:xfrm>
                <a:prstGeom prst="straightConnector1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97" name="Arc 96"/>
                <p:cNvSpPr/>
                <p:nvPr/>
              </p:nvSpPr>
              <p:spPr bwMode="auto">
                <a:xfrm>
                  <a:off x="2074034" y="863576"/>
                  <a:ext cx="838200" cy="914400"/>
                </a:xfrm>
                <a:prstGeom prst="arc">
                  <a:avLst>
                    <a:gd name="adj1" fmla="val 12075029"/>
                    <a:gd name="adj2" fmla="val 20522645"/>
                  </a:avLst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 rot="-4200000">
                  <a:off x="2149665" y="1127868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rot="-2100000">
                  <a:off x="2290829" y="94164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0" name="Straight Connector 99"/>
                <p:cNvCxnSpPr/>
                <p:nvPr/>
              </p:nvCxnSpPr>
              <p:spPr bwMode="auto">
                <a:xfrm rot="2100000">
                  <a:off x="2712613" y="95010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1" name="Straight Connector 100"/>
                <p:cNvCxnSpPr/>
                <p:nvPr/>
              </p:nvCxnSpPr>
              <p:spPr bwMode="auto">
                <a:xfrm rot="4200000">
                  <a:off x="2835465" y="1143013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2" name="Straight Connector 101"/>
                <p:cNvCxnSpPr/>
                <p:nvPr/>
              </p:nvCxnSpPr>
              <p:spPr bwMode="auto">
                <a:xfrm>
                  <a:off x="2489916" y="873511"/>
                  <a:ext cx="0" cy="114138"/>
                </a:xfrm>
                <a:prstGeom prst="lin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3" name="TextBox 102"/>
                <p:cNvSpPr txBox="1"/>
                <p:nvPr/>
              </p:nvSpPr>
              <p:spPr>
                <a:xfrm>
                  <a:off x="2233461" y="1177517"/>
                  <a:ext cx="473448" cy="587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nl-NL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3" name="TextBox 92"/>
              <p:cNvSpPr txBox="1"/>
              <p:nvPr/>
            </p:nvSpPr>
            <p:spPr>
              <a:xfrm>
                <a:off x="2590800" y="1319947"/>
                <a:ext cx="319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+</a:t>
                </a:r>
                <a:endParaRPr lang="nl-NL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037968" y="1181637"/>
                <a:ext cx="304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/>
                  <a:t>-</a:t>
                </a:r>
                <a:endParaRPr lang="nl-NL" sz="2800" dirty="0"/>
              </a:p>
            </p:txBody>
          </p:sp>
        </p:grpSp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985694"/>
                </p:ext>
              </p:extLst>
            </p:nvPr>
          </p:nvGraphicFramePr>
          <p:xfrm>
            <a:off x="2713038" y="5715000"/>
            <a:ext cx="868362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755" name="Equation" r:id="rId12" imgW="698400" imgH="215640" progId="Equation.3">
                    <p:embed/>
                  </p:oleObj>
                </mc:Choice>
                <mc:Fallback>
                  <p:oleObj name="Equation" r:id="rId12" imgW="698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3038" y="5715000"/>
                          <a:ext cx="868362" cy="230188"/>
                        </a:xfrm>
                        <a:prstGeom prst="rect">
                          <a:avLst/>
                        </a:prstGeom>
                        <a:solidFill>
                          <a:srgbClr val="C7D7C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676958"/>
              </p:ext>
            </p:extLst>
          </p:nvPr>
        </p:nvGraphicFramePr>
        <p:xfrm>
          <a:off x="611560" y="1248767"/>
          <a:ext cx="3276600" cy="52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56" name="Vergelijking" r:id="rId14" imgW="1422360" imgH="228600" progId="Equation.3">
                  <p:embed/>
                </p:oleObj>
              </mc:Choice>
              <mc:Fallback>
                <p:oleObj name="Vergelijking" r:id="rId14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48767"/>
                        <a:ext cx="3276600" cy="52925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413039"/>
              </p:ext>
            </p:extLst>
          </p:nvPr>
        </p:nvGraphicFramePr>
        <p:xfrm>
          <a:off x="5930900" y="1052736"/>
          <a:ext cx="2603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57" name="Vergelijking" r:id="rId16" imgW="1130040" imgH="393480" progId="Equation.3">
                  <p:embed/>
                </p:oleObj>
              </mc:Choice>
              <mc:Fallback>
                <p:oleObj name="Vergelijking" r:id="rId16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1052736"/>
                        <a:ext cx="2603500" cy="911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4648200" y="1373426"/>
            <a:ext cx="663329" cy="2880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4" name="Group 33"/>
          <p:cNvGrpSpPr/>
          <p:nvPr/>
        </p:nvGrpSpPr>
        <p:grpSpPr>
          <a:xfrm>
            <a:off x="107504" y="2814965"/>
            <a:ext cx="3656631" cy="2846284"/>
            <a:chOff x="267297" y="2208501"/>
            <a:chExt cx="3656631" cy="2846284"/>
          </a:xfrm>
        </p:grpSpPr>
        <p:grpSp>
          <p:nvGrpSpPr>
            <p:cNvPr id="35" name="Group 34"/>
            <p:cNvGrpSpPr/>
            <p:nvPr/>
          </p:nvGrpSpPr>
          <p:grpSpPr>
            <a:xfrm>
              <a:off x="267297" y="2208501"/>
              <a:ext cx="3656631" cy="2846284"/>
              <a:chOff x="971600" y="1985058"/>
              <a:chExt cx="5164694" cy="4456710"/>
            </a:xfrm>
          </p:grpSpPr>
          <p:pic>
            <p:nvPicPr>
              <p:cNvPr id="37" name="Picture 2" descr="G_vs_xi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9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676415" y="3043077"/>
                <a:ext cx="2681161" cy="565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3333FF"/>
                    </a:solidFill>
                  </a:rPr>
                  <a:t>Equilibrium</a:t>
                </a:r>
                <a:r>
                  <a:rPr lang="en-US" sz="2000" dirty="0">
                    <a:solidFill>
                      <a:srgbClr val="3333FF"/>
                    </a:solidFill>
                  </a:rPr>
                  <a:t> </a:t>
                </a:r>
                <a:r>
                  <a:rPr lang="en-US" sz="1600" dirty="0">
                    <a:solidFill>
                      <a:srgbClr val="3333FF"/>
                    </a:solidFill>
                  </a:rPr>
                  <a:t>state</a:t>
                </a:r>
              </a:p>
            </p:txBody>
          </p:sp>
          <p:sp>
            <p:nvSpPr>
              <p:cNvPr id="42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" name="Text Box 17"/>
              <p:cNvSpPr txBox="1">
                <a:spLocks noChangeArrowheads="1"/>
              </p:cNvSpPr>
              <p:nvPr/>
            </p:nvSpPr>
            <p:spPr bwMode="auto">
              <a:xfrm>
                <a:off x="1312544" y="4077442"/>
                <a:ext cx="2434374" cy="530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44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45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892201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758" name="Vergelijking" r:id="rId19" imgW="533160" imgH="215640" progId="Equation.3">
                      <p:embed/>
                    </p:oleObj>
                  </mc:Choice>
                  <mc:Fallback>
                    <p:oleObj name="Vergelijking" r:id="rId19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8122443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759" name="Vergelijking" r:id="rId21" imgW="533160" imgH="215640" progId="Equation.3">
                      <p:embed/>
                    </p:oleObj>
                  </mc:Choice>
                  <mc:Fallback>
                    <p:oleObj name="Vergelijking" r:id="rId21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7" name="Straight Arrow Connector 46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Tekstvak 3"/>
              <p:cNvSpPr txBox="1">
                <a:spLocks noChangeArrowheads="1"/>
              </p:cNvSpPr>
              <p:nvPr/>
            </p:nvSpPr>
            <p:spPr bwMode="auto">
              <a:xfrm>
                <a:off x="1780769" y="5383616"/>
                <a:ext cx="4030571" cy="57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18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18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755228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760" name="Vergelijking" r:id="rId23" imgW="533160" imgH="215640" progId="Equation.3">
                    <p:embed/>
                  </p:oleObj>
                </mc:Choice>
                <mc:Fallback>
                  <p:oleObj name="Vergelijking" r:id="rId23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222507"/>
              </p:ext>
            </p:extLst>
          </p:nvPr>
        </p:nvGraphicFramePr>
        <p:xfrm>
          <a:off x="4111332" y="4242874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61" name="Vergelijking" r:id="rId25" imgW="533160" imgH="215640" progId="Equation.3">
                  <p:embed/>
                </p:oleObj>
              </mc:Choice>
              <mc:Fallback>
                <p:oleObj name="Vergelijking" r:id="rId25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332" y="4242874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793984"/>
              </p:ext>
            </p:extLst>
          </p:nvPr>
        </p:nvGraphicFramePr>
        <p:xfrm>
          <a:off x="4107334" y="3284984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62" name="Vergelijking" r:id="rId27" imgW="533160" imgH="215640" progId="Equation.3">
                  <p:embed/>
                </p:oleObj>
              </mc:Choice>
              <mc:Fallback>
                <p:oleObj name="Vergelijking" r:id="rId27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334" y="3284984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905835"/>
              </p:ext>
            </p:extLst>
          </p:nvPr>
        </p:nvGraphicFramePr>
        <p:xfrm>
          <a:off x="4150682" y="5234657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63" name="Vergelijking" r:id="rId29" imgW="533160" imgH="215640" progId="Equation.3">
                  <p:embed/>
                </p:oleObj>
              </mc:Choice>
              <mc:Fallback>
                <p:oleObj name="Vergelijking" r:id="rId29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682" y="5234657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ight Arrow 76"/>
          <p:cNvSpPr/>
          <p:nvPr/>
        </p:nvSpPr>
        <p:spPr>
          <a:xfrm>
            <a:off x="4443333" y="3661353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Right Arrow 77"/>
          <p:cNvSpPr/>
          <p:nvPr/>
        </p:nvSpPr>
        <p:spPr>
          <a:xfrm rot="10800000">
            <a:off x="4451511" y="4600913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Left-Right Arrow 78"/>
          <p:cNvSpPr/>
          <p:nvPr/>
        </p:nvSpPr>
        <p:spPr>
          <a:xfrm>
            <a:off x="4490861" y="5639147"/>
            <a:ext cx="936104" cy="23812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Tekstvak 3"/>
          <p:cNvSpPr txBox="1">
            <a:spLocks noChangeArrowheads="1"/>
          </p:cNvSpPr>
          <p:nvPr/>
        </p:nvSpPr>
        <p:spPr bwMode="auto">
          <a:xfrm>
            <a:off x="4199462" y="2708920"/>
            <a:ext cx="1239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reaction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20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639110"/>
              </p:ext>
            </p:extLst>
          </p:nvPr>
        </p:nvGraphicFramePr>
        <p:xfrm>
          <a:off x="5001349" y="4275757"/>
          <a:ext cx="50006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64" name="Vergelijking" r:id="rId31" imgW="380880" imgH="177480" progId="Equation.3">
                  <p:embed/>
                </p:oleObj>
              </mc:Choice>
              <mc:Fallback>
                <p:oleObj name="Vergelijking" r:id="rId31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349" y="4275757"/>
                        <a:ext cx="500063" cy="2333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0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97841"/>
              </p:ext>
            </p:extLst>
          </p:nvPr>
        </p:nvGraphicFramePr>
        <p:xfrm>
          <a:off x="5001349" y="3312974"/>
          <a:ext cx="50006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65" name="Vergelijking" r:id="rId33" imgW="380880" imgH="177480" progId="Equation.3">
                  <p:embed/>
                </p:oleObj>
              </mc:Choice>
              <mc:Fallback>
                <p:oleObj name="Vergelijking" r:id="rId33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349" y="3312974"/>
                        <a:ext cx="500063" cy="2333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20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360856"/>
              </p:ext>
            </p:extLst>
          </p:nvPr>
        </p:nvGraphicFramePr>
        <p:xfrm>
          <a:off x="5040699" y="5255196"/>
          <a:ext cx="50006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66" name="Vergelijking" r:id="rId35" imgW="380880" imgH="177480" progId="Equation.3">
                  <p:embed/>
                </p:oleObj>
              </mc:Choice>
              <mc:Fallback>
                <p:oleObj name="Vergelijking" r:id="rId35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699" y="5255196"/>
                        <a:ext cx="500063" cy="231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891586"/>
              </p:ext>
            </p:extLst>
          </p:nvPr>
        </p:nvGraphicFramePr>
        <p:xfrm>
          <a:off x="4121542" y="1729896"/>
          <a:ext cx="1593458" cy="41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67" name="Vergelijking" r:id="rId37" imgW="825480" imgH="215640" progId="Equation.3">
                  <p:embed/>
                </p:oleObj>
              </mc:Choice>
              <mc:Fallback>
                <p:oleObj name="Vergelijking" r:id="rId37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542" y="1729896"/>
                        <a:ext cx="1593458" cy="41776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5981643" y="1916832"/>
            <a:ext cx="250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equation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838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77080"/>
              </p:ext>
            </p:extLst>
          </p:nvPr>
        </p:nvGraphicFramePr>
        <p:xfrm>
          <a:off x="3091183" y="990600"/>
          <a:ext cx="2603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14" name="Vergelijking" r:id="rId3" imgW="1130040" imgH="393480" progId="Equation.3">
                  <p:embed/>
                </p:oleObj>
              </mc:Choice>
              <mc:Fallback>
                <p:oleObj name="Vergelijking" r:id="rId3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1183" y="990600"/>
                        <a:ext cx="2603500" cy="911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4272" y="1206624"/>
            <a:ext cx="264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equation</a:t>
            </a:r>
            <a:endParaRPr lang="nl-NL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33400" y="2052935"/>
            <a:ext cx="554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also holds for half </a:t>
            </a:r>
            <a:r>
              <a:rPr lang="nl-NL" sz="2400" b="1" u="sng" dirty="0" smtClean="0"/>
              <a:t>reactions:</a:t>
            </a:r>
            <a:endParaRPr lang="nl-NL" sz="2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49148"/>
              </p:ext>
            </p:extLst>
          </p:nvPr>
        </p:nvGraphicFramePr>
        <p:xfrm>
          <a:off x="6802438" y="1070546"/>
          <a:ext cx="15795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15" name="Vergelijking" r:id="rId5" imgW="685800" imgH="342720" progId="Equation.3">
                  <p:embed/>
                </p:oleObj>
              </mc:Choice>
              <mc:Fallback>
                <p:oleObj name="Vergelijking" r:id="rId5" imgW="68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8" y="1070546"/>
                        <a:ext cx="1579562" cy="793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831304" y="1206624"/>
            <a:ext cx="80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with</a:t>
            </a:r>
            <a:endParaRPr lang="nl-NL" sz="24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99801"/>
              </p:ext>
            </p:extLst>
          </p:nvPr>
        </p:nvGraphicFramePr>
        <p:xfrm>
          <a:off x="752475" y="3214688"/>
          <a:ext cx="488632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16" name="Equation" r:id="rId7" imgW="2120760" imgH="495000" progId="Equation.3">
                  <p:embed/>
                </p:oleObj>
              </mc:Choice>
              <mc:Fallback>
                <p:oleObj name="Equation" r:id="rId7" imgW="21207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3214688"/>
                        <a:ext cx="4886325" cy="11445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5105400" y="4419600"/>
            <a:ext cx="391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Note: reduction half reaction</a:t>
            </a:r>
            <a:endParaRPr lang="nl-NL" sz="24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029554"/>
              </p:ext>
            </p:extLst>
          </p:nvPr>
        </p:nvGraphicFramePr>
        <p:xfrm>
          <a:off x="784225" y="5348288"/>
          <a:ext cx="523557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17" name="Equation" r:id="rId9" imgW="2273040" imgH="495000" progId="Equation.3">
                  <p:embed/>
                </p:oleObj>
              </mc:Choice>
              <mc:Fallback>
                <p:oleObj name="Equation" r:id="rId9" imgW="22730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5348288"/>
                        <a:ext cx="5235575" cy="11445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721964"/>
              </p:ext>
            </p:extLst>
          </p:nvPr>
        </p:nvGraphicFramePr>
        <p:xfrm>
          <a:off x="752475" y="2548128"/>
          <a:ext cx="3778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18" name="Equation" r:id="rId11" imgW="1536480" imgH="228600" progId="Equation.3">
                  <p:embed/>
                </p:oleObj>
              </mc:Choice>
              <mc:Fallback>
                <p:oleObj name="Equation" r:id="rId11" imgW="15364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2548128"/>
                        <a:ext cx="3778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59607"/>
              </p:ext>
            </p:extLst>
          </p:nvPr>
        </p:nvGraphicFramePr>
        <p:xfrm>
          <a:off x="762000" y="4652416"/>
          <a:ext cx="3778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19" name="Equation" r:id="rId13" imgW="1536480" imgH="228600" progId="Equation.3">
                  <p:embed/>
                </p:oleObj>
              </mc:Choice>
              <mc:Fallback>
                <p:oleObj name="Equation" r:id="rId13" imgW="1536480" imgH="22860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52416"/>
                        <a:ext cx="3778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8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51520" y="2760727"/>
            <a:ext cx="4015680" cy="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4323366" y="1992785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 dirty="0" smtClean="0"/>
              <a:t>-</a:t>
            </a:r>
            <a:endParaRPr lang="nl-NL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3" y="901804"/>
            <a:ext cx="554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also holds for half reactions</a:t>
            </a:r>
            <a:endParaRPr lang="nl-NL" sz="2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37974"/>
              </p:ext>
            </p:extLst>
          </p:nvPr>
        </p:nvGraphicFramePr>
        <p:xfrm>
          <a:off x="336550" y="2053209"/>
          <a:ext cx="3778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2" name="Equation" r:id="rId3" imgW="1536700" imgH="228600" progId="Equation.3">
                  <p:embed/>
                </p:oleObj>
              </mc:Choice>
              <mc:Fallback>
                <p:oleObj name="Equation" r:id="rId3" imgW="15367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2053209"/>
                        <a:ext cx="3778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687652"/>
              </p:ext>
            </p:extLst>
          </p:nvPr>
        </p:nvGraphicFramePr>
        <p:xfrm>
          <a:off x="356616" y="1371600"/>
          <a:ext cx="3778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3" name="Equation" r:id="rId5" imgW="1536480" imgH="228600" progId="Equation.3">
                  <p:embed/>
                </p:oleObj>
              </mc:Choice>
              <mc:Fallback>
                <p:oleObj name="Equation" r:id="rId5" imgW="15364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16" y="1371600"/>
                        <a:ext cx="3778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516006"/>
              </p:ext>
            </p:extLst>
          </p:nvPr>
        </p:nvGraphicFramePr>
        <p:xfrm>
          <a:off x="327720" y="2895600"/>
          <a:ext cx="57451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4" name="Equation" r:id="rId7" imgW="2336760" imgH="228600" progId="Equation.3">
                  <p:embed/>
                </p:oleObj>
              </mc:Choice>
              <mc:Fallback>
                <p:oleObj name="Equation" r:id="rId7" imgW="233676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20" y="2895600"/>
                        <a:ext cx="5745162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5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3" y="901804"/>
            <a:ext cx="554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also holds for half reactions</a:t>
            </a:r>
            <a:endParaRPr lang="nl-NL" sz="24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001009"/>
              </p:ext>
            </p:extLst>
          </p:nvPr>
        </p:nvGraphicFramePr>
        <p:xfrm>
          <a:off x="327720" y="1447800"/>
          <a:ext cx="57451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1" name="Equation" r:id="rId3" imgW="2336760" imgH="228600" progId="Equation.3">
                  <p:embed/>
                </p:oleObj>
              </mc:Choice>
              <mc:Fallback>
                <p:oleObj name="Equation" r:id="rId3" imgW="2336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20" y="1447800"/>
                        <a:ext cx="5745162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>
            <a:off x="304800" y="4847200"/>
            <a:ext cx="5139945" cy="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444745" y="4086761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 dirty="0" smtClean="0"/>
              <a:t>-</a:t>
            </a:r>
            <a:endParaRPr lang="nl-NL" sz="8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102744"/>
              </p:ext>
            </p:extLst>
          </p:nvPr>
        </p:nvGraphicFramePr>
        <p:xfrm>
          <a:off x="347281" y="3546285"/>
          <a:ext cx="488632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2" name="Equation" r:id="rId5" imgW="2120760" imgH="495000" progId="Equation.3">
                  <p:embed/>
                </p:oleObj>
              </mc:Choice>
              <mc:Fallback>
                <p:oleObj name="Equation" r:id="rId5" imgW="2120760" imgH="495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81" y="3546285"/>
                        <a:ext cx="4886325" cy="11445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297618"/>
              </p:ext>
            </p:extLst>
          </p:nvPr>
        </p:nvGraphicFramePr>
        <p:xfrm>
          <a:off x="339217" y="2286000"/>
          <a:ext cx="523557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3" name="Equation" r:id="rId7" imgW="2273040" imgH="495000" progId="Equation.3">
                  <p:embed/>
                </p:oleObj>
              </mc:Choice>
              <mc:Fallback>
                <p:oleObj name="Equation" r:id="rId7" imgW="2273040" imgH="495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17" y="2286000"/>
                        <a:ext cx="5235575" cy="11445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328081"/>
              </p:ext>
            </p:extLst>
          </p:nvPr>
        </p:nvGraphicFramePr>
        <p:xfrm>
          <a:off x="347599" y="5132896"/>
          <a:ext cx="60928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4" name="Equation" r:id="rId9" imgW="3466800" imgH="558720" progId="Equation.3">
                  <p:embed/>
                </p:oleObj>
              </mc:Choice>
              <mc:Fallback>
                <p:oleObj name="Equation" r:id="rId9" imgW="3466800" imgH="558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99" y="5132896"/>
                        <a:ext cx="6092825" cy="987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AutoShape 3"/>
          <p:cNvSpPr>
            <a:spLocks noChangeAspect="1" noChangeArrowheads="1" noTextEdit="1"/>
          </p:cNvSpPr>
          <p:nvPr/>
        </p:nvSpPr>
        <p:spPr bwMode="auto">
          <a:xfrm>
            <a:off x="1792288" y="1260475"/>
            <a:ext cx="54864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6853238" y="615791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endParaRPr lang="en-US" altLang="nl-NL" sz="2000"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74758" name="Picture 6" descr="uberseriebewerktgespiegeldbalk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388" y="1538748"/>
            <a:ext cx="7148512" cy="3967163"/>
          </a:xfrm>
        </p:spPr>
      </p:pic>
      <p:sp>
        <p:nvSpPr>
          <p:cNvPr id="74759" name="Rectangle 2"/>
          <p:cNvSpPr>
            <a:spLocks noChangeArrowheads="1"/>
          </p:cNvSpPr>
          <p:nvPr/>
        </p:nvSpPr>
        <p:spPr bwMode="auto">
          <a:xfrm>
            <a:off x="914400" y="5943600"/>
            <a:ext cx="7391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2400" u="sng" dirty="0"/>
              <a:t>Equilibrium: one single </a:t>
            </a:r>
            <a:r>
              <a:rPr lang="nl-NL" altLang="nl-NL" sz="2400" u="sng" dirty="0" smtClean="0"/>
              <a:t>crystal of single handedness!</a:t>
            </a:r>
            <a:endParaRPr lang="nl-NL" altLang="nl-NL" sz="2400" u="sng" dirty="0"/>
          </a:p>
        </p:txBody>
      </p:sp>
      <p:sp>
        <p:nvSpPr>
          <p:cNvPr id="74760" name="TextBox 8"/>
          <p:cNvSpPr txBox="1">
            <a:spLocks noChangeArrowheads="1"/>
          </p:cNvSpPr>
          <p:nvPr/>
        </p:nvSpPr>
        <p:spPr bwMode="auto">
          <a:xfrm>
            <a:off x="1574800" y="5467084"/>
            <a:ext cx="939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 </a:t>
            </a:r>
            <a:r>
              <a:rPr lang="en-US" altLang="nl-NL" sz="28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= 0</a:t>
            </a:r>
          </a:p>
        </p:txBody>
      </p:sp>
      <p:sp>
        <p:nvSpPr>
          <p:cNvPr id="74761" name="TextBox 8"/>
          <p:cNvSpPr txBox="1">
            <a:spLocks noChangeArrowheads="1"/>
          </p:cNvSpPr>
          <p:nvPr/>
        </p:nvSpPr>
        <p:spPr bwMode="auto">
          <a:xfrm>
            <a:off x="3035300" y="5467084"/>
            <a:ext cx="1547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 </a:t>
            </a:r>
            <a:r>
              <a:rPr lang="en-US" altLang="nl-NL" sz="28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= 1 day</a:t>
            </a:r>
          </a:p>
        </p:txBody>
      </p:sp>
      <p:sp>
        <p:nvSpPr>
          <p:cNvPr id="74762" name="TextBox 8"/>
          <p:cNvSpPr txBox="1">
            <a:spLocks noChangeArrowheads="1"/>
          </p:cNvSpPr>
          <p:nvPr/>
        </p:nvSpPr>
        <p:spPr bwMode="auto">
          <a:xfrm>
            <a:off x="4894263" y="5467084"/>
            <a:ext cx="1290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10 days</a:t>
            </a:r>
          </a:p>
        </p:txBody>
      </p:sp>
      <p:sp>
        <p:nvSpPr>
          <p:cNvPr id="74763" name="TextBox 8"/>
          <p:cNvSpPr txBox="1">
            <a:spLocks noChangeArrowheads="1"/>
          </p:cNvSpPr>
          <p:nvPr/>
        </p:nvSpPr>
        <p:spPr bwMode="auto">
          <a:xfrm>
            <a:off x="6672263" y="5467084"/>
            <a:ext cx="1290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30 days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AF2-6FB6-4396-BE6D-361AEFEAA9BE}" type="slidenum">
              <a:rPr lang="en-US" altLang="nl-NL" smtClean="0"/>
              <a:pPr/>
              <a:t>5</a:t>
            </a:fld>
            <a:endParaRPr lang="en-US" altLang="nl-NL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smtClean="0">
                <a:solidFill>
                  <a:srgbClr val="C00000"/>
                </a:solidFill>
              </a:rPr>
              <a:t>Na</a:t>
            </a:r>
            <a:r>
              <a:rPr lang="nl-NL" altLang="nl-NL" sz="3200" baseline="-25000" smtClean="0">
                <a:solidFill>
                  <a:srgbClr val="C00000"/>
                </a:solidFill>
              </a:rPr>
              <a:t>2</a:t>
            </a:r>
            <a:r>
              <a:rPr lang="nl-NL" altLang="nl-NL" sz="3200" u="sng" smtClean="0">
                <a:solidFill>
                  <a:srgbClr val="C00000"/>
                </a:solidFill>
              </a:rPr>
              <a:t>ClO</a:t>
            </a:r>
            <a:r>
              <a:rPr lang="nl-NL" altLang="nl-NL" sz="3200" baseline="-25000" smtClean="0">
                <a:solidFill>
                  <a:srgbClr val="C00000"/>
                </a:solidFill>
              </a:rPr>
              <a:t>3</a:t>
            </a:r>
            <a:r>
              <a:rPr lang="nl-NL" altLang="nl-NL" sz="3200" u="sng" smtClean="0">
                <a:solidFill>
                  <a:srgbClr val="C00000"/>
                </a:solidFill>
              </a:rPr>
              <a:t> crystals in a saturated solution</a:t>
            </a:r>
            <a:endParaRPr lang="nl-NL" altLang="nl-NL" sz="32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3" y="901804"/>
            <a:ext cx="554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also holds for half reactions</a:t>
            </a:r>
            <a:endParaRPr lang="nl-NL" sz="24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932762"/>
              </p:ext>
            </p:extLst>
          </p:nvPr>
        </p:nvGraphicFramePr>
        <p:xfrm>
          <a:off x="327720" y="1447800"/>
          <a:ext cx="57451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7" name="Equation" r:id="rId3" imgW="2336760" imgH="228600" progId="Equation.3">
                  <p:embed/>
                </p:oleObj>
              </mc:Choice>
              <mc:Fallback>
                <p:oleObj name="Equation" r:id="rId3" imgW="2336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20" y="1447800"/>
                        <a:ext cx="5745162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901483"/>
              </p:ext>
            </p:extLst>
          </p:nvPr>
        </p:nvGraphicFramePr>
        <p:xfrm>
          <a:off x="335407" y="2133600"/>
          <a:ext cx="60928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8" name="Equation" r:id="rId5" imgW="3466800" imgH="558720" progId="Equation.3">
                  <p:embed/>
                </p:oleObj>
              </mc:Choice>
              <mc:Fallback>
                <p:oleObj name="Equation" r:id="rId5" imgW="34668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07" y="2133600"/>
                        <a:ext cx="6092825" cy="987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>
            <a:off x="1930696" y="4517742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438844"/>
              </p:ext>
            </p:extLst>
          </p:nvPr>
        </p:nvGraphicFramePr>
        <p:xfrm>
          <a:off x="1787525" y="3200400"/>
          <a:ext cx="52228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9" name="Equation" r:id="rId7" imgW="2971800" imgH="533160" progId="Equation.3">
                  <p:embed/>
                </p:oleObj>
              </mc:Choice>
              <mc:Fallback>
                <p:oleObj name="Equation" r:id="rId7" imgW="2971800" imgH="533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3200400"/>
                        <a:ext cx="5222875" cy="9413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682821"/>
              </p:ext>
            </p:extLst>
          </p:nvPr>
        </p:nvGraphicFramePr>
        <p:xfrm>
          <a:off x="2778125" y="4240213"/>
          <a:ext cx="52228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0" name="Equation" r:id="rId9" imgW="2971800" imgH="533160" progId="Equation.3">
                  <p:embed/>
                </p:oleObj>
              </mc:Choice>
              <mc:Fallback>
                <p:oleObj name="Equation" r:id="rId9" imgW="297180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4240213"/>
                        <a:ext cx="5222875" cy="9413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914400" y="3446462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3810000" y="5876164"/>
            <a:ext cx="4572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090909"/>
              </p:ext>
            </p:extLst>
          </p:nvPr>
        </p:nvGraphicFramePr>
        <p:xfrm>
          <a:off x="1143000" y="5347843"/>
          <a:ext cx="2262378" cy="53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1" name="Equation" r:id="rId11" imgW="1193760" imgH="279360" progId="Equation.3">
                  <p:embed/>
                </p:oleObj>
              </mc:Choice>
              <mc:Fallback>
                <p:oleObj name="Equation" r:id="rId11" imgW="11937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47843"/>
                        <a:ext cx="2262378" cy="53359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576948"/>
              </p:ext>
            </p:extLst>
          </p:nvPr>
        </p:nvGraphicFramePr>
        <p:xfrm>
          <a:off x="68263" y="5945188"/>
          <a:ext cx="33448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2" name="Equation" r:id="rId13" imgW="1765080" imgH="419040" progId="Equation.3">
                  <p:embed/>
                </p:oleObj>
              </mc:Choice>
              <mc:Fallback>
                <p:oleObj name="Equation" r:id="rId13" imgW="176508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5945188"/>
                        <a:ext cx="3344862" cy="8001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Brace 19"/>
          <p:cNvSpPr/>
          <p:nvPr/>
        </p:nvSpPr>
        <p:spPr bwMode="auto">
          <a:xfrm>
            <a:off x="3491484" y="5464871"/>
            <a:ext cx="228600" cy="1219200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232509"/>
              </p:ext>
            </p:extLst>
          </p:nvPr>
        </p:nvGraphicFramePr>
        <p:xfrm>
          <a:off x="4343400" y="5603777"/>
          <a:ext cx="40163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3" name="Equation" r:id="rId15" imgW="2286000" imgH="533160" progId="Equation.3">
                  <p:embed/>
                </p:oleObj>
              </mc:Choice>
              <mc:Fallback>
                <p:oleObj name="Equation" r:id="rId15" imgW="22860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03777"/>
                        <a:ext cx="4016375" cy="9413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9607" y="4852190"/>
            <a:ext cx="2037793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</a:t>
            </a:r>
            <a:r>
              <a:rPr lang="en-US" altLang="nl-NL" sz="2400" b="1" u="sng" dirty="0" smtClean="0"/>
              <a:t>25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13753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000479"/>
              </p:ext>
            </p:extLst>
          </p:nvPr>
        </p:nvGraphicFramePr>
        <p:xfrm>
          <a:off x="125126" y="2068160"/>
          <a:ext cx="88947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8" name="Vergelijking" r:id="rId3" imgW="4317840" imgH="228600" progId="Equation.3">
                  <p:embed/>
                </p:oleObj>
              </mc:Choice>
              <mc:Fallback>
                <p:oleObj name="Vergelijking" r:id="rId3" imgW="431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26" y="2068160"/>
                        <a:ext cx="8894763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415079"/>
              </p:ext>
            </p:extLst>
          </p:nvPr>
        </p:nvGraphicFramePr>
        <p:xfrm>
          <a:off x="1309687" y="2981345"/>
          <a:ext cx="59150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9" name="Vergelijking" r:id="rId5" imgW="3365280" imgH="558720" progId="Equation.3">
                  <p:embed/>
                </p:oleObj>
              </mc:Choice>
              <mc:Fallback>
                <p:oleObj name="Vergelijking" r:id="rId5" imgW="33652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7" y="2981345"/>
                        <a:ext cx="5915025" cy="987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 rot="16200000">
            <a:off x="2569451" y="3674462"/>
            <a:ext cx="437356" cy="1008112"/>
          </a:xfrm>
          <a:prstGeom prst="leftBrace">
            <a:avLst>
              <a:gd name="adj1" fmla="val 8333"/>
              <a:gd name="adj2" fmla="val 4676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Left Brace 15"/>
          <p:cNvSpPr/>
          <p:nvPr/>
        </p:nvSpPr>
        <p:spPr>
          <a:xfrm rot="16200000">
            <a:off x="3881803" y="3811666"/>
            <a:ext cx="437356" cy="7337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xtBox 18"/>
          <p:cNvSpPr txBox="1"/>
          <p:nvPr/>
        </p:nvSpPr>
        <p:spPr>
          <a:xfrm>
            <a:off x="1905000" y="4362271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Standard electrochemical potentials of</a:t>
            </a:r>
          </a:p>
          <a:p>
            <a:r>
              <a:rPr lang="nl-NL" sz="2400" b="1" u="sng" dirty="0" smtClean="0"/>
              <a:t>redox couples are in tables as</a:t>
            </a:r>
          </a:p>
          <a:p>
            <a:r>
              <a:rPr lang="nl-NL" sz="2400" b="1" u="sng" dirty="0" smtClean="0"/>
              <a:t>reduction half reactions</a:t>
            </a:r>
            <a:endParaRPr lang="nl-NL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9862" y="1445564"/>
            <a:ext cx="6308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2) Electrochemical cells: </a:t>
            </a:r>
            <a:r>
              <a:rPr lang="nl-NL" sz="2400" b="1" u="sng" dirty="0" smtClean="0"/>
              <a:t>another </a:t>
            </a:r>
            <a:r>
              <a:rPr lang="nl-NL" sz="2400" b="1" u="sng" dirty="0" smtClean="0"/>
              <a:t>example</a:t>
            </a:r>
            <a:endParaRPr lang="nl-NL" sz="2400" b="1" u="sng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536730" y="3518648"/>
            <a:ext cx="0" cy="239259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192" y="580138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 </a:t>
            </a:r>
            <a:r>
              <a:rPr lang="nl-NL" sz="2800" b="1" u="sng" dirty="0" smtClean="0"/>
              <a:t>-</a:t>
            </a:r>
            <a:r>
              <a:rPr lang="nl-NL" sz="2400" b="1" u="sng" dirty="0" smtClean="0"/>
              <a:t> sign as we need a reduction and an oxidation half reaction</a:t>
            </a:r>
            <a:endParaRPr lang="nl-NL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068939"/>
              </p:ext>
            </p:extLst>
          </p:nvPr>
        </p:nvGraphicFramePr>
        <p:xfrm>
          <a:off x="4498848" y="5574792"/>
          <a:ext cx="7318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30" name="Vergelijking" r:id="rId7" imgW="355320" imgH="177480" progId="Equation.3">
                  <p:embed/>
                </p:oleObj>
              </mc:Choice>
              <mc:Fallback>
                <p:oleObj name="Vergelijking" r:id="rId7" imgW="35532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848" y="5574792"/>
                        <a:ext cx="731837" cy="365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 flipV="1">
            <a:off x="4859562" y="3778331"/>
            <a:ext cx="17238" cy="178426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1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52</a:t>
            </a:fld>
            <a:endParaRPr lang="en-US" altLang="nl-NL" dirty="0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>
                <a:solidFill>
                  <a:srgbClr val="0070C0"/>
                </a:solidFill>
              </a:rPr>
              <a:t>ions in solution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922211"/>
            <a:ext cx="4700398" cy="58911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9534" y="2902352"/>
            <a:ext cx="4746441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119188"/>
              </p:ext>
            </p:extLst>
          </p:nvPr>
        </p:nvGraphicFramePr>
        <p:xfrm>
          <a:off x="5145088" y="2690587"/>
          <a:ext cx="39655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8" name="Vergelijking" r:id="rId4" imgW="1854000" imgH="266400" progId="Equation.3">
                  <p:embed/>
                </p:oleObj>
              </mc:Choice>
              <mc:Fallback>
                <p:oleObj name="Vergelijking" r:id="rId4" imgW="18540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690587"/>
                        <a:ext cx="3965575" cy="573088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195736" y="930729"/>
            <a:ext cx="829746" cy="170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3066524" y="925049"/>
            <a:ext cx="829746" cy="170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96136" y="3601467"/>
            <a:ext cx="288032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400" b="1" u="sng" dirty="0"/>
              <a:t>Standard</a:t>
            </a:r>
          </a:p>
          <a:p>
            <a:pPr eaLnBrk="1" hangingPunct="1"/>
            <a:r>
              <a:rPr lang="en-US" altLang="nl-NL" sz="2400" b="1" u="sng" dirty="0" smtClean="0"/>
              <a:t>thermodynamic</a:t>
            </a:r>
            <a:endParaRPr lang="en-US" altLang="nl-NL" sz="2400" b="1" u="sng" dirty="0"/>
          </a:p>
          <a:p>
            <a:pPr eaLnBrk="1" hangingPunct="1"/>
            <a:r>
              <a:rPr lang="en-US" altLang="nl-NL" sz="2400" b="1" u="sng" dirty="0"/>
              <a:t>data</a:t>
            </a:r>
          </a:p>
          <a:p>
            <a:pPr eaLnBrk="1" hangingPunct="1"/>
            <a:endParaRPr lang="el-GR" altLang="nl-NL" sz="2400" b="1" u="sng" baseline="30000" dirty="0">
              <a:cs typeface="Arial" charset="0"/>
            </a:endParaRPr>
          </a:p>
          <a:p>
            <a:pPr eaLnBrk="1" hangingPunct="1"/>
            <a:r>
              <a:rPr lang="en-US" altLang="nl-NL" sz="2400" b="1" dirty="0"/>
              <a:t>(</a:t>
            </a:r>
            <a:r>
              <a:rPr lang="en-US" altLang="nl-NL" sz="2400" b="1" dirty="0">
                <a:solidFill>
                  <a:srgbClr val="FF0000"/>
                </a:solidFill>
              </a:rPr>
              <a:t>@ 298K</a:t>
            </a:r>
            <a:r>
              <a:rPr lang="en-US" altLang="nl-NL" sz="2400" b="1" dirty="0"/>
              <a:t>)</a:t>
            </a:r>
          </a:p>
          <a:p>
            <a:pPr eaLnBrk="1" hangingPunct="1"/>
            <a:endParaRPr lang="en-US" altLang="nl-NL" sz="2400" b="1" dirty="0"/>
          </a:p>
          <a:p>
            <a:pPr eaLnBrk="1" hangingPunct="1"/>
            <a:r>
              <a:rPr lang="en-US" altLang="nl-NL" sz="2400" b="1" dirty="0"/>
              <a:t>(</a:t>
            </a:r>
            <a:r>
              <a:rPr lang="en-US" altLang="nl-NL" sz="2400" b="1" dirty="0" smtClean="0"/>
              <a:t>Ed.11:</a:t>
            </a:r>
            <a:r>
              <a:rPr lang="en-US" altLang="nl-NL" dirty="0" smtClean="0"/>
              <a:t> </a:t>
            </a:r>
            <a:r>
              <a:rPr lang="en-US" altLang="nl-NL" sz="2400" b="1" dirty="0" smtClean="0"/>
              <a:t>Table 2C.7)</a:t>
            </a:r>
            <a:endParaRPr lang="en-US" altLang="nl-NL" sz="2400" b="1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9535" y="3056984"/>
            <a:ext cx="4746440" cy="108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16226" y="4856189"/>
            <a:ext cx="4746440" cy="108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16226" y="4975931"/>
            <a:ext cx="4746440" cy="108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253184"/>
              </p:ext>
            </p:extLst>
          </p:nvPr>
        </p:nvGraphicFramePr>
        <p:xfrm>
          <a:off x="5667622" y="1268760"/>
          <a:ext cx="3224858" cy="62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9" name="Vergelijking" r:id="rId6" imgW="1917360" imgH="368280" progId="Equation.3">
                  <p:embed/>
                </p:oleObj>
              </mc:Choice>
              <mc:Fallback>
                <p:oleObj name="Vergelijking" r:id="rId6" imgW="19173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622" y="1268760"/>
                        <a:ext cx="3224858" cy="62291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8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9" descr="Table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7788"/>
            <a:ext cx="550386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238797" y="381000"/>
            <a:ext cx="258060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400" b="1" u="sng" dirty="0"/>
              <a:t>Standard</a:t>
            </a:r>
          </a:p>
          <a:p>
            <a:pPr eaLnBrk="1" hangingPunct="1"/>
            <a:r>
              <a:rPr lang="en-US" altLang="nl-NL" sz="2400" b="1" u="sng" dirty="0" smtClean="0"/>
              <a:t>electrochemical</a:t>
            </a:r>
            <a:endParaRPr lang="en-US" altLang="nl-NL" sz="2400" b="1" u="sng" dirty="0"/>
          </a:p>
          <a:p>
            <a:pPr eaLnBrk="1" hangingPunct="1"/>
            <a:r>
              <a:rPr lang="en-US" altLang="nl-NL" sz="2400" b="1" u="sng" dirty="0" smtClean="0"/>
              <a:t>potentials </a:t>
            </a:r>
            <a:r>
              <a:rPr lang="en-US" altLang="nl-NL" sz="2400" b="1" i="1" u="sng" dirty="0" smtClean="0"/>
              <a:t>E</a:t>
            </a:r>
            <a:r>
              <a:rPr lang="el-GR" altLang="nl-NL" sz="2400" b="1" u="sng" baseline="30000" dirty="0" smtClean="0">
                <a:cs typeface="Arial" charset="0"/>
              </a:rPr>
              <a:t>Θ</a:t>
            </a:r>
            <a:endParaRPr lang="en-US" altLang="nl-NL" sz="2400" b="1" u="sng" baseline="30000" dirty="0">
              <a:cs typeface="Arial" charset="0"/>
            </a:endParaRPr>
          </a:p>
          <a:p>
            <a:pPr eaLnBrk="1" hangingPunct="1"/>
            <a:r>
              <a:rPr lang="nl-NL" altLang="nl-NL" sz="2400" b="1" u="sng" dirty="0" smtClean="0">
                <a:cs typeface="Arial" charset="0"/>
              </a:rPr>
              <a:t>of redox</a:t>
            </a:r>
          </a:p>
          <a:p>
            <a:pPr eaLnBrk="1" hangingPunct="1"/>
            <a:r>
              <a:rPr lang="nl-NL" altLang="nl-NL" sz="2400" b="1" u="sng" dirty="0" smtClean="0">
                <a:cs typeface="Arial" charset="0"/>
              </a:rPr>
              <a:t>couples</a:t>
            </a:r>
          </a:p>
          <a:p>
            <a:pPr eaLnBrk="1" hangingPunct="1"/>
            <a:endParaRPr lang="el-GR" altLang="nl-NL" sz="2400" b="1" u="sng" dirty="0">
              <a:cs typeface="Arial" charset="0"/>
            </a:endParaRPr>
          </a:p>
          <a:p>
            <a:pPr eaLnBrk="1" hangingPunct="1"/>
            <a:r>
              <a:rPr lang="en-US" altLang="nl-NL" sz="2400" b="1" dirty="0"/>
              <a:t>(</a:t>
            </a:r>
            <a:r>
              <a:rPr lang="en-US" altLang="nl-NL" sz="2400" b="1" dirty="0">
                <a:solidFill>
                  <a:srgbClr val="FF0000"/>
                </a:solidFill>
              </a:rPr>
              <a:t>@ 298K</a:t>
            </a:r>
            <a:r>
              <a:rPr lang="en-US" altLang="nl-NL" sz="2400" b="1" dirty="0"/>
              <a:t>)</a:t>
            </a:r>
          </a:p>
          <a:p>
            <a:pPr eaLnBrk="1" hangingPunct="1"/>
            <a:r>
              <a:rPr lang="en-US" altLang="nl-NL" sz="2400" b="1" dirty="0"/>
              <a:t>alphabetical order</a:t>
            </a:r>
          </a:p>
          <a:p>
            <a:pPr eaLnBrk="1" hangingPunct="1"/>
            <a:r>
              <a:rPr lang="en-US" altLang="nl-NL" sz="2400" b="1" dirty="0"/>
              <a:t>(</a:t>
            </a:r>
            <a:r>
              <a:rPr lang="en-US" altLang="nl-NL" sz="2400" b="1" dirty="0" smtClean="0"/>
              <a:t>Ed.11: </a:t>
            </a:r>
          </a:p>
          <a:p>
            <a:pPr eaLnBrk="1" hangingPunct="1"/>
            <a:r>
              <a:rPr lang="en-US" altLang="nl-NL" sz="2400" b="1" dirty="0"/>
              <a:t> </a:t>
            </a:r>
            <a:r>
              <a:rPr lang="en-US" altLang="nl-NL" sz="2400" b="1" dirty="0" smtClean="0"/>
              <a:t>    Table 6D.1b)</a:t>
            </a:r>
            <a:endParaRPr lang="en-US" altLang="nl-NL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762000" y="5283893"/>
            <a:ext cx="4809331" cy="913528"/>
            <a:chOff x="762000" y="5296772"/>
            <a:chExt cx="4809331" cy="91352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819400" y="5296772"/>
              <a:ext cx="2751931" cy="1524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 rot="5400000" flipV="1">
              <a:off x="1828800" y="4705618"/>
              <a:ext cx="381000" cy="1600200"/>
            </a:xfrm>
            <a:custGeom>
              <a:avLst/>
              <a:gdLst>
                <a:gd name="T0" fmla="*/ 266806 w 21600"/>
                <a:gd name="T1" fmla="*/ 0 h 21600"/>
                <a:gd name="T2" fmla="*/ 266806 w 21600"/>
                <a:gd name="T3" fmla="*/ 900705 h 21600"/>
                <a:gd name="T4" fmla="*/ 57097 w 21600"/>
                <a:gd name="T5" fmla="*/ 1600200 h 21600"/>
                <a:gd name="T6" fmla="*/ 381000 w 21600"/>
                <a:gd name="T7" fmla="*/ 45035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62000" y="5753100"/>
              <a:ext cx="1828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nl-NL" u="sng" dirty="0">
                  <a:solidFill>
                    <a:srgbClr val="FF0000"/>
                  </a:solidFill>
                  <a:cs typeface="Arial" charset="0"/>
                </a:rPr>
                <a:t>for all </a:t>
              </a:r>
              <a:r>
                <a:rPr lang="en-US" altLang="nl-NL" i="1" u="sng" dirty="0" smtClean="0">
                  <a:solidFill>
                    <a:srgbClr val="FF0000"/>
                  </a:solidFill>
                  <a:cs typeface="Arial" charset="0"/>
                </a:rPr>
                <a:t>T</a:t>
              </a:r>
              <a:r>
                <a:rPr lang="en-US" altLang="nl-NL" u="sng" dirty="0" smtClean="0">
                  <a:solidFill>
                    <a:srgbClr val="FF0000"/>
                  </a:solidFill>
                  <a:cs typeface="Arial" charset="0"/>
                </a:rPr>
                <a:t>(</a:t>
              </a:r>
              <a:r>
                <a:rPr lang="en-US" altLang="nl-NL" u="sng" dirty="0" err="1" smtClean="0">
                  <a:solidFill>
                    <a:srgbClr val="FF0000"/>
                  </a:solidFill>
                  <a:cs typeface="Arial" charset="0"/>
                </a:rPr>
                <a:t>aq</a:t>
              </a:r>
              <a:r>
                <a:rPr lang="en-US" altLang="nl-NL" u="sng" dirty="0" smtClean="0">
                  <a:solidFill>
                    <a:srgbClr val="FF0000"/>
                  </a:solidFill>
                  <a:cs typeface="Arial" charset="0"/>
                </a:rPr>
                <a:t>)</a:t>
              </a:r>
              <a:endParaRPr lang="en-US" altLang="nl-NL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41565"/>
              </p:ext>
            </p:extLst>
          </p:nvPr>
        </p:nvGraphicFramePr>
        <p:xfrm>
          <a:off x="755575" y="1384276"/>
          <a:ext cx="3511625" cy="75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7" name="Vergelijking" r:id="rId3" imgW="1307880" imgH="279360" progId="Equation.3">
                  <p:embed/>
                </p:oleObj>
              </mc:Choice>
              <mc:Fallback>
                <p:oleObj name="Vergelijking" r:id="rId3" imgW="1307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5" y="1384276"/>
                        <a:ext cx="3511625" cy="75422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71899"/>
              </p:ext>
            </p:extLst>
          </p:nvPr>
        </p:nvGraphicFramePr>
        <p:xfrm>
          <a:off x="761107" y="2492896"/>
          <a:ext cx="3506093" cy="826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8" name="Vergelijking" r:id="rId5" imgW="1193760" imgH="279360" progId="Equation.3">
                  <p:embed/>
                </p:oleObj>
              </mc:Choice>
              <mc:Fallback>
                <p:oleObj name="Vergelijking" r:id="rId5" imgW="1193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107" y="2492896"/>
                        <a:ext cx="3506093" cy="82696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914400"/>
            <a:ext cx="4817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3) Standard hydrogen electrode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25810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398172"/>
              </p:ext>
            </p:extLst>
          </p:nvPr>
        </p:nvGraphicFramePr>
        <p:xfrm>
          <a:off x="1179595" y="3573016"/>
          <a:ext cx="3925805" cy="587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37" name="Vergelijking" r:id="rId3" imgW="1523880" imgH="228600" progId="Equation.3">
                  <p:embed/>
                </p:oleObj>
              </mc:Choice>
              <mc:Fallback>
                <p:oleObj name="Vergelijking" r:id="rId3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95" y="3573016"/>
                        <a:ext cx="3925805" cy="58777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365924"/>
              </p:ext>
            </p:extLst>
          </p:nvPr>
        </p:nvGraphicFramePr>
        <p:xfrm>
          <a:off x="1157734" y="4329114"/>
          <a:ext cx="6843266" cy="101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38" name="Vergelijking" r:id="rId5" imgW="3174840" imgH="469800" progId="Equation.3">
                  <p:embed/>
                </p:oleObj>
              </mc:Choice>
              <mc:Fallback>
                <p:oleObj name="Vergelijking" r:id="rId5" imgW="3174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734" y="4329114"/>
                        <a:ext cx="6843266" cy="101070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358640" y="2924944"/>
            <a:ext cx="16611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19800" y="2924944"/>
            <a:ext cx="0" cy="187220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 bwMode="auto">
          <a:xfrm>
            <a:off x="800100" y="5868518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349858"/>
              </p:ext>
            </p:extLst>
          </p:nvPr>
        </p:nvGraphicFramePr>
        <p:xfrm>
          <a:off x="1631950" y="5737225"/>
          <a:ext cx="60515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39" name="Equation" r:id="rId7" imgW="2387520" imgH="253800" progId="Equation.3">
                  <p:embed/>
                </p:oleObj>
              </mc:Choice>
              <mc:Fallback>
                <p:oleObj name="Equation" r:id="rId7" imgW="2387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5737225"/>
                        <a:ext cx="6051550" cy="649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41565"/>
              </p:ext>
            </p:extLst>
          </p:nvPr>
        </p:nvGraphicFramePr>
        <p:xfrm>
          <a:off x="755650" y="1384300"/>
          <a:ext cx="35115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40" name="Vergelijking" r:id="rId9" imgW="1307880" imgH="279360" progId="Equation.3">
                  <p:embed/>
                </p:oleObj>
              </mc:Choice>
              <mc:Fallback>
                <p:oleObj name="Vergelijking" r:id="rId9" imgW="130788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384300"/>
                        <a:ext cx="3511550" cy="7540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71899"/>
              </p:ext>
            </p:extLst>
          </p:nvPr>
        </p:nvGraphicFramePr>
        <p:xfrm>
          <a:off x="760413" y="2492375"/>
          <a:ext cx="350678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41" name="Vergelijking" r:id="rId11" imgW="1193760" imgH="279360" progId="Equation.3">
                  <p:embed/>
                </p:oleObj>
              </mc:Choice>
              <mc:Fallback>
                <p:oleObj name="Vergelijking" r:id="rId11" imgW="11937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2492375"/>
                        <a:ext cx="3506787" cy="8270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600" y="914400"/>
            <a:ext cx="4817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3) Standard hydrogen electrode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9054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504" y="27591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775623"/>
              </p:ext>
            </p:extLst>
          </p:nvPr>
        </p:nvGraphicFramePr>
        <p:xfrm>
          <a:off x="125126" y="980728"/>
          <a:ext cx="88947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78" name="Vergelijking" r:id="rId3" imgW="4317840" imgH="228600" progId="Equation.3">
                  <p:embed/>
                </p:oleObj>
              </mc:Choice>
              <mc:Fallback>
                <p:oleObj name="Vergelijking" r:id="rId3" imgW="431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26" y="980728"/>
                        <a:ext cx="8894763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975423"/>
              </p:ext>
            </p:extLst>
          </p:nvPr>
        </p:nvGraphicFramePr>
        <p:xfrm>
          <a:off x="1281212" y="1628800"/>
          <a:ext cx="41275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79" name="Vergelijking" r:id="rId5" imgW="2349360" imgH="558720" progId="Equation.3">
                  <p:embed/>
                </p:oleObj>
              </mc:Choice>
              <mc:Fallback>
                <p:oleObj name="Vergelijking" r:id="rId5" imgW="23493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212" y="1628800"/>
                        <a:ext cx="4127500" cy="987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>
            <a:off x="474463" y="1917452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106407"/>
              </p:ext>
            </p:extLst>
          </p:nvPr>
        </p:nvGraphicFramePr>
        <p:xfrm>
          <a:off x="2045742" y="2801963"/>
          <a:ext cx="4083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80" name="Vergelijking" r:id="rId7" imgW="2323800" imgH="558720" progId="Equation.3">
                  <p:embed/>
                </p:oleObj>
              </mc:Choice>
              <mc:Fallback>
                <p:oleObj name="Vergelijking" r:id="rId7" imgW="23238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742" y="2801963"/>
                        <a:ext cx="4083050" cy="987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1160263" y="310200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67134" y="3346926"/>
            <a:ext cx="0" cy="8021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6400" y="411946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Very dilute solutions → </a:t>
            </a:r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400" baseline="-25000" dirty="0" smtClean="0"/>
              <a:t>H2O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≈ 1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088461"/>
              </p:ext>
            </p:extLst>
          </p:nvPr>
        </p:nvGraphicFramePr>
        <p:xfrm>
          <a:off x="2743200" y="4767263"/>
          <a:ext cx="48418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81" name="Equation" r:id="rId9" imgW="2755800" imgH="533160" progId="Equation.3">
                  <p:embed/>
                </p:oleObj>
              </mc:Choice>
              <mc:Fallback>
                <p:oleObj name="Equation" r:id="rId9" imgW="27558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67263"/>
                        <a:ext cx="4841875" cy="942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 bwMode="auto">
          <a:xfrm>
            <a:off x="1846063" y="506885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363558" y="5296828"/>
            <a:ext cx="0" cy="8021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68488" y="6002124"/>
            <a:ext cx="4999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Very very dilute solutions→</a:t>
            </a:r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dirty="0" smtClean="0"/>
              <a:t>≈[</a:t>
            </a:r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400" dirty="0" smtClean="0"/>
              <a:t>]</a:t>
            </a:r>
            <a:endParaRPr lang="nl-NL" sz="24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22511" y="6263734"/>
            <a:ext cx="2309352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24-25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5280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75198" y="718758"/>
            <a:ext cx="5795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400" b="1" u="sng" dirty="0" smtClean="0"/>
              <a:t>Activity as an effective concentration</a:t>
            </a:r>
            <a:endParaRPr lang="en-US" altLang="nl-NL" sz="2400" b="1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094728"/>
              </p:ext>
            </p:extLst>
          </p:nvPr>
        </p:nvGraphicFramePr>
        <p:xfrm>
          <a:off x="2957513" y="1340768"/>
          <a:ext cx="27813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00" name="Equation" r:id="rId3" imgW="1130040" imgH="241200" progId="Equation.3">
                  <p:embed/>
                </p:oleObj>
              </mc:Choice>
              <mc:Fallback>
                <p:oleObj name="Equation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1340768"/>
                        <a:ext cx="2781300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817326"/>
              </p:ext>
            </p:extLst>
          </p:nvPr>
        </p:nvGraphicFramePr>
        <p:xfrm>
          <a:off x="3946525" y="5635773"/>
          <a:ext cx="35972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01" name="Vergelijking" r:id="rId5" imgW="1739880" imgH="393480" progId="Equation.3">
                  <p:embed/>
                </p:oleObj>
              </mc:Choice>
              <mc:Fallback>
                <p:oleObj name="Vergelijking" r:id="rId5" imgW="1739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5635773"/>
                        <a:ext cx="3597275" cy="817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259632" y="5809718"/>
            <a:ext cx="2592288" cy="50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latin typeface="+mn-lt"/>
              </a:rPr>
              <a:t>Molarity (</a:t>
            </a:r>
            <a:r>
              <a:rPr lang="en-US" altLang="nl-NL" sz="2400" b="1" u="sng" dirty="0" err="1" smtClean="0">
                <a:latin typeface="+mn-lt"/>
              </a:rPr>
              <a:t>mol</a:t>
            </a:r>
            <a:r>
              <a:rPr lang="en-US" altLang="nl-NL" sz="2400" b="1" u="sng" dirty="0" smtClean="0">
                <a:latin typeface="+mn-lt"/>
              </a:rPr>
              <a:t>/L):</a:t>
            </a:r>
            <a:endParaRPr lang="en-US" altLang="nl-NL" sz="2400" b="1" u="sng" dirty="0"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889576"/>
              </p:ext>
            </p:extLst>
          </p:nvPr>
        </p:nvGraphicFramePr>
        <p:xfrm>
          <a:off x="863600" y="2298997"/>
          <a:ext cx="73136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02" name="Equation" r:id="rId7" imgW="2971800" imgH="393480" progId="Equation.3">
                  <p:embed/>
                </p:oleObj>
              </mc:Choice>
              <mc:Fallback>
                <p:oleObj name="Equation" r:id="rId7" imgW="2971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298997"/>
                        <a:ext cx="7313613" cy="968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 bwMode="auto">
          <a:xfrm rot="16200000">
            <a:off x="5369023" y="2256332"/>
            <a:ext cx="381000" cy="2057401"/>
          </a:xfrm>
          <a:prstGeom prst="leftBrace">
            <a:avLst>
              <a:gd name="adj1" fmla="val 8333"/>
              <a:gd name="adj2" fmla="val 4935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Left Brace 27"/>
          <p:cNvSpPr/>
          <p:nvPr/>
        </p:nvSpPr>
        <p:spPr bwMode="auto">
          <a:xfrm rot="16200000">
            <a:off x="7394069" y="2713531"/>
            <a:ext cx="381000" cy="1143003"/>
          </a:xfrm>
          <a:prstGeom prst="leftBrace">
            <a:avLst>
              <a:gd name="adj1" fmla="val 8333"/>
              <a:gd name="adj2" fmla="val 4935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45918" y="3419087"/>
            <a:ext cx="2215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ideal or dilute</a:t>
            </a:r>
          </a:p>
          <a:p>
            <a:r>
              <a:rPr lang="nl-NL" sz="2400" b="1" u="sng" dirty="0" smtClean="0"/>
              <a:t>behaviour</a:t>
            </a:r>
            <a:endParaRPr lang="nl-NL" sz="24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732713" y="3433835"/>
            <a:ext cx="171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deviation</a:t>
            </a:r>
          </a:p>
          <a:p>
            <a:r>
              <a:rPr lang="nl-NL" sz="2400" b="1" u="sng" dirty="0" smtClean="0"/>
              <a:t>from ideal</a:t>
            </a:r>
            <a:endParaRPr lang="nl-NL" sz="2400" b="1" u="sng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490544"/>
              </p:ext>
            </p:extLst>
          </p:nvPr>
        </p:nvGraphicFramePr>
        <p:xfrm>
          <a:off x="899592" y="4690604"/>
          <a:ext cx="4365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03" name="Vergelijking" r:id="rId9" imgW="177480" imgH="228600" progId="Equation.3">
                  <p:embed/>
                </p:oleObj>
              </mc:Choice>
              <mc:Fallback>
                <p:oleObj name="Vergelijking" r:id="rId9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690604"/>
                        <a:ext cx="436563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446744" y="4739591"/>
            <a:ext cx="68590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latin typeface="+mn-lt"/>
              </a:rPr>
              <a:t>activity coefficient on the concentration scale</a:t>
            </a:r>
            <a:endParaRPr lang="en-US" altLang="nl-NL" sz="2400" b="1" u="sng" dirty="0">
              <a:latin typeface="+mn-lt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088181"/>
              </p:ext>
            </p:extLst>
          </p:nvPr>
        </p:nvGraphicFramePr>
        <p:xfrm>
          <a:off x="866522" y="3419772"/>
          <a:ext cx="15922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04" name="Vergelijking" r:id="rId11" imgW="647640" imgH="393480" progId="Equation.3">
                  <p:embed/>
                </p:oleObj>
              </mc:Choice>
              <mc:Fallback>
                <p:oleObj name="Vergelijking" r:id="rId11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522" y="3419772"/>
                        <a:ext cx="1592263" cy="971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467703"/>
              </p:ext>
            </p:extLst>
          </p:nvPr>
        </p:nvGraphicFramePr>
        <p:xfrm>
          <a:off x="2570602" y="3907722"/>
          <a:ext cx="1697037" cy="48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05" name="Equation" r:id="rId13" imgW="799920" imgH="228600" progId="Equation.3">
                  <p:embed/>
                </p:oleObj>
              </mc:Choice>
              <mc:Fallback>
                <p:oleObj name="Equation" r:id="rId13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602" y="3907722"/>
                        <a:ext cx="1697037" cy="486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-1" y="4543400"/>
            <a:ext cx="205172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latin typeface="+mn-lt"/>
              </a:rPr>
              <a:t>Mole </a:t>
            </a:r>
            <a:r>
              <a:rPr lang="en-US" altLang="nl-NL" sz="2400" b="1" u="sng" dirty="0" smtClean="0">
                <a:latin typeface="+mn-lt"/>
              </a:rPr>
              <a:t>fraction</a:t>
            </a:r>
            <a:r>
              <a:rPr lang="en-US" altLang="nl-NL" sz="2400" b="1" dirty="0" smtClean="0">
                <a:latin typeface="+mn-lt"/>
              </a:rPr>
              <a:t> ( ) </a:t>
            </a:r>
            <a:endParaRPr lang="en-US" altLang="nl-NL" sz="2400" b="1" dirty="0">
              <a:latin typeface="+mn-lt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054424"/>
              </p:ext>
            </p:extLst>
          </p:nvPr>
        </p:nvGraphicFramePr>
        <p:xfrm>
          <a:off x="1993999" y="2244521"/>
          <a:ext cx="35972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4" name="Equation" r:id="rId3" imgW="1739880" imgH="393480" progId="Equation.3">
                  <p:embed/>
                </p:oleObj>
              </mc:Choice>
              <mc:Fallback>
                <p:oleObj name="Equation" r:id="rId3" imgW="1739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99" y="2244521"/>
                        <a:ext cx="3597275" cy="817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90392"/>
              </p:ext>
            </p:extLst>
          </p:nvPr>
        </p:nvGraphicFramePr>
        <p:xfrm>
          <a:off x="1984259" y="3260521"/>
          <a:ext cx="3176587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5" name="Equation" r:id="rId5" imgW="1536480" imgH="393480" progId="Equation.3">
                  <p:embed/>
                </p:oleObj>
              </mc:Choice>
              <mc:Fallback>
                <p:oleObj name="Equation" r:id="rId5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259" y="3260521"/>
                        <a:ext cx="3176587" cy="817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918465"/>
              </p:ext>
            </p:extLst>
          </p:nvPr>
        </p:nvGraphicFramePr>
        <p:xfrm>
          <a:off x="1996041" y="4405390"/>
          <a:ext cx="40370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6" name="Vergelijking" r:id="rId7" imgW="1955520" imgH="393480" progId="Equation.3">
                  <p:embed/>
                </p:oleObj>
              </mc:Choice>
              <mc:Fallback>
                <p:oleObj name="Vergelijking" r:id="rId7" imgW="1955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041" y="4405390"/>
                        <a:ext cx="4037012" cy="815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1520" y="2300829"/>
            <a:ext cx="158417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latin typeface="+mn-lt"/>
              </a:rPr>
              <a:t>Molarity</a:t>
            </a:r>
            <a:r>
              <a:rPr lang="en-US" altLang="nl-NL" sz="2400" b="1" dirty="0" smtClean="0">
                <a:latin typeface="+mn-lt"/>
              </a:rPr>
              <a:t> (mol/L)</a:t>
            </a:r>
            <a:endParaRPr lang="en-US" altLang="nl-NL" sz="2400" b="1" dirty="0">
              <a:latin typeface="+mn-lt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96109" y="3326892"/>
            <a:ext cx="14119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latin typeface="+mn-lt"/>
              </a:rPr>
              <a:t>Molality</a:t>
            </a:r>
            <a:r>
              <a:rPr lang="en-US" altLang="nl-NL" sz="2400" b="1" dirty="0">
                <a:latin typeface="+mn-lt"/>
              </a:rPr>
              <a:t> (</a:t>
            </a:r>
            <a:r>
              <a:rPr lang="en-US" altLang="nl-NL" sz="2400" b="1" dirty="0" smtClean="0">
                <a:latin typeface="+mn-lt"/>
              </a:rPr>
              <a:t>mol/kg) </a:t>
            </a:r>
            <a:endParaRPr lang="en-US" altLang="nl-NL" sz="2400" b="1" dirty="0">
              <a:latin typeface="+mn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177431"/>
              </p:ext>
            </p:extLst>
          </p:nvPr>
        </p:nvGraphicFramePr>
        <p:xfrm>
          <a:off x="6228184" y="4510742"/>
          <a:ext cx="15303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7" name="Equation" r:id="rId9" imgW="622080" imgH="241200" progId="Equation.3">
                  <p:embed/>
                </p:oleObj>
              </mc:Choice>
              <mc:Fallback>
                <p:oleObj name="Equation" r:id="rId9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510742"/>
                        <a:ext cx="1530350" cy="5953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536694"/>
              </p:ext>
            </p:extLst>
          </p:nvPr>
        </p:nvGraphicFramePr>
        <p:xfrm>
          <a:off x="2957513" y="1340768"/>
          <a:ext cx="27813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8" name="Equation" r:id="rId11" imgW="1130040" imgH="241200" progId="Equation.3">
                  <p:embed/>
                </p:oleObj>
              </mc:Choice>
              <mc:Fallback>
                <p:oleObj name="Equation" r:id="rId11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1340768"/>
                        <a:ext cx="2781300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41997"/>
              </p:ext>
            </p:extLst>
          </p:nvPr>
        </p:nvGraphicFramePr>
        <p:xfrm>
          <a:off x="5791200" y="2244521"/>
          <a:ext cx="148771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9" name="Equation" r:id="rId13" imgW="723600" imgH="393480" progId="Equation.3">
                  <p:embed/>
                </p:oleObj>
              </mc:Choice>
              <mc:Fallback>
                <p:oleObj name="Equation" r:id="rId13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244521"/>
                        <a:ext cx="1487715" cy="812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48747"/>
              </p:ext>
            </p:extLst>
          </p:nvPr>
        </p:nvGraphicFramePr>
        <p:xfrm>
          <a:off x="7391400" y="2473121"/>
          <a:ext cx="169703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0" name="Equation" r:id="rId15" imgW="799920" imgH="228600" progId="Equation.3">
                  <p:embed/>
                </p:oleObj>
              </mc:Choice>
              <mc:Fallback>
                <p:oleObj name="Equation" r:id="rId15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473121"/>
                        <a:ext cx="1697037" cy="4873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724626"/>
              </p:ext>
            </p:extLst>
          </p:nvPr>
        </p:nvGraphicFramePr>
        <p:xfrm>
          <a:off x="5638800" y="3292630"/>
          <a:ext cx="1447800" cy="77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1" name="Equation" r:id="rId17" imgW="736560" imgH="393480" progId="Equation.3">
                  <p:embed/>
                </p:oleObj>
              </mc:Choice>
              <mc:Fallback>
                <p:oleObj name="Equation" r:id="rId17" imgW="73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92630"/>
                        <a:ext cx="1447800" cy="77734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756250"/>
              </p:ext>
            </p:extLst>
          </p:nvPr>
        </p:nvGraphicFramePr>
        <p:xfrm>
          <a:off x="7312025" y="3463721"/>
          <a:ext cx="1755775" cy="46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2" name="Equation" r:id="rId19" imgW="863280" imgH="228600" progId="Equation.3">
                  <p:embed/>
                </p:oleObj>
              </mc:Choice>
              <mc:Fallback>
                <p:oleObj name="Equation" r:id="rId19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025" y="3463721"/>
                        <a:ext cx="1755775" cy="46709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75198" y="718758"/>
            <a:ext cx="5795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400" b="1" u="sng" dirty="0" smtClean="0"/>
              <a:t>Activity as an effective concentration</a:t>
            </a:r>
            <a:endParaRPr lang="en-US" altLang="nl-NL" sz="2400" b="1" u="sng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342702"/>
              </p:ext>
            </p:extLst>
          </p:nvPr>
        </p:nvGraphicFramePr>
        <p:xfrm>
          <a:off x="2346765" y="5562600"/>
          <a:ext cx="52165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3" name="Equation" r:id="rId21" imgW="2120760" imgH="419040" progId="Equation.3">
                  <p:embed/>
                </p:oleObj>
              </mc:Choice>
              <mc:Fallback>
                <p:oleObj name="Equation" r:id="rId21" imgW="2120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765" y="5562600"/>
                        <a:ext cx="5216525" cy="1030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838200" y="5850632"/>
            <a:ext cx="1440160" cy="50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latin typeface="+mn-lt"/>
              </a:rPr>
              <a:t>example</a:t>
            </a:r>
            <a:endParaRPr lang="en-US" altLang="nl-NL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95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AutoShape 3"/>
          <p:cNvSpPr>
            <a:spLocks noChangeAspect="1" noChangeArrowheads="1" noTextEdit="1"/>
          </p:cNvSpPr>
          <p:nvPr/>
        </p:nvSpPr>
        <p:spPr bwMode="auto">
          <a:xfrm>
            <a:off x="1792288" y="1260475"/>
            <a:ext cx="54864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6853238" y="615791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endParaRPr lang="en-US" altLang="nl-NL" sz="200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AF2-6FB6-4396-BE6D-361AEFEAA9BE}" type="slidenum">
              <a:rPr lang="en-US" altLang="nl-NL" smtClean="0"/>
              <a:pPr/>
              <a:t>6</a:t>
            </a:fld>
            <a:endParaRPr lang="en-US" altLang="nl-NL"/>
          </a:p>
        </p:txBody>
      </p:sp>
      <p:sp>
        <p:nvSpPr>
          <p:cNvPr id="13" name="AutoShape 3"/>
          <p:cNvSpPr>
            <a:spLocks noChangeAspect="1" noChangeArrowheads="1" noTextEdit="1"/>
          </p:cNvSpPr>
          <p:nvPr/>
        </p:nvSpPr>
        <p:spPr bwMode="auto">
          <a:xfrm>
            <a:off x="1792288" y="1260475"/>
            <a:ext cx="54864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853238" y="615791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endParaRPr lang="en-US" altLang="nl-NL" sz="2000"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15" name="Picture 6" descr="uberseriebewerktgespiegeldbal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538748"/>
            <a:ext cx="7148512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574800" y="5467084"/>
            <a:ext cx="939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 </a:t>
            </a:r>
            <a:r>
              <a:rPr lang="en-US" altLang="nl-NL" sz="28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= 0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3035300" y="5467084"/>
            <a:ext cx="1547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 </a:t>
            </a:r>
            <a:r>
              <a:rPr lang="en-US" altLang="nl-NL" sz="28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= 1 day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894263" y="5467084"/>
            <a:ext cx="1290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10 days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672263" y="5467084"/>
            <a:ext cx="1290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30 days</a:t>
            </a:r>
          </a:p>
        </p:txBody>
      </p:sp>
      <p:pic>
        <p:nvPicPr>
          <p:cNvPr id="7680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7" y="3522329"/>
            <a:ext cx="13684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914400" y="5943600"/>
            <a:ext cx="7391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2400" u="sng" dirty="0"/>
              <a:t>Equilibrium: one single </a:t>
            </a:r>
            <a:r>
              <a:rPr lang="nl-NL" altLang="nl-NL" sz="2400" u="sng" dirty="0" smtClean="0"/>
              <a:t>crystal of single handedness!</a:t>
            </a:r>
            <a:endParaRPr lang="nl-NL" altLang="nl-NL" sz="2400" u="sng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smtClean="0">
                <a:solidFill>
                  <a:srgbClr val="C00000"/>
                </a:solidFill>
              </a:rPr>
              <a:t>Na</a:t>
            </a:r>
            <a:r>
              <a:rPr lang="nl-NL" altLang="nl-NL" sz="3200" baseline="-25000" smtClean="0">
                <a:solidFill>
                  <a:srgbClr val="C00000"/>
                </a:solidFill>
              </a:rPr>
              <a:t>2</a:t>
            </a:r>
            <a:r>
              <a:rPr lang="nl-NL" altLang="nl-NL" sz="3200" u="sng" smtClean="0">
                <a:solidFill>
                  <a:srgbClr val="C00000"/>
                </a:solidFill>
              </a:rPr>
              <a:t>ClO</a:t>
            </a:r>
            <a:r>
              <a:rPr lang="nl-NL" altLang="nl-NL" sz="3200" baseline="-25000" smtClean="0">
                <a:solidFill>
                  <a:srgbClr val="C00000"/>
                </a:solidFill>
              </a:rPr>
              <a:t>3</a:t>
            </a:r>
            <a:r>
              <a:rPr lang="nl-NL" altLang="nl-NL" sz="3200" u="sng" smtClean="0">
                <a:solidFill>
                  <a:srgbClr val="C00000"/>
                </a:solidFill>
              </a:rPr>
              <a:t> crystals in a saturated solution</a:t>
            </a:r>
            <a:endParaRPr lang="nl-NL" altLang="nl-NL" sz="32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533400" y="152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Gibbs-Thomson effect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2400" u="sng" dirty="0"/>
              <a:t>Interfacial (free) energy between two phases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7</a:t>
            </a:fld>
            <a:endParaRPr lang="en-US" altLang="nl-NL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082844" y="129786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l-GR" altLang="nl-NL" sz="2800" i="1" u="sng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nl-NL" altLang="nl-NL" sz="2400" i="1" u="sng" dirty="0" smtClean="0"/>
              <a:t> </a:t>
            </a:r>
            <a:r>
              <a:rPr lang="nl-NL" altLang="nl-NL" sz="2400" u="sng" dirty="0" smtClean="0"/>
              <a:t>: </a:t>
            </a:r>
            <a:r>
              <a:rPr lang="en-US" altLang="nl-NL" sz="2400" u="sng" dirty="0" smtClean="0"/>
              <a:t>Interfacial surface</a:t>
            </a:r>
            <a:endParaRPr lang="en-US" altLang="nl-NL" sz="2400" u="sng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4044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nl-NL" sz="2800" i="1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nl-NL" sz="2400" u="sng" dirty="0" smtClean="0"/>
              <a:t> : Helmholtz free energy</a:t>
            </a:r>
            <a:endParaRPr lang="en-US" altLang="nl-NL" sz="2400" u="sng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29032" y="1732592"/>
            <a:ext cx="0" cy="40417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166655"/>
              </p:ext>
            </p:extLst>
          </p:nvPr>
        </p:nvGraphicFramePr>
        <p:xfrm>
          <a:off x="682625" y="1385888"/>
          <a:ext cx="3178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5" name="Vergelijking" r:id="rId3" imgW="1536480" imgH="228600" progId="Equation.3">
                  <p:embed/>
                </p:oleObj>
              </mc:Choice>
              <mc:Fallback>
                <p:oleObj name="Vergelijking" r:id="rId3" imgW="15364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385888"/>
                        <a:ext cx="3178175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 descr="uberseriebewerktgespiegeldbal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5256212" cy="291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5551842" y="1732592"/>
            <a:ext cx="391758" cy="200120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TextBox 48"/>
          <p:cNvSpPr txBox="1">
            <a:spLocks noChangeArrowheads="1"/>
          </p:cNvSpPr>
          <p:nvPr/>
        </p:nvSpPr>
        <p:spPr bwMode="auto">
          <a:xfrm>
            <a:off x="7696200" y="4414428"/>
            <a:ext cx="12763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>
                <a:ea typeface="ＭＳ Ｐゴシック" charset="-128"/>
              </a:rPr>
              <a:t>solution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 bwMode="auto">
          <a:xfrm flipH="1" flipV="1">
            <a:off x="6477000" y="4448877"/>
            <a:ext cx="1219200" cy="202089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TextBox 48"/>
          <p:cNvSpPr txBox="1">
            <a:spLocks noChangeArrowheads="1"/>
          </p:cNvSpPr>
          <p:nvPr/>
        </p:nvSpPr>
        <p:spPr bwMode="auto">
          <a:xfrm>
            <a:off x="7696200" y="3938207"/>
            <a:ext cx="107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>
                <a:ea typeface="ＭＳ Ｐゴシック" charset="-128"/>
              </a:rPr>
              <a:t>c</a:t>
            </a:r>
            <a:r>
              <a:rPr lang="en-US" altLang="nl-NL" sz="2400" u="sng" dirty="0" smtClean="0">
                <a:ea typeface="ＭＳ Ｐゴシック" charset="-128"/>
              </a:rPr>
              <a:t>rystal</a:t>
            </a:r>
            <a:endParaRPr lang="en-US" altLang="nl-NL" sz="2400" u="sng" dirty="0">
              <a:ea typeface="ＭＳ Ｐゴシック" charset="-128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6149790" y="4113882"/>
            <a:ext cx="1600200" cy="9819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533400" y="152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Gibbs-Thomson effect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2400" u="sng" dirty="0"/>
              <a:t>Interfacial (free) energy between two phases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8</a:t>
            </a:fld>
            <a:endParaRPr lang="en-US" altLang="nl-NL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082844" y="129786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l-GR" altLang="nl-NL" sz="2800" i="1" u="sng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nl-NL" altLang="nl-NL" sz="2400" i="1" u="sng" dirty="0" smtClean="0"/>
              <a:t> </a:t>
            </a:r>
            <a:r>
              <a:rPr lang="nl-NL" altLang="nl-NL" sz="2400" u="sng" dirty="0" smtClean="0"/>
              <a:t>: </a:t>
            </a:r>
            <a:r>
              <a:rPr lang="en-US" altLang="nl-NL" sz="2400" u="sng" dirty="0" smtClean="0"/>
              <a:t>Interfacial surface</a:t>
            </a:r>
            <a:endParaRPr lang="en-US" altLang="nl-NL" sz="2400" u="sng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4044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nl-NL" sz="2800" i="1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nl-NL" sz="2400" u="sng" dirty="0" smtClean="0"/>
              <a:t> : Helmholtz free energy</a:t>
            </a:r>
            <a:endParaRPr lang="en-US" altLang="nl-NL" sz="2400" u="sng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29032" y="1732592"/>
            <a:ext cx="0" cy="40417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52" name="Group 51"/>
          <p:cNvGrpSpPr/>
          <p:nvPr/>
        </p:nvGrpSpPr>
        <p:grpSpPr>
          <a:xfrm>
            <a:off x="4650291" y="2944920"/>
            <a:ext cx="3731709" cy="3074880"/>
            <a:chOff x="866927" y="1627121"/>
            <a:chExt cx="5270734" cy="4814647"/>
          </a:xfrm>
        </p:grpSpPr>
        <p:pic>
          <p:nvPicPr>
            <p:cNvPr id="53" name="Picture 2" descr="G_vs_x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5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Text Box 15"/>
            <p:cNvSpPr txBox="1">
              <a:spLocks noChangeArrowheads="1"/>
            </p:cNvSpPr>
            <p:nvPr/>
          </p:nvSpPr>
          <p:spPr bwMode="auto">
            <a:xfrm rot="16200000">
              <a:off x="2676413" y="2685140"/>
              <a:ext cx="2681162" cy="565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3333FF"/>
                  </a:solidFill>
                </a:rPr>
                <a:t>Equilibrium</a:t>
              </a:r>
              <a:r>
                <a:rPr lang="en-US" sz="2000" dirty="0">
                  <a:solidFill>
                    <a:srgbClr val="3333FF"/>
                  </a:solidFill>
                </a:rPr>
                <a:t> </a:t>
              </a:r>
              <a:r>
                <a:rPr lang="en-US" sz="1600" dirty="0">
                  <a:solidFill>
                    <a:srgbClr val="3333FF"/>
                  </a:solidFill>
                </a:rPr>
                <a:t>state</a:t>
              </a:r>
            </a:p>
          </p:txBody>
        </p:sp>
        <p:sp>
          <p:nvSpPr>
            <p:cNvPr id="58" name="Line 16"/>
            <p:cNvSpPr>
              <a:spLocks noChangeShapeType="1"/>
            </p:cNvSpPr>
            <p:nvPr/>
          </p:nvSpPr>
          <p:spPr bwMode="auto">
            <a:xfrm rot="16200000">
              <a:off x="3129806" y="2631037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866927" y="4008166"/>
              <a:ext cx="2452485" cy="626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3333FF"/>
                  </a:solidFill>
                </a:rPr>
                <a:t>Energy</a:t>
              </a:r>
              <a:r>
                <a:rPr lang="en-US" sz="2000" dirty="0">
                  <a:solidFill>
                    <a:srgbClr val="3333FF"/>
                  </a:solidFill>
                </a:rPr>
                <a:t> </a:t>
              </a:r>
              <a:r>
                <a:rPr lang="en-US" sz="1600" dirty="0">
                  <a:solidFill>
                    <a:srgbClr val="3333FF"/>
                  </a:solidFill>
                </a:rPr>
                <a:t>minimum</a:t>
              </a:r>
            </a:p>
          </p:txBody>
        </p:sp>
        <p:sp>
          <p:nvSpPr>
            <p:cNvPr id="60" name="Text Box 21"/>
            <p:cNvSpPr txBox="1">
              <a:spLocks noChangeArrowheads="1"/>
            </p:cNvSpPr>
            <p:nvPr/>
          </p:nvSpPr>
          <p:spPr bwMode="auto">
            <a:xfrm>
              <a:off x="4983872" y="4554774"/>
              <a:ext cx="913153" cy="7228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rgbClr val="3333FF"/>
                  </a:solidFill>
                  <a:latin typeface="Times New Roman" pitchFamily="18" charset="0"/>
                </a:rPr>
                <a:t>T,V</a:t>
              </a:r>
              <a:endParaRPr lang="en-US" sz="2400" i="1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09875"/>
                </p:ext>
              </p:extLst>
            </p:nvPr>
          </p:nvGraphicFramePr>
          <p:xfrm>
            <a:off x="2592722" y="4817346"/>
            <a:ext cx="1033660" cy="417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25" name="Vergelijking" r:id="rId4" imgW="660240" imgH="266400" progId="Equation.3">
                    <p:embed/>
                  </p:oleObj>
                </mc:Choice>
                <mc:Fallback>
                  <p:oleObj name="Vergelijking" r:id="rId4" imgW="6602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722" y="4817346"/>
                          <a:ext cx="1033660" cy="417599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8682987"/>
                </p:ext>
              </p:extLst>
            </p:nvPr>
          </p:nvGraphicFramePr>
          <p:xfrm>
            <a:off x="2247421" y="2816350"/>
            <a:ext cx="867736" cy="350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26" name="Vergelijking" r:id="rId6" imgW="660240" imgH="266400" progId="Equation.3">
                    <p:embed/>
                  </p:oleObj>
                </mc:Choice>
                <mc:Fallback>
                  <p:oleObj name="Vergelijking" r:id="rId6" imgW="6602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7421" y="2816350"/>
                          <a:ext cx="867736" cy="3504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1402227"/>
                </p:ext>
              </p:extLst>
            </p:nvPr>
          </p:nvGraphicFramePr>
          <p:xfrm>
            <a:off x="4415642" y="2900864"/>
            <a:ext cx="867738" cy="350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27" name="Vergelijking" r:id="rId8" imgW="660240" imgH="266400" progId="Equation.3">
                    <p:embed/>
                  </p:oleObj>
                </mc:Choice>
                <mc:Fallback>
                  <p:oleObj name="Vergelijking" r:id="rId8" imgW="6602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5642" y="2900864"/>
                          <a:ext cx="867738" cy="3504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4" name="Straight Arrow Connector 63"/>
            <p:cNvCxnSpPr/>
            <p:nvPr/>
          </p:nvCxnSpPr>
          <p:spPr>
            <a:xfrm flipV="1">
              <a:off x="3660196" y="4499529"/>
              <a:ext cx="679451" cy="52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Tekstvak 3"/>
            <p:cNvSpPr txBox="1">
              <a:spLocks noChangeArrowheads="1"/>
            </p:cNvSpPr>
            <p:nvPr/>
          </p:nvSpPr>
          <p:spPr bwMode="auto">
            <a:xfrm>
              <a:off x="1766645" y="5383616"/>
              <a:ext cx="3645672" cy="62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97503" y="542234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4" name="Text Box 4"/>
          <p:cNvSpPr txBox="1">
            <a:spLocks noChangeArrowheads="1"/>
          </p:cNvSpPr>
          <p:nvPr/>
        </p:nvSpPr>
        <p:spPr bwMode="auto">
          <a:xfrm rot="16200000">
            <a:off x="4601519" y="4022660"/>
            <a:ext cx="40681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/>
            <a:r>
              <a:rPr lang="nl-NL" altLang="nl-N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nl-NL" sz="2400" dirty="0">
              <a:solidFill>
                <a:srgbClr val="0000FF"/>
              </a:solidFill>
            </a:endParaRPr>
          </a:p>
        </p:txBody>
      </p:sp>
      <p:sp>
        <p:nvSpPr>
          <p:cNvPr id="81" name="Tekstvak 3"/>
          <p:cNvSpPr txBox="1">
            <a:spLocks noChangeArrowheads="1"/>
          </p:cNvSpPr>
          <p:nvPr/>
        </p:nvSpPr>
        <p:spPr bwMode="auto">
          <a:xfrm>
            <a:off x="4528966" y="3059493"/>
            <a:ext cx="23294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dirty="0" smtClean="0">
                <a:latin typeface="+mj-lt"/>
                <a:cs typeface="Times New Roman" pitchFamily="18" charset="0"/>
              </a:rPr>
              <a:t>Helmholtz free energy</a:t>
            </a:r>
            <a:endParaRPr lang="nl-NL" sz="2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2944919"/>
            <a:ext cx="3863430" cy="3074881"/>
            <a:chOff x="4607003" y="2944920"/>
            <a:chExt cx="3863430" cy="3074881"/>
          </a:xfrm>
        </p:grpSpPr>
        <p:grpSp>
          <p:nvGrpSpPr>
            <p:cNvPr id="31" name="Group 30"/>
            <p:cNvGrpSpPr/>
            <p:nvPr/>
          </p:nvGrpSpPr>
          <p:grpSpPr>
            <a:xfrm>
              <a:off x="4726491" y="2944920"/>
              <a:ext cx="3743942" cy="3074881"/>
              <a:chOff x="865558" y="1627120"/>
              <a:chExt cx="5288013" cy="4814648"/>
            </a:xfrm>
          </p:grpSpPr>
          <p:pic>
            <p:nvPicPr>
              <p:cNvPr id="32" name="Picture 2" descr="G_vs_x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5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676413" y="2685139"/>
                <a:ext cx="2681162" cy="565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3333FF"/>
                    </a:solidFill>
                  </a:rPr>
                  <a:t>Equilibrium</a:t>
                </a:r>
                <a:r>
                  <a:rPr lang="en-US" sz="2000" dirty="0">
                    <a:solidFill>
                      <a:srgbClr val="3333FF"/>
                    </a:solidFill>
                  </a:rPr>
                  <a:t> </a:t>
                </a:r>
                <a:r>
                  <a:rPr lang="en-US" sz="1600" dirty="0">
                    <a:solidFill>
                      <a:srgbClr val="3333FF"/>
                    </a:solidFill>
                  </a:rPr>
                  <a:t>state</a:t>
                </a:r>
              </a:p>
            </p:txBody>
          </p:sp>
          <p:sp>
            <p:nvSpPr>
              <p:cNvPr id="37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" name="Text Box 17"/>
              <p:cNvSpPr txBox="1">
                <a:spLocks noChangeArrowheads="1"/>
              </p:cNvSpPr>
              <p:nvPr/>
            </p:nvSpPr>
            <p:spPr bwMode="auto">
              <a:xfrm>
                <a:off x="865558" y="4031258"/>
                <a:ext cx="2452485" cy="626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3333FF"/>
                    </a:solidFill>
                  </a:rPr>
                  <a:t>Energy</a:t>
                </a:r>
                <a:r>
                  <a:rPr lang="en-US" sz="2000" dirty="0">
                    <a:solidFill>
                      <a:srgbClr val="3333FF"/>
                    </a:solidFill>
                  </a:rPr>
                  <a:t> </a:t>
                </a:r>
                <a:r>
                  <a:rPr lang="en-US" sz="1600" dirty="0">
                    <a:solidFill>
                      <a:srgbClr val="3333FF"/>
                    </a:solidFill>
                  </a:rPr>
                  <a:t>minimum</a:t>
                </a:r>
              </a:p>
            </p:txBody>
          </p:sp>
          <p:sp>
            <p:nvSpPr>
              <p:cNvPr id="39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40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202548"/>
                  </p:ext>
                </p:extLst>
              </p:nvPr>
            </p:nvGraphicFramePr>
            <p:xfrm>
              <a:off x="2582666" y="4817052"/>
              <a:ext cx="1053230" cy="4188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428" name="Vergelijking" r:id="rId10" imgW="672840" imgH="266400" progId="Equation.3">
                      <p:embed/>
                    </p:oleObj>
                  </mc:Choice>
                  <mc:Fallback>
                    <p:oleObj name="Vergelijking" r:id="rId10" imgW="672840" imgH="266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82666" y="4817052"/>
                            <a:ext cx="1053230" cy="418886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3322299"/>
                  </p:ext>
                </p:extLst>
              </p:nvPr>
            </p:nvGraphicFramePr>
            <p:xfrm>
              <a:off x="2241202" y="2816559"/>
              <a:ext cx="883378" cy="3513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429" name="Vergelijking" r:id="rId12" imgW="672840" imgH="266400" progId="Equation.3">
                      <p:embed/>
                    </p:oleObj>
                  </mc:Choice>
                  <mc:Fallback>
                    <p:oleObj name="Vergelijking" r:id="rId12" imgW="672840" imgH="266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1202" y="2816559"/>
                            <a:ext cx="883378" cy="351333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6988877"/>
                  </p:ext>
                </p:extLst>
              </p:nvPr>
            </p:nvGraphicFramePr>
            <p:xfrm>
              <a:off x="4409430" y="2899893"/>
              <a:ext cx="882650" cy="350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430" name="Vergelijking" r:id="rId14" imgW="672840" imgH="266400" progId="Equation.3">
                      <p:embed/>
                    </p:oleObj>
                  </mc:Choice>
                  <mc:Fallback>
                    <p:oleObj name="Vergelijking" r:id="rId14" imgW="672840" imgH="266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9430" y="2899893"/>
                            <a:ext cx="882650" cy="350838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3" name="Straight Arrow Connector 42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813413" y="542234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0" name="Tekstvak 3"/>
            <p:cNvSpPr txBox="1">
              <a:spLocks noChangeArrowheads="1"/>
            </p:cNvSpPr>
            <p:nvPr/>
          </p:nvSpPr>
          <p:spPr bwMode="auto">
            <a:xfrm>
              <a:off x="5373140" y="5359010"/>
              <a:ext cx="25811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kstvak 3"/>
            <p:cNvSpPr txBox="1">
              <a:spLocks noChangeArrowheads="1"/>
            </p:cNvSpPr>
            <p:nvPr/>
          </p:nvSpPr>
          <p:spPr bwMode="auto">
            <a:xfrm>
              <a:off x="4607003" y="3064413"/>
              <a:ext cx="1872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dirty="0" smtClean="0">
                  <a:latin typeface="+mj-lt"/>
                  <a:cs typeface="Times New Roman" pitchFamily="18" charset="0"/>
                </a:rPr>
                <a:t>Gibbsfree energy</a:t>
              </a:r>
              <a:endParaRPr lang="nl-N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166655"/>
              </p:ext>
            </p:extLst>
          </p:nvPr>
        </p:nvGraphicFramePr>
        <p:xfrm>
          <a:off x="682625" y="1385888"/>
          <a:ext cx="3178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31" name="Vergelijking" r:id="rId16" imgW="1536700" imgH="228600" progId="Equation.3">
                  <p:embed/>
                </p:oleObj>
              </mc:Choice>
              <mc:Fallback>
                <p:oleObj name="Vergelijking" r:id="rId16" imgW="15367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385888"/>
                        <a:ext cx="3178175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84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533400" y="152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altLang="nl-NL" sz="3200" u="sng" dirty="0">
                <a:solidFill>
                  <a:srgbClr val="C00000"/>
                </a:solidFill>
              </a:rPr>
              <a:t>Gibbs-Thomson effect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2400" u="sng" dirty="0"/>
              <a:t>Interfacial (free) energy between two phases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3124200" y="5105400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2400" u="sng" dirty="0"/>
              <a:t>relevant for </a:t>
            </a:r>
            <a:r>
              <a:rPr lang="en-US" altLang="nl-NL" sz="28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800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&gt;1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E40C-CA0A-492B-93C7-CB09AC47B1FA}" type="slidenum">
              <a:rPr lang="en-US" altLang="nl-NL" smtClean="0"/>
              <a:pPr/>
              <a:t>9</a:t>
            </a:fld>
            <a:endParaRPr lang="en-US" alt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530594"/>
              </p:ext>
            </p:extLst>
          </p:nvPr>
        </p:nvGraphicFramePr>
        <p:xfrm>
          <a:off x="682267" y="1385888"/>
          <a:ext cx="3178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27" name="Vergelijking" r:id="rId3" imgW="1536480" imgH="228600" progId="Equation.3">
                  <p:embed/>
                </p:oleObj>
              </mc:Choice>
              <mc:Fallback>
                <p:oleObj name="Vergelijking" r:id="rId3" imgW="1536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67" y="1385888"/>
                        <a:ext cx="3178175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082844" y="129786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l-GR" altLang="nl-NL" sz="2800" i="1" u="sng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nl-NL" altLang="nl-NL" sz="2400" i="1" u="sng" dirty="0" smtClean="0"/>
              <a:t> </a:t>
            </a:r>
            <a:r>
              <a:rPr lang="nl-NL" altLang="nl-NL" sz="2400" u="sng" dirty="0" smtClean="0"/>
              <a:t>: </a:t>
            </a:r>
            <a:r>
              <a:rPr lang="en-US" altLang="nl-NL" sz="2400" u="sng" dirty="0" smtClean="0"/>
              <a:t>Interfacial surface</a:t>
            </a:r>
            <a:endParaRPr lang="en-US" altLang="nl-NL" sz="2400" u="sng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114800" y="1934810"/>
            <a:ext cx="4572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l-GR" altLang="nl-NL" sz="2800" i="1" u="sng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nl-NL" altLang="nl-NL" sz="2400" u="sng" dirty="0" smtClean="0"/>
              <a:t> : </a:t>
            </a:r>
            <a:r>
              <a:rPr lang="en-US" altLang="nl-NL" sz="2400" u="sng" dirty="0" smtClean="0"/>
              <a:t>Interfacial or surface tension</a:t>
            </a:r>
            <a:endParaRPr lang="nl-NL" altLang="nl-NL" sz="2400" u="sng" dirty="0"/>
          </a:p>
          <a:p>
            <a:pPr algn="l"/>
            <a:endParaRPr lang="en-US" altLang="nl-NL" sz="2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9966" y="1991475"/>
                <a:ext cx="2457916" cy="46166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nl-NL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nl-NL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T,V </a:t>
                </a:r>
                <a:r>
                  <a:rPr lang="nl-NL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dW</a:t>
                </a:r>
                <a:r>
                  <a:rPr lang="el-GR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nl-NL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≡ </a:t>
                </a:r>
                <a:r>
                  <a:rPr lang="el-G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nl-NL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l-G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lang="nl-NL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66" y="1991475"/>
                <a:ext cx="2457916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7595" r="-2703" b="-26582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67000" y="3429000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nl-NL" sz="2400" u="sng" dirty="0" smtClean="0"/>
              <a:t>Interfacial tension </a:t>
            </a:r>
            <a:r>
              <a:rPr lang="el-GR" altLang="nl-NL" sz="2800" i="1" u="sng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nl-NL" sz="2400" u="sng" dirty="0" smtClean="0"/>
              <a:t> tends to reduce </a:t>
            </a:r>
            <a:r>
              <a:rPr lang="el-GR" altLang="nl-NL" sz="2800" i="1" u="sng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nl-NL" sz="2400" u="sng" dirty="0" smtClean="0"/>
              <a:t>  </a:t>
            </a:r>
            <a:endParaRPr lang="en-US" altLang="nl-NL" sz="2400" u="sng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019300" y="4381500"/>
            <a:ext cx="48768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altLang="nl-NL" sz="24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nl-NL" altLang="nl-N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nl-NL" sz="2000" dirty="0" smtClean="0">
                <a:latin typeface="+mn-lt"/>
              </a:rPr>
              <a:t>(Jm</a:t>
            </a:r>
            <a:r>
              <a:rPr lang="nl-NL" altLang="nl-NL" sz="2000" baseline="30000" dirty="0" smtClean="0">
                <a:latin typeface="+mn-lt"/>
              </a:rPr>
              <a:t>-2</a:t>
            </a:r>
            <a:r>
              <a:rPr lang="nl-NL" altLang="nl-NL" sz="2000" dirty="0" smtClean="0">
                <a:latin typeface="+mn-lt"/>
              </a:rPr>
              <a:t>): </a:t>
            </a:r>
            <a:r>
              <a:rPr lang="nl-NL" altLang="nl-NL" sz="2000" dirty="0"/>
              <a:t>surface free energy </a:t>
            </a:r>
            <a:endParaRPr lang="nl-NL" altLang="nl-NL" sz="2000" dirty="0">
              <a:latin typeface="+mn-lt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981200" y="3962400"/>
            <a:ext cx="48768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altLang="nl-NL" sz="24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nl-NL" altLang="nl-N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nl-NL" sz="2000" dirty="0" smtClean="0">
                <a:latin typeface="+mn-lt"/>
              </a:rPr>
              <a:t>(m</a:t>
            </a:r>
            <a:r>
              <a:rPr lang="nl-NL" altLang="nl-NL" sz="2000" baseline="30000" dirty="0" smtClean="0">
                <a:latin typeface="+mn-lt"/>
              </a:rPr>
              <a:t>2</a:t>
            </a:r>
            <a:r>
              <a:rPr lang="nl-NL" altLang="nl-NL" sz="2000" dirty="0" smtClean="0">
                <a:latin typeface="+mn-lt"/>
              </a:rPr>
              <a:t>): </a:t>
            </a:r>
            <a:r>
              <a:rPr lang="nl-NL" altLang="nl-NL" sz="2000" dirty="0" smtClean="0"/>
              <a:t>surface</a:t>
            </a:r>
            <a:endParaRPr lang="nl-NL" altLang="nl-NL" sz="2000" dirty="0"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81578"/>
              </p:ext>
            </p:extLst>
          </p:nvPr>
        </p:nvGraphicFramePr>
        <p:xfrm>
          <a:off x="1447800" y="3507813"/>
          <a:ext cx="7350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28" name="Equation" r:id="rId6" imgW="355320" imgH="203040" progId="Equation.3">
                  <p:embed/>
                </p:oleObj>
              </mc:Choice>
              <mc:Fallback>
                <p:oleObj name="Equation" r:id="rId6" imgW="3553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07813"/>
                        <a:ext cx="735012" cy="4175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2307516" y="3581400"/>
            <a:ext cx="381000" cy="26161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44941</TotalTime>
  <Words>1521</Words>
  <Application>Microsoft Office PowerPoint</Application>
  <PresentationFormat>On-screen Show (4:3)</PresentationFormat>
  <Paragraphs>445</Paragraphs>
  <Slides>59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Default Design</vt:lpstr>
      <vt:lpstr>Vergelijking</vt:lpstr>
      <vt:lpstr>Equation</vt:lpstr>
      <vt:lpstr>Microsoft Equation 3.0</vt:lpstr>
      <vt:lpstr>PowerPoint Presentation</vt:lpstr>
      <vt:lpstr>Na2ClO3 crystals in a saturated solution</vt:lpstr>
      <vt:lpstr>Large crystals grow; small crystals dissolve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IMM Radboud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Hugo Meekes</dc:creator>
  <cp:lastModifiedBy>HM</cp:lastModifiedBy>
  <cp:revision>344</cp:revision>
  <dcterms:created xsi:type="dcterms:W3CDTF">2012-11-20T14:27:45Z</dcterms:created>
  <dcterms:modified xsi:type="dcterms:W3CDTF">2023-10-11T09:31:55Z</dcterms:modified>
</cp:coreProperties>
</file>