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428" r:id="rId2"/>
    <p:sldId id="395" r:id="rId3"/>
    <p:sldId id="394" r:id="rId4"/>
    <p:sldId id="396" r:id="rId5"/>
    <p:sldId id="397" r:id="rId6"/>
    <p:sldId id="398" r:id="rId7"/>
    <p:sldId id="419" r:id="rId8"/>
    <p:sldId id="399" r:id="rId9"/>
    <p:sldId id="422" r:id="rId10"/>
    <p:sldId id="401" r:id="rId11"/>
    <p:sldId id="402" r:id="rId12"/>
    <p:sldId id="403" r:id="rId13"/>
    <p:sldId id="404" r:id="rId14"/>
    <p:sldId id="406" r:id="rId15"/>
    <p:sldId id="348" r:id="rId16"/>
    <p:sldId id="353" r:id="rId17"/>
    <p:sldId id="407" r:id="rId18"/>
    <p:sldId id="408" r:id="rId19"/>
    <p:sldId id="391" r:id="rId20"/>
    <p:sldId id="360" r:id="rId21"/>
    <p:sldId id="409" r:id="rId22"/>
    <p:sldId id="354" r:id="rId23"/>
    <p:sldId id="358" r:id="rId24"/>
    <p:sldId id="424" r:id="rId25"/>
    <p:sldId id="425" r:id="rId26"/>
    <p:sldId id="352" r:id="rId27"/>
    <p:sldId id="380" r:id="rId28"/>
    <p:sldId id="319" r:id="rId29"/>
    <p:sldId id="412" r:id="rId30"/>
    <p:sldId id="413" r:id="rId31"/>
    <p:sldId id="414" r:id="rId32"/>
    <p:sldId id="321" r:id="rId33"/>
    <p:sldId id="384" r:id="rId34"/>
    <p:sldId id="322" r:id="rId35"/>
    <p:sldId id="421" r:id="rId36"/>
    <p:sldId id="426" r:id="rId37"/>
    <p:sldId id="323" r:id="rId38"/>
    <p:sldId id="415" r:id="rId39"/>
    <p:sldId id="427" r:id="rId40"/>
    <p:sldId id="356" r:id="rId41"/>
    <p:sldId id="416" r:id="rId42"/>
    <p:sldId id="324" r:id="rId43"/>
    <p:sldId id="325" r:id="rId44"/>
    <p:sldId id="326" r:id="rId45"/>
    <p:sldId id="327" r:id="rId46"/>
    <p:sldId id="328" r:id="rId47"/>
    <p:sldId id="300" r:id="rId48"/>
    <p:sldId id="361" r:id="rId49"/>
    <p:sldId id="362" r:id="rId50"/>
    <p:sldId id="363" r:id="rId51"/>
    <p:sldId id="364" r:id="rId52"/>
    <p:sldId id="418" r:id="rId53"/>
    <p:sldId id="365" r:id="rId54"/>
    <p:sldId id="366" r:id="rId55"/>
    <p:sldId id="379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9999"/>
    <a:srgbClr val="FFCC66"/>
    <a:srgbClr val="2323FD"/>
    <a:srgbClr val="00CCFF"/>
    <a:srgbClr val="00FF00"/>
    <a:srgbClr val="66FF66"/>
    <a:srgbClr val="1104BC"/>
    <a:srgbClr val="FFCC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0" autoAdjust="0"/>
    <p:restoredTop sz="94660"/>
  </p:normalViewPr>
  <p:slideViewPr>
    <p:cSldViewPr>
      <p:cViewPr varScale="1">
        <p:scale>
          <a:sx n="87" d="100"/>
          <a:sy n="87" d="100"/>
        </p:scale>
        <p:origin x="-7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8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8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0.wmf"/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2.wmf"/><Relationship Id="rId1" Type="http://schemas.openxmlformats.org/officeDocument/2006/relationships/image" Target="../media/image22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2.wmf"/><Relationship Id="rId1" Type="http://schemas.openxmlformats.org/officeDocument/2006/relationships/image" Target="../media/image22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19.wmf"/><Relationship Id="rId2" Type="http://schemas.openxmlformats.org/officeDocument/2006/relationships/image" Target="../media/image28.wmf"/><Relationship Id="rId1" Type="http://schemas.openxmlformats.org/officeDocument/2006/relationships/image" Target="../media/image22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5.wmf"/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3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08953-5C03-4390-9AF6-CF785EF47B73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FB32D-259D-490D-8006-3939056BA0C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784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6E1E1-13F2-48AC-9CEE-E98BD4D37504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4177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A1FA5-5A26-4C66-B70E-4764CDA7A5E7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2047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F8424-7F5A-4F5C-B6A0-8D017049F359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6202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5A945-40B3-4058-B00A-79C89E3EF6C1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0200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71D80-9A92-4017-9430-75C3ED0E4EDF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4907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20C29-7598-4FF2-AE1F-FB8BFD43E712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5979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14931-D6D8-428C-8D58-DFAEDA795139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0130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A2033-2A54-4C94-9357-4F916DEC778A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169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13DB4-0391-4A1E-AF6E-F2E33A354A76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6129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6BA8C-3052-457C-A5E6-D8B40B24C690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9620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F9DBC-C529-4287-9E70-23897957EDDD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9082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1C3D3EC-E779-4E9D-BCC3-3FDA3291CA6B}" type="slidenum">
              <a:rPr lang="en-US" altLang="nl-NL"/>
              <a:pPr/>
              <a:t>‹#›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0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8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15.png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1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15.png"/><Relationship Id="rId10" Type="http://schemas.openxmlformats.org/officeDocument/2006/relationships/image" Target="../media/image22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1.bin"/><Relationship Id="rId7" Type="http://schemas.openxmlformats.org/officeDocument/2006/relationships/image" Target="../media/image15.png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21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7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15.png"/><Relationship Id="rId10" Type="http://schemas.openxmlformats.org/officeDocument/2006/relationships/image" Target="../media/image22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19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png"/><Relationship Id="rId11" Type="http://schemas.openxmlformats.org/officeDocument/2006/relationships/image" Target="../media/image29.png"/><Relationship Id="rId5" Type="http://schemas.openxmlformats.org/officeDocument/2006/relationships/image" Target="../media/image15.png"/><Relationship Id="rId15" Type="http://schemas.openxmlformats.org/officeDocument/2006/relationships/image" Target="../media/image20.wmf"/><Relationship Id="rId10" Type="http://schemas.openxmlformats.org/officeDocument/2006/relationships/image" Target="../media/image22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46.bin"/><Relationship Id="rId14" Type="http://schemas.openxmlformats.org/officeDocument/2006/relationships/oleObject" Target="../embeddings/oleObject4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49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22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5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34.wmf"/><Relationship Id="rId3" Type="http://schemas.openxmlformats.org/officeDocument/2006/relationships/image" Target="../media/image31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33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34.wmf"/><Relationship Id="rId3" Type="http://schemas.openxmlformats.org/officeDocument/2006/relationships/image" Target="../media/image31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33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33.wmf"/><Relationship Id="rId3" Type="http://schemas.openxmlformats.org/officeDocument/2006/relationships/image" Target="../media/image31.pn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8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36.wmf"/><Relationship Id="rId5" Type="http://schemas.openxmlformats.org/officeDocument/2006/relationships/image" Target="../media/image22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6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74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oleObject" Target="../embeddings/oleObject75.bin"/><Relationship Id="rId7" Type="http://schemas.openxmlformats.org/officeDocument/2006/relationships/image" Target="../media/image48.png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png"/><Relationship Id="rId11" Type="http://schemas.openxmlformats.org/officeDocument/2006/relationships/oleObject" Target="../embeddings/oleObject77.bin"/><Relationship Id="rId5" Type="http://schemas.openxmlformats.org/officeDocument/2006/relationships/image" Target="../media/image46.png"/><Relationship Id="rId10" Type="http://schemas.openxmlformats.org/officeDocument/2006/relationships/image" Target="../media/image44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7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6.png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9.png"/><Relationship Id="rId11" Type="http://schemas.openxmlformats.org/officeDocument/2006/relationships/oleObject" Target="../embeddings/oleObject80.bin"/><Relationship Id="rId5" Type="http://schemas.openxmlformats.org/officeDocument/2006/relationships/image" Target="../media/image48.png"/><Relationship Id="rId10" Type="http://schemas.openxmlformats.org/officeDocument/2006/relationships/image" Target="../media/image45.wmf"/><Relationship Id="rId4" Type="http://schemas.openxmlformats.org/officeDocument/2006/relationships/image" Target="../media/image47.png"/><Relationship Id="rId9" Type="http://schemas.openxmlformats.org/officeDocument/2006/relationships/oleObject" Target="../embeddings/oleObject7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9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83.bin"/><Relationship Id="rId3" Type="http://schemas.openxmlformats.org/officeDocument/2006/relationships/image" Target="../media/image46.png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9.png"/><Relationship Id="rId11" Type="http://schemas.openxmlformats.org/officeDocument/2006/relationships/image" Target="../media/image50.png"/><Relationship Id="rId5" Type="http://schemas.openxmlformats.org/officeDocument/2006/relationships/image" Target="../media/image48.png"/><Relationship Id="rId10" Type="http://schemas.openxmlformats.org/officeDocument/2006/relationships/image" Target="../media/image45.wmf"/><Relationship Id="rId4" Type="http://schemas.openxmlformats.org/officeDocument/2006/relationships/image" Target="../media/image47.png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55.png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55.png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9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9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9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97.bin"/><Relationship Id="rId5" Type="http://schemas.microsoft.com/office/2007/relationships/hdphoto" Target="../media/hdphoto1.wdp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image" Target="../media/image78.png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7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108.bin"/><Relationship Id="rId3" Type="http://schemas.openxmlformats.org/officeDocument/2006/relationships/image" Target="../media/image88.png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7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5" Type="http://schemas.openxmlformats.org/officeDocument/2006/relationships/oleObject" Target="../embeddings/oleObject109.bin"/><Relationship Id="rId10" Type="http://schemas.openxmlformats.org/officeDocument/2006/relationships/image" Target="../media/image84.wmf"/><Relationship Id="rId4" Type="http://schemas.openxmlformats.org/officeDocument/2006/relationships/image" Target="../media/image89.png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86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2" y="1413075"/>
            <a:ext cx="4533290" cy="4977507"/>
          </a:xfrm>
          <a:prstGeom prst="rect">
            <a:avLst/>
          </a:prstGeom>
        </p:spPr>
      </p:pic>
      <p:pic>
        <p:nvPicPr>
          <p:cNvPr id="27654" name="Picture 6" descr="Gibbs1_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43000"/>
            <a:ext cx="139541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1</a:t>
            </a:fld>
            <a:endParaRPr lang="en-US" altLang="nl-NL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105400" y="3163887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Gibbs phase rule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873375"/>
              </p:ext>
            </p:extLst>
          </p:nvPr>
        </p:nvGraphicFramePr>
        <p:xfrm>
          <a:off x="5795963" y="3754437"/>
          <a:ext cx="21240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0" name="Vergelijking" r:id="rId5" imgW="863225" imgH="177723" progId="Equation.3">
                  <p:embed/>
                </p:oleObj>
              </mc:Choice>
              <mc:Fallback>
                <p:oleObj name="Vergelijking" r:id="rId5" imgW="863225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754437"/>
                        <a:ext cx="2124075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76200" y="990600"/>
            <a:ext cx="133598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1600200" y="54864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 rot="18865310">
            <a:off x="-122979" y="5657122"/>
            <a:ext cx="13083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b="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1600200" y="762000"/>
            <a:ext cx="51054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400" b="1" u="sng" dirty="0" smtClean="0"/>
              <a:t>,</a:t>
            </a:r>
            <a:r>
              <a:rPr lang="en-US" alt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sz="2400" b="1" u="sng" dirty="0" smtClean="0"/>
              <a:t>, </a:t>
            </a:r>
            <a:r>
              <a:rPr lang="en-US" altLang="nl-NL" sz="2800" b="1" i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2400" b="1" u="sng" dirty="0" smtClean="0"/>
              <a:t> diagram of a binary sytem</a:t>
            </a:r>
            <a:endParaRPr lang="en-US" altLang="nl-NL" sz="2400" b="1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533153"/>
              </p:ext>
            </p:extLst>
          </p:nvPr>
        </p:nvGraphicFramePr>
        <p:xfrm>
          <a:off x="4152900" y="5973763"/>
          <a:ext cx="1655763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1" name="Vergelijking" r:id="rId7" imgW="672840" imgH="215640" progId="Equation.3">
                  <p:embed/>
                </p:oleObj>
              </mc:Choice>
              <mc:Fallback>
                <p:oleObj name="Vergelijking" r:id="rId7" imgW="6728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5973763"/>
                        <a:ext cx="1655763" cy="5286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3733800" y="4167187"/>
            <a:ext cx="6096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i="1" dirty="0"/>
              <a:t>F </a:t>
            </a:r>
            <a:r>
              <a:rPr lang="en-US" altLang="nl-NL" sz="1200" dirty="0"/>
              <a:t>= </a:t>
            </a:r>
            <a:r>
              <a:rPr lang="en-US" altLang="nl-NL" sz="1200" dirty="0" smtClean="0"/>
              <a:t>3</a:t>
            </a:r>
            <a:endParaRPr lang="en-US" altLang="nl-NL" sz="1200" i="1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4184855" y="3232356"/>
            <a:ext cx="609600" cy="27463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i="1" dirty="0"/>
              <a:t>F </a:t>
            </a:r>
            <a:r>
              <a:rPr lang="en-US" altLang="nl-NL" sz="1200" i="1" dirty="0" smtClean="0"/>
              <a:t>= </a:t>
            </a:r>
            <a:r>
              <a:rPr lang="en-US" altLang="nl-NL" sz="1200" dirty="0" smtClean="0"/>
              <a:t>2</a:t>
            </a:r>
            <a:endParaRPr lang="en-US" altLang="nl-NL" sz="1200" i="1" dirty="0"/>
          </a:p>
        </p:txBody>
      </p:sp>
      <p:sp>
        <p:nvSpPr>
          <p:cNvPr id="61" name="Text Box 18"/>
          <p:cNvSpPr txBox="1">
            <a:spLocks noChangeArrowheads="1"/>
          </p:cNvSpPr>
          <p:nvPr/>
        </p:nvSpPr>
        <p:spPr bwMode="auto">
          <a:xfrm>
            <a:off x="2761485" y="4176252"/>
            <a:ext cx="6096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i="1" dirty="0"/>
              <a:t>F </a:t>
            </a:r>
            <a:r>
              <a:rPr lang="en-US" altLang="nl-NL" sz="1200" dirty="0"/>
              <a:t>= </a:t>
            </a:r>
            <a:r>
              <a:rPr lang="en-US" altLang="nl-NL" sz="1200" dirty="0" smtClean="0"/>
              <a:t>1</a:t>
            </a:r>
            <a:endParaRPr lang="en-US" altLang="nl-NL" sz="1200" i="1" dirty="0"/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2196281" y="2243982"/>
            <a:ext cx="6096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i="1" dirty="0"/>
              <a:t>F </a:t>
            </a:r>
            <a:r>
              <a:rPr lang="en-US" altLang="nl-NL" sz="1200" dirty="0"/>
              <a:t>= </a:t>
            </a:r>
            <a:r>
              <a:rPr lang="en-US" altLang="nl-NL" sz="1200" dirty="0" smtClean="0"/>
              <a:t>3</a:t>
            </a:r>
            <a:endParaRPr lang="en-US" altLang="nl-NL" sz="1200" i="1" dirty="0"/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3154773" y="1905000"/>
            <a:ext cx="6096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i="1" dirty="0"/>
              <a:t>F </a:t>
            </a:r>
            <a:r>
              <a:rPr lang="en-US" altLang="nl-NL" sz="1200" dirty="0"/>
              <a:t>= </a:t>
            </a:r>
            <a:r>
              <a:rPr lang="en-US" altLang="nl-NL" sz="1200" dirty="0" smtClean="0"/>
              <a:t>3</a:t>
            </a:r>
            <a:endParaRPr lang="en-US" altLang="nl-NL" sz="1200" i="1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2914956" y="3819448"/>
            <a:ext cx="151329" cy="347739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 flipH="1" flipV="1">
            <a:off x="3498058" y="3434517"/>
            <a:ext cx="654842" cy="86935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905289"/>
              </p:ext>
            </p:extLst>
          </p:nvPr>
        </p:nvGraphicFramePr>
        <p:xfrm>
          <a:off x="1011238" y="3910013"/>
          <a:ext cx="7905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2" name="Equation" r:id="rId9" imgW="419040" imgH="215640" progId="Equation.3">
                  <p:embed/>
                </p:oleObj>
              </mc:Choice>
              <mc:Fallback>
                <p:oleObj name="Equation" r:id="rId9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3910013"/>
                        <a:ext cx="790575" cy="404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 bwMode="auto">
          <a:xfrm>
            <a:off x="1471248" y="4189423"/>
            <a:ext cx="609302" cy="78672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33800" y="4469121"/>
            <a:ext cx="609600" cy="276999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altLang="nl-NL" sz="1200" i="1" dirty="0" smtClean="0"/>
              <a:t>F’ </a:t>
            </a:r>
            <a:r>
              <a:rPr lang="en-US" altLang="nl-NL" sz="1200" dirty="0"/>
              <a:t>= </a:t>
            </a:r>
            <a:r>
              <a:rPr lang="en-US" altLang="nl-NL" sz="1200" dirty="0" smtClean="0"/>
              <a:t>2</a:t>
            </a:r>
            <a:endParaRPr lang="en-US" altLang="nl-NL" sz="1200" i="1" dirty="0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3170234" y="2220686"/>
            <a:ext cx="609600" cy="276999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altLang="nl-NL" sz="1200" i="1" dirty="0" smtClean="0"/>
              <a:t>F’ </a:t>
            </a:r>
            <a:r>
              <a:rPr lang="en-US" altLang="nl-NL" sz="1200" dirty="0"/>
              <a:t>= </a:t>
            </a:r>
            <a:r>
              <a:rPr lang="en-US" altLang="nl-NL" sz="1200" dirty="0" smtClean="0"/>
              <a:t>2</a:t>
            </a:r>
            <a:endParaRPr lang="en-US" altLang="nl-NL" sz="1200" i="1" dirty="0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209800" y="2569030"/>
            <a:ext cx="609600" cy="276999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altLang="nl-NL" sz="1200" i="1" dirty="0" smtClean="0"/>
              <a:t>F’ </a:t>
            </a:r>
            <a:r>
              <a:rPr lang="en-US" altLang="nl-NL" sz="1200" dirty="0"/>
              <a:t>= </a:t>
            </a:r>
            <a:r>
              <a:rPr lang="en-US" altLang="nl-NL" sz="1200" dirty="0" smtClean="0"/>
              <a:t>2</a:t>
            </a:r>
            <a:endParaRPr lang="en-US" altLang="nl-NL" sz="1200" i="1" dirty="0"/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750599" y="4495800"/>
            <a:ext cx="609600" cy="276999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altLang="nl-NL" sz="1200" i="1" dirty="0" smtClean="0"/>
              <a:t>F’ </a:t>
            </a:r>
            <a:r>
              <a:rPr lang="en-US" altLang="nl-NL" sz="1200" dirty="0"/>
              <a:t>= </a:t>
            </a:r>
            <a:r>
              <a:rPr lang="en-US" altLang="nl-NL" sz="1200" dirty="0" smtClean="0"/>
              <a:t>0</a:t>
            </a:r>
            <a:endParaRPr lang="en-US" altLang="nl-NL" sz="1200" i="1" dirty="0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184855" y="3533457"/>
            <a:ext cx="609600" cy="276999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altLang="nl-NL" sz="1200" i="1" dirty="0" smtClean="0"/>
              <a:t>F’ </a:t>
            </a:r>
            <a:r>
              <a:rPr lang="en-US" altLang="nl-NL" sz="1200" dirty="0"/>
              <a:t>= </a:t>
            </a:r>
            <a:r>
              <a:rPr lang="en-US" altLang="nl-NL" sz="1200" dirty="0" smtClean="0"/>
              <a:t>1</a:t>
            </a:r>
            <a:endParaRPr lang="en-US" altLang="nl-NL" sz="1200" i="1" dirty="0"/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30899" y="152400"/>
            <a:ext cx="848450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 smtClean="0">
                <a:solidFill>
                  <a:srgbClr val="C00000"/>
                </a:solidFill>
              </a:rPr>
              <a:t>Phase diagrams of multicomponent systems</a:t>
            </a:r>
            <a:endParaRPr lang="en-US" altLang="nl-NL" b="0" u="sng" dirty="0">
              <a:solidFill>
                <a:srgbClr val="C00000"/>
              </a:solidFill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268686" y="4800600"/>
            <a:ext cx="32242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dirty="0" smtClean="0"/>
              <a:t>(</a:t>
            </a:r>
            <a:r>
              <a:rPr lang="en-US" altLang="nl-NL" sz="2000" dirty="0" smtClean="0"/>
              <a:t>if </a:t>
            </a:r>
            <a:r>
              <a:rPr lang="en-US" altLang="nl-NL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2000" dirty="0" smtClean="0"/>
              <a:t> is considered </a:t>
            </a:r>
            <a:r>
              <a:rPr lang="en-US" altLang="nl-NL" sz="2000" dirty="0" smtClean="0"/>
              <a:t>fixed</a:t>
            </a:r>
            <a:r>
              <a:rPr lang="en-US" altLang="nl-NL" sz="2400" dirty="0" smtClean="0"/>
              <a:t>)</a:t>
            </a:r>
            <a:endParaRPr lang="en-US" altLang="nl-NL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393196"/>
              </p:ext>
            </p:extLst>
          </p:nvPr>
        </p:nvGraphicFramePr>
        <p:xfrm>
          <a:off x="5562600" y="4451350"/>
          <a:ext cx="25923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3" name="Vergelijking" r:id="rId11" imgW="1054080" imgH="177480" progId="Equation.3">
                  <p:embed/>
                </p:oleObj>
              </mc:Choice>
              <mc:Fallback>
                <p:oleObj name="Vergelijking" r:id="rId11" imgW="1054080" imgH="177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451350"/>
                        <a:ext cx="2592388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3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2" y="1419656"/>
            <a:ext cx="4561880" cy="50088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10</a:t>
            </a:fld>
            <a:endParaRPr lang="en-US" altLang="nl-NL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76200" y="990600"/>
            <a:ext cx="133598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802192" y="4643746"/>
            <a:ext cx="762000" cy="728303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AutoShape 28"/>
          <p:cNvSpPr>
            <a:spLocks noChangeArrowheads="1"/>
          </p:cNvSpPr>
          <p:nvPr/>
        </p:nvSpPr>
        <p:spPr bwMode="auto">
          <a:xfrm flipH="1">
            <a:off x="4953000" y="2574416"/>
            <a:ext cx="1219200" cy="2184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5791200" y="4908756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Fixed </a:t>
            </a:r>
            <a:r>
              <a:rPr lang="en-US" altLang="nl-NL" i="1" u="sng"/>
              <a:t>P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 rot="-2734690">
            <a:off x="-134201" y="5657122"/>
            <a:ext cx="1330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 rot="-2734690">
            <a:off x="1674225" y="5022537"/>
            <a:ext cx="1330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09600" y="152400"/>
            <a:ext cx="75438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 smtClean="0"/>
              <a:t>Vapour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</a:t>
            </a:r>
            <a:r>
              <a:rPr lang="en-US" altLang="nl-NL" b="0" u="sng" dirty="0" smtClean="0"/>
              <a:t>liquid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-composition </a:t>
            </a:r>
            <a:r>
              <a:rPr lang="en-US" altLang="nl-NL" b="0" u="sng" dirty="0" smtClean="0"/>
              <a:t>(</a:t>
            </a:r>
            <a:r>
              <a:rPr lang="en-US" altLang="nl-NL" b="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b="0" u="sng" dirty="0" smtClean="0"/>
              <a:t>,</a:t>
            </a:r>
            <a:r>
              <a:rPr lang="en-US" altLang="nl-NL" b="0" i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b="0" u="sng" dirty="0" smtClean="0"/>
              <a:t>) </a:t>
            </a:r>
            <a:r>
              <a:rPr lang="en-US" altLang="nl-NL" b="0" u="sng" dirty="0" smtClean="0">
                <a:solidFill>
                  <a:srgbClr val="C00000"/>
                </a:solidFill>
              </a:rPr>
              <a:t>diagram</a:t>
            </a:r>
            <a:endParaRPr lang="en-US" altLang="nl-NL" b="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1" y="1419656"/>
            <a:ext cx="4561881" cy="50088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11</a:t>
            </a:fld>
            <a:endParaRPr lang="en-US" altLang="nl-NL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76200" y="990600"/>
            <a:ext cx="133598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802192" y="4643746"/>
            <a:ext cx="762000" cy="728303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AutoShape 28"/>
          <p:cNvSpPr>
            <a:spLocks noChangeArrowheads="1"/>
          </p:cNvSpPr>
          <p:nvPr/>
        </p:nvSpPr>
        <p:spPr bwMode="auto">
          <a:xfrm flipH="1">
            <a:off x="4953000" y="2574416"/>
            <a:ext cx="1219200" cy="2184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5791200" y="4908756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Fixed </a:t>
            </a:r>
            <a:r>
              <a:rPr lang="en-US" altLang="nl-NL" i="1" u="sng"/>
              <a:t>P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 rot="-2734690">
            <a:off x="-111758" y="5657122"/>
            <a:ext cx="12859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 rot="-2734690">
            <a:off x="1692660" y="5022537"/>
            <a:ext cx="12939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09600" y="152400"/>
            <a:ext cx="75438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 smtClean="0"/>
              <a:t>Vapour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</a:t>
            </a:r>
            <a:r>
              <a:rPr lang="en-US" altLang="nl-NL" b="0" u="sng" dirty="0" smtClean="0"/>
              <a:t>liquid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-composition </a:t>
            </a:r>
            <a:r>
              <a:rPr lang="en-US" altLang="nl-NL" b="0" u="sng" dirty="0" smtClean="0"/>
              <a:t>(</a:t>
            </a:r>
            <a:r>
              <a:rPr lang="en-US" altLang="nl-NL" b="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b="0" u="sng" dirty="0" smtClean="0"/>
              <a:t>,</a:t>
            </a:r>
            <a:r>
              <a:rPr lang="en-US" altLang="nl-NL" b="0" i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b="0" u="sng" dirty="0" smtClean="0"/>
              <a:t>) </a:t>
            </a:r>
            <a:r>
              <a:rPr lang="en-US" altLang="nl-NL" b="0" u="sng" dirty="0" smtClean="0">
                <a:solidFill>
                  <a:srgbClr val="C00000"/>
                </a:solidFill>
              </a:rPr>
              <a:t>diagram</a:t>
            </a:r>
            <a:endParaRPr lang="en-US" altLang="nl-NL" b="0" u="sng" dirty="0">
              <a:solidFill>
                <a:srgbClr val="C00000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581400" y="6096000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nl-NL" sz="28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b="1" dirty="0" smtClean="0"/>
              <a:t>: </a:t>
            </a:r>
            <a:r>
              <a:rPr lang="en-US" altLang="nl-NL" sz="2400" b="1" dirty="0" smtClean="0"/>
              <a:t>either </a:t>
            </a:r>
            <a:r>
              <a:rPr lang="en-US" altLang="nl-NL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28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b="1" dirty="0" smtClean="0"/>
              <a:t> </a:t>
            </a:r>
            <a:r>
              <a:rPr lang="en-US" altLang="nl-NL" sz="2400" b="1" dirty="0" smtClean="0"/>
              <a:t>or </a:t>
            </a:r>
            <a:r>
              <a:rPr lang="en-US" altLang="nl-NL" sz="2800" i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nl-NL" sz="28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5334000" y="762000"/>
            <a:ext cx="3524250" cy="3962400"/>
            <a:chOff x="528" y="912"/>
            <a:chExt cx="2220" cy="2496"/>
          </a:xfrm>
        </p:grpSpPr>
        <p:pic>
          <p:nvPicPr>
            <p:cNvPr id="14" name="Picture 3" descr="5_36_bi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912"/>
              <a:ext cx="2220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5_36_big_shad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096"/>
              <a:ext cx="2016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1" y="1419656"/>
            <a:ext cx="4561881" cy="50088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12</a:t>
            </a:fld>
            <a:endParaRPr lang="en-US" altLang="nl-NL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76200" y="990600"/>
            <a:ext cx="133598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802192" y="4643746"/>
            <a:ext cx="762000" cy="728303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AutoShape 28"/>
          <p:cNvSpPr>
            <a:spLocks noChangeArrowheads="1"/>
          </p:cNvSpPr>
          <p:nvPr/>
        </p:nvSpPr>
        <p:spPr bwMode="auto">
          <a:xfrm flipH="1">
            <a:off x="4953000" y="2574416"/>
            <a:ext cx="1219200" cy="2184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5791200" y="4908756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Fixed </a:t>
            </a:r>
            <a:r>
              <a:rPr lang="en-US" altLang="nl-NL" i="1" u="sng"/>
              <a:t>P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 rot="-2734690">
            <a:off x="-111758" y="5657122"/>
            <a:ext cx="12859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 rot="-2734690">
            <a:off x="1692660" y="5022537"/>
            <a:ext cx="12939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09600" y="152400"/>
            <a:ext cx="75438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 smtClean="0"/>
              <a:t>Vapour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</a:t>
            </a:r>
            <a:r>
              <a:rPr lang="en-US" altLang="nl-NL" b="0" u="sng" dirty="0" smtClean="0"/>
              <a:t>liquid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-composition </a:t>
            </a:r>
            <a:r>
              <a:rPr lang="en-US" altLang="nl-NL" b="0" u="sng" dirty="0" smtClean="0"/>
              <a:t>(</a:t>
            </a:r>
            <a:r>
              <a:rPr lang="en-US" altLang="nl-NL" b="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b="0" u="sng" dirty="0" smtClean="0"/>
              <a:t>,</a:t>
            </a:r>
            <a:r>
              <a:rPr lang="en-US" altLang="nl-NL" b="0" i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b="0" u="sng" dirty="0" smtClean="0"/>
              <a:t>) </a:t>
            </a:r>
            <a:r>
              <a:rPr lang="en-US" altLang="nl-NL" b="0" u="sng" dirty="0" smtClean="0">
                <a:solidFill>
                  <a:srgbClr val="C00000"/>
                </a:solidFill>
              </a:rPr>
              <a:t>diagram</a:t>
            </a:r>
            <a:endParaRPr lang="en-US" altLang="nl-NL" b="0" u="sng" dirty="0">
              <a:solidFill>
                <a:srgbClr val="C00000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436517" y="914400"/>
            <a:ext cx="2212115" cy="50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Ideal solution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581400" y="6096000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nl-NL" sz="28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b="1" dirty="0" smtClean="0"/>
              <a:t>: </a:t>
            </a:r>
            <a:r>
              <a:rPr lang="en-US" altLang="nl-NL" sz="2400" b="1" dirty="0" smtClean="0"/>
              <a:t>either </a:t>
            </a:r>
            <a:r>
              <a:rPr lang="en-US" altLang="nl-NL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28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b="1" dirty="0" smtClean="0"/>
              <a:t> </a:t>
            </a:r>
            <a:r>
              <a:rPr lang="en-US" altLang="nl-NL" sz="2400" b="1" dirty="0" smtClean="0"/>
              <a:t>or </a:t>
            </a:r>
            <a:r>
              <a:rPr lang="en-US" altLang="nl-NL" sz="2800" i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nl-NL" sz="28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79025" y="1427894"/>
            <a:ext cx="4561881" cy="5008899"/>
            <a:chOff x="579025" y="1427894"/>
            <a:chExt cx="4561881" cy="500889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25" y="1427894"/>
              <a:ext cx="4561881" cy="5008899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 bwMode="auto">
            <a:xfrm>
              <a:off x="848794" y="4479324"/>
              <a:ext cx="2929784" cy="4942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1802854" y="3513438"/>
              <a:ext cx="2929784" cy="4942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5334000" y="762000"/>
            <a:ext cx="3524250" cy="3962400"/>
            <a:chOff x="528" y="912"/>
            <a:chExt cx="2220" cy="2496"/>
          </a:xfrm>
        </p:grpSpPr>
        <p:pic>
          <p:nvPicPr>
            <p:cNvPr id="14" name="Picture 3" descr="5_36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912"/>
              <a:ext cx="2220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5_36_big_shad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096"/>
              <a:ext cx="2016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1" y="1419656"/>
            <a:ext cx="4561881" cy="50088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5F06E1E1-13F2-48AC-9CEE-E98BD4D37504}" type="slidenum">
              <a:rPr lang="en-US" altLang="nl-NL" smtClean="0"/>
              <a:pPr/>
              <a:t>13</a:t>
            </a:fld>
            <a:endParaRPr lang="en-US" altLang="nl-NL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76200" y="990600"/>
            <a:ext cx="133598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802192" y="4643746"/>
            <a:ext cx="762000" cy="728303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5791200" y="4908756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Fixed </a:t>
            </a:r>
            <a:r>
              <a:rPr lang="en-US" altLang="nl-NL" i="1" u="sng"/>
              <a:t>P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 rot="-2734690">
            <a:off x="-111758" y="5657122"/>
            <a:ext cx="12859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 rot="-2734690">
            <a:off x="1692660" y="5022537"/>
            <a:ext cx="12939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09600" y="152400"/>
            <a:ext cx="75438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 smtClean="0"/>
              <a:t>Vapour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</a:t>
            </a:r>
            <a:r>
              <a:rPr lang="en-US" altLang="nl-NL" b="0" u="sng" dirty="0" smtClean="0"/>
              <a:t>liquid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-composition </a:t>
            </a:r>
            <a:r>
              <a:rPr lang="en-US" altLang="nl-NL" b="0" u="sng" dirty="0" smtClean="0"/>
              <a:t>(</a:t>
            </a:r>
            <a:r>
              <a:rPr lang="en-US" altLang="nl-NL" b="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b="0" u="sng" dirty="0" smtClean="0"/>
              <a:t>,</a:t>
            </a:r>
            <a:r>
              <a:rPr lang="en-US" altLang="nl-NL" b="0" i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b="0" u="sng" dirty="0" smtClean="0"/>
              <a:t>) </a:t>
            </a:r>
            <a:r>
              <a:rPr lang="en-US" altLang="nl-NL" b="0" u="sng" dirty="0" smtClean="0">
                <a:solidFill>
                  <a:srgbClr val="C00000"/>
                </a:solidFill>
              </a:rPr>
              <a:t>diagram</a:t>
            </a:r>
            <a:endParaRPr lang="en-US" altLang="nl-NL" b="0" u="sng" dirty="0">
              <a:solidFill>
                <a:srgbClr val="C00000"/>
              </a:solidFill>
            </a:endParaRPr>
          </a:p>
        </p:txBody>
      </p:sp>
      <p:sp>
        <p:nvSpPr>
          <p:cNvPr id="22" name="Arc 21"/>
          <p:cNvSpPr/>
          <p:nvPr/>
        </p:nvSpPr>
        <p:spPr bwMode="auto">
          <a:xfrm rot="20650910">
            <a:off x="2685234" y="2455553"/>
            <a:ext cx="5762221" cy="1542354"/>
          </a:xfrm>
          <a:prstGeom prst="arc">
            <a:avLst>
              <a:gd name="adj1" fmla="val 10594233"/>
              <a:gd name="adj2" fmla="val 528352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Arc 22"/>
          <p:cNvSpPr/>
          <p:nvPr/>
        </p:nvSpPr>
        <p:spPr bwMode="auto">
          <a:xfrm rot="10329158">
            <a:off x="2418616" y="3029647"/>
            <a:ext cx="5304110" cy="1395025"/>
          </a:xfrm>
          <a:prstGeom prst="arc">
            <a:avLst>
              <a:gd name="adj1" fmla="val 10943379"/>
              <a:gd name="adj2" fmla="val 21388547"/>
            </a:avLst>
          </a:prstGeom>
          <a:noFill/>
          <a:ln w="38100" cap="flat" cmpd="sng" algn="ctr">
            <a:solidFill>
              <a:srgbClr val="00CCFF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436517" y="914400"/>
            <a:ext cx="2212115" cy="50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Ideal solution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874740" y="4471086"/>
            <a:ext cx="2929784" cy="4942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1828800" y="3505200"/>
            <a:ext cx="2929784" cy="4942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581400" y="6096000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nl-NL" sz="28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b="1" dirty="0" smtClean="0"/>
              <a:t>: </a:t>
            </a:r>
            <a:r>
              <a:rPr lang="en-US" altLang="nl-NL" sz="2400" b="1" dirty="0" smtClean="0"/>
              <a:t>either </a:t>
            </a:r>
            <a:r>
              <a:rPr lang="en-US" altLang="nl-NL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28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b="1" dirty="0" smtClean="0"/>
              <a:t> </a:t>
            </a:r>
            <a:r>
              <a:rPr lang="en-US" altLang="nl-NL" sz="2400" b="1" dirty="0" smtClean="0"/>
              <a:t>or </a:t>
            </a:r>
            <a:r>
              <a:rPr lang="en-US" altLang="nl-NL" sz="2800" i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nl-NL" sz="28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1371600" y="2286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Temperature-composition diagrams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762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1127657" y="1447800"/>
            <a:ext cx="2415663" cy="51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Ideal solution</a:t>
            </a:r>
          </a:p>
        </p:txBody>
      </p:sp>
      <p:graphicFrame>
        <p:nvGraphicFramePr>
          <p:cNvPr id="1054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510029"/>
              </p:ext>
            </p:extLst>
          </p:nvPr>
        </p:nvGraphicFramePr>
        <p:xfrm>
          <a:off x="5029200" y="2057400"/>
          <a:ext cx="30543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66" name="Equation" r:id="rId3" imgW="1600200" imgH="457200" progId="Equation.3">
                  <p:embed/>
                </p:oleObj>
              </mc:Choice>
              <mc:Fallback>
                <p:oleObj name="Equation" r:id="rId3" imgW="160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057400"/>
                        <a:ext cx="3054350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298247"/>
              </p:ext>
            </p:extLst>
          </p:nvPr>
        </p:nvGraphicFramePr>
        <p:xfrm>
          <a:off x="4572000" y="1143000"/>
          <a:ext cx="3905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67" name="Equation" r:id="rId5" imgW="1587240" imgH="228600" progId="Equation.3">
                  <p:embed/>
                </p:oleObj>
              </mc:Choice>
              <mc:Fallback>
                <p:oleObj name="Equation" r:id="rId5" imgW="1587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43000"/>
                        <a:ext cx="39052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9999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686108"/>
              </p:ext>
            </p:extLst>
          </p:nvPr>
        </p:nvGraphicFramePr>
        <p:xfrm>
          <a:off x="5181600" y="4310063"/>
          <a:ext cx="27638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68" name="Equation" r:id="rId7" imgW="1447560" imgH="457200" progId="Equation.3">
                  <p:embed/>
                </p:oleObj>
              </mc:Choice>
              <mc:Fallback>
                <p:oleObj name="Equation" r:id="rId7" imgW="1447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310063"/>
                        <a:ext cx="2763838" cy="871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9999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608162"/>
              </p:ext>
            </p:extLst>
          </p:nvPr>
        </p:nvGraphicFramePr>
        <p:xfrm>
          <a:off x="5029200" y="5300663"/>
          <a:ext cx="310356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69" name="Equation" r:id="rId9" imgW="1625400" imgH="457200" progId="Equation.3">
                  <p:embed/>
                </p:oleObj>
              </mc:Choice>
              <mc:Fallback>
                <p:oleObj name="Equation" r:id="rId9" imgW="1625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00663"/>
                        <a:ext cx="3103563" cy="871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1" name="AutoShape 9"/>
          <p:cNvSpPr>
            <a:spLocks noChangeArrowheads="1"/>
          </p:cNvSpPr>
          <p:nvPr/>
        </p:nvSpPr>
        <p:spPr bwMode="auto">
          <a:xfrm>
            <a:off x="6400800" y="3124200"/>
            <a:ext cx="533400" cy="990600"/>
          </a:xfrm>
          <a:prstGeom prst="downArrow">
            <a:avLst>
              <a:gd name="adj1" fmla="val 50000"/>
              <a:gd name="adj2" fmla="val 46429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05486" name="Group 14"/>
          <p:cNvGrpSpPr>
            <a:grpSpLocks/>
          </p:cNvGrpSpPr>
          <p:nvPr/>
        </p:nvGrpSpPr>
        <p:grpSpPr bwMode="auto">
          <a:xfrm>
            <a:off x="895350" y="1981200"/>
            <a:ext cx="2686050" cy="3276600"/>
            <a:chOff x="528" y="912"/>
            <a:chExt cx="2220" cy="2496"/>
          </a:xfrm>
        </p:grpSpPr>
        <p:pic>
          <p:nvPicPr>
            <p:cNvPr id="105487" name="Picture 15" descr="5_36_bi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912"/>
              <a:ext cx="2220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88" name="Picture 16" descr="5_36_big_shade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096"/>
              <a:ext cx="2016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533400" y="5638800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Fixed </a:t>
            </a:r>
            <a:r>
              <a:rPr lang="en-US" altLang="nl-NL" i="1" u="sng"/>
              <a:t>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14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978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1371600" y="2286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Temperature-composition diagrams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762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grpSp>
        <p:nvGrpSpPr>
          <p:cNvPr id="105486" name="Group 14"/>
          <p:cNvGrpSpPr>
            <a:grpSpLocks/>
          </p:cNvGrpSpPr>
          <p:nvPr/>
        </p:nvGrpSpPr>
        <p:grpSpPr bwMode="auto">
          <a:xfrm>
            <a:off x="895350" y="1981200"/>
            <a:ext cx="2686050" cy="3276600"/>
            <a:chOff x="528" y="912"/>
            <a:chExt cx="2220" cy="2496"/>
          </a:xfrm>
        </p:grpSpPr>
        <p:pic>
          <p:nvPicPr>
            <p:cNvPr id="105487" name="Picture 15" descr="5_36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912"/>
              <a:ext cx="2220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88" name="Picture 16" descr="5_36_big_shad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096"/>
              <a:ext cx="2016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533400" y="5638800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Fixed </a:t>
            </a:r>
            <a:r>
              <a:rPr lang="en-US" altLang="nl-NL" i="1" u="sng"/>
              <a:t>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15</a:t>
            </a:fld>
            <a:endParaRPr lang="en-US" altLang="nl-NL"/>
          </a:p>
        </p:txBody>
      </p:sp>
      <p:grpSp>
        <p:nvGrpSpPr>
          <p:cNvPr id="13" name="Group 12"/>
          <p:cNvGrpSpPr/>
          <p:nvPr/>
        </p:nvGrpSpPr>
        <p:grpSpPr>
          <a:xfrm>
            <a:off x="102762" y="2055789"/>
            <a:ext cx="4519680" cy="2804407"/>
            <a:chOff x="102762" y="2055789"/>
            <a:chExt cx="4519680" cy="2804407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741325"/>
                </p:ext>
              </p:extLst>
            </p:nvPr>
          </p:nvGraphicFramePr>
          <p:xfrm>
            <a:off x="102762" y="2055789"/>
            <a:ext cx="849201" cy="385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40" name="Equation" r:id="rId5" imgW="558720" imgH="253800" progId="Equation.3">
                    <p:embed/>
                  </p:oleObj>
                </mc:Choice>
                <mc:Fallback>
                  <p:oleObj name="Equation" r:id="rId5" imgW="558720" imgH="2538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762" y="2055789"/>
                          <a:ext cx="849201" cy="38542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2330238"/>
                </p:ext>
              </p:extLst>
            </p:nvPr>
          </p:nvGraphicFramePr>
          <p:xfrm>
            <a:off x="3773130" y="4474434"/>
            <a:ext cx="849312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41" name="Equation" r:id="rId7" imgW="558720" imgH="253800" progId="Equation.3">
                    <p:embed/>
                  </p:oleObj>
                </mc:Choice>
                <mc:Fallback>
                  <p:oleObj name="Equation" r:id="rId7" imgW="558720" imgH="2538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3130" y="4474434"/>
                          <a:ext cx="849312" cy="38576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Connector 20"/>
            <p:cNvCxnSpPr/>
            <p:nvPr/>
          </p:nvCxnSpPr>
          <p:spPr bwMode="auto">
            <a:xfrm>
              <a:off x="3581400" y="4667315"/>
              <a:ext cx="13308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999186" y="2260242"/>
              <a:ext cx="13308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127657" y="1447800"/>
            <a:ext cx="2415663" cy="51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Ideal solution</a:t>
            </a: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6400800" y="3124200"/>
            <a:ext cx="533400" cy="990600"/>
          </a:xfrm>
          <a:prstGeom prst="downArrow">
            <a:avLst>
              <a:gd name="adj1" fmla="val 50000"/>
              <a:gd name="adj2" fmla="val 46429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298247"/>
              </p:ext>
            </p:extLst>
          </p:nvPr>
        </p:nvGraphicFramePr>
        <p:xfrm>
          <a:off x="4572000" y="1143000"/>
          <a:ext cx="3905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42" name="Equation" r:id="rId9" imgW="1587500" imgH="228600" progId="Equation.3">
                  <p:embed/>
                </p:oleObj>
              </mc:Choice>
              <mc:Fallback>
                <p:oleObj name="Equation" r:id="rId9" imgW="15875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43000"/>
                        <a:ext cx="39052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99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510029"/>
              </p:ext>
            </p:extLst>
          </p:nvPr>
        </p:nvGraphicFramePr>
        <p:xfrm>
          <a:off x="5029200" y="2057400"/>
          <a:ext cx="30543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43" name="Equation" r:id="rId11" imgW="1600200" imgH="457200" progId="Equation.3">
                  <p:embed/>
                </p:oleObj>
              </mc:Choice>
              <mc:Fallback>
                <p:oleObj name="Equation" r:id="rId11" imgW="16002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057400"/>
                        <a:ext cx="3054350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686108"/>
              </p:ext>
            </p:extLst>
          </p:nvPr>
        </p:nvGraphicFramePr>
        <p:xfrm>
          <a:off x="5181600" y="4310063"/>
          <a:ext cx="27638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44" name="Equation" r:id="rId13" imgW="1447800" imgH="457200" progId="Equation.3">
                  <p:embed/>
                </p:oleObj>
              </mc:Choice>
              <mc:Fallback>
                <p:oleObj name="Equation" r:id="rId13" imgW="14478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310063"/>
                        <a:ext cx="2763838" cy="871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99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608162"/>
              </p:ext>
            </p:extLst>
          </p:nvPr>
        </p:nvGraphicFramePr>
        <p:xfrm>
          <a:off x="5029200" y="5300663"/>
          <a:ext cx="310356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45" name="Equation" r:id="rId15" imgW="1625600" imgH="457200" progId="Equation.3">
                  <p:embed/>
                </p:oleObj>
              </mc:Choice>
              <mc:Fallback>
                <p:oleObj name="Equation" r:id="rId15" imgW="16256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00663"/>
                        <a:ext cx="3103563" cy="871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1371600" y="2286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Temperature-composition diagrams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62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graphicFrame>
        <p:nvGraphicFramePr>
          <p:cNvPr id="10959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616616"/>
              </p:ext>
            </p:extLst>
          </p:nvPr>
        </p:nvGraphicFramePr>
        <p:xfrm>
          <a:off x="5181600" y="1295400"/>
          <a:ext cx="276383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13" name="Equation" r:id="rId3" imgW="1447560" imgH="457200" progId="Equation.3">
                  <p:embed/>
                </p:oleObj>
              </mc:Choice>
              <mc:Fallback>
                <p:oleObj name="Equation" r:id="rId3" imgW="144756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295400"/>
                        <a:ext cx="2763838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9999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9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005489"/>
              </p:ext>
            </p:extLst>
          </p:nvPr>
        </p:nvGraphicFramePr>
        <p:xfrm>
          <a:off x="5029200" y="2286000"/>
          <a:ext cx="310356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14" name="Equation" r:id="rId5" imgW="1625400" imgH="457200" progId="Equation.3">
                  <p:embed/>
                </p:oleObj>
              </mc:Choice>
              <mc:Fallback>
                <p:oleObj name="Equation" r:id="rId5" imgW="1625400" imgH="4572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86000"/>
                        <a:ext cx="3103563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16</a:t>
            </a:fld>
            <a:endParaRPr lang="en-US" altLang="nl-NL" dirty="0"/>
          </a:p>
        </p:txBody>
      </p:sp>
      <p:grpSp>
        <p:nvGrpSpPr>
          <p:cNvPr id="27" name="Group 14"/>
          <p:cNvGrpSpPr>
            <a:grpSpLocks/>
          </p:cNvGrpSpPr>
          <p:nvPr/>
        </p:nvGrpSpPr>
        <p:grpSpPr bwMode="auto">
          <a:xfrm>
            <a:off x="895350" y="1981200"/>
            <a:ext cx="2686050" cy="3276600"/>
            <a:chOff x="528" y="912"/>
            <a:chExt cx="2220" cy="2496"/>
          </a:xfrm>
        </p:grpSpPr>
        <p:pic>
          <p:nvPicPr>
            <p:cNvPr id="28" name="Picture 15" descr="5_36_bi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912"/>
              <a:ext cx="2220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6" descr="5_36_big_shad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096"/>
              <a:ext cx="2016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102762" y="2055789"/>
            <a:ext cx="4519680" cy="2804407"/>
            <a:chOff x="102762" y="2055789"/>
            <a:chExt cx="4519680" cy="2804407"/>
          </a:xfrm>
        </p:grpSpPr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8765649"/>
                </p:ext>
              </p:extLst>
            </p:nvPr>
          </p:nvGraphicFramePr>
          <p:xfrm>
            <a:off x="102762" y="2055789"/>
            <a:ext cx="849201" cy="385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115" name="Equation" r:id="rId9" imgW="558720" imgH="253800" progId="Equation.3">
                    <p:embed/>
                  </p:oleObj>
                </mc:Choice>
                <mc:Fallback>
                  <p:oleObj name="Equation" r:id="rId9" imgW="5587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762" y="2055789"/>
                          <a:ext cx="849201" cy="38542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5040537"/>
                </p:ext>
              </p:extLst>
            </p:nvPr>
          </p:nvGraphicFramePr>
          <p:xfrm>
            <a:off x="3773130" y="4474434"/>
            <a:ext cx="849312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116" name="Equation" r:id="rId11" imgW="558720" imgH="253800" progId="Equation.3">
                    <p:embed/>
                  </p:oleObj>
                </mc:Choice>
                <mc:Fallback>
                  <p:oleObj name="Equation" r:id="rId11" imgW="5587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3130" y="4474434"/>
                          <a:ext cx="849312" cy="38576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Straight Connector 32"/>
            <p:cNvCxnSpPr/>
            <p:nvPr/>
          </p:nvCxnSpPr>
          <p:spPr bwMode="auto">
            <a:xfrm>
              <a:off x="3581400" y="4667315"/>
              <a:ext cx="13308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999186" y="2260242"/>
              <a:ext cx="13308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127657" y="1447800"/>
            <a:ext cx="2415663" cy="51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Ideal solution</a:t>
            </a: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33400" y="5638800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Fixed </a:t>
            </a:r>
            <a:r>
              <a:rPr lang="en-US" altLang="nl-NL" i="1" u="sng"/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1371600" y="2286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Temperature-composition diagrams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62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09587" name="Rectangle 19"/>
          <p:cNvSpPr>
            <a:spLocks noChangeArrowheads="1"/>
          </p:cNvSpPr>
          <p:nvPr/>
        </p:nvSpPr>
        <p:spPr bwMode="auto">
          <a:xfrm>
            <a:off x="4783392" y="3573414"/>
            <a:ext cx="254286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u="sng" dirty="0">
                <a:solidFill>
                  <a:srgbClr val="FF3300"/>
                </a:solidFill>
              </a:rPr>
              <a:t>: non volatile</a:t>
            </a:r>
          </a:p>
        </p:txBody>
      </p:sp>
      <p:graphicFrame>
        <p:nvGraphicFramePr>
          <p:cNvPr id="109590" name="Object 22"/>
          <p:cNvGraphicFramePr>
            <a:graphicFrameLocks noChangeAspect="1"/>
          </p:cNvGraphicFramePr>
          <p:nvPr/>
        </p:nvGraphicFramePr>
        <p:xfrm>
          <a:off x="7924800" y="3614738"/>
          <a:ext cx="8239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58" name="Equation" r:id="rId3" imgW="431640" imgH="228600" progId="Equation.3">
                  <p:embed/>
                </p:oleObj>
              </mc:Choice>
              <mc:Fallback>
                <p:oleObj name="Equation" r:id="rId3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614738"/>
                        <a:ext cx="823913" cy="436562"/>
                      </a:xfrm>
                      <a:prstGeom prst="rect">
                        <a:avLst/>
                      </a:prstGeom>
                      <a:solidFill>
                        <a:srgbClr val="FF0000">
                          <a:alpha val="59000"/>
                        </a:srgbClr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17</a:t>
            </a:fld>
            <a:endParaRPr lang="en-US" altLang="nl-NL" dirty="0"/>
          </a:p>
        </p:txBody>
      </p:sp>
      <p:grpSp>
        <p:nvGrpSpPr>
          <p:cNvPr id="27" name="Group 14"/>
          <p:cNvGrpSpPr>
            <a:grpSpLocks/>
          </p:cNvGrpSpPr>
          <p:nvPr/>
        </p:nvGrpSpPr>
        <p:grpSpPr bwMode="auto">
          <a:xfrm>
            <a:off x="895350" y="1981200"/>
            <a:ext cx="2686050" cy="3276600"/>
            <a:chOff x="528" y="912"/>
            <a:chExt cx="2220" cy="2496"/>
          </a:xfrm>
        </p:grpSpPr>
        <p:pic>
          <p:nvPicPr>
            <p:cNvPr id="28" name="Picture 15" descr="5_36_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912"/>
              <a:ext cx="2220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6" descr="5_36_big_shade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096"/>
              <a:ext cx="2016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102762" y="2055789"/>
            <a:ext cx="4519680" cy="2804407"/>
            <a:chOff x="102762" y="2055789"/>
            <a:chExt cx="4519680" cy="2804407"/>
          </a:xfrm>
        </p:grpSpPr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7830257"/>
                </p:ext>
              </p:extLst>
            </p:nvPr>
          </p:nvGraphicFramePr>
          <p:xfrm>
            <a:off x="102762" y="2055789"/>
            <a:ext cx="849201" cy="385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59" name="Equation" r:id="rId7" imgW="558720" imgH="253800" progId="Equation.3">
                    <p:embed/>
                  </p:oleObj>
                </mc:Choice>
                <mc:Fallback>
                  <p:oleObj name="Equation" r:id="rId7" imgW="5587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762" y="2055789"/>
                          <a:ext cx="849201" cy="38542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0417803"/>
                </p:ext>
              </p:extLst>
            </p:nvPr>
          </p:nvGraphicFramePr>
          <p:xfrm>
            <a:off x="3773130" y="4474434"/>
            <a:ext cx="849312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60" name="Equation" r:id="rId9" imgW="558720" imgH="253800" progId="Equation.3">
                    <p:embed/>
                  </p:oleObj>
                </mc:Choice>
                <mc:Fallback>
                  <p:oleObj name="Equation" r:id="rId9" imgW="5587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3130" y="4474434"/>
                          <a:ext cx="849312" cy="38576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Straight Connector 32"/>
            <p:cNvCxnSpPr/>
            <p:nvPr/>
          </p:nvCxnSpPr>
          <p:spPr bwMode="auto">
            <a:xfrm>
              <a:off x="3581400" y="4667315"/>
              <a:ext cx="13308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999186" y="2260242"/>
              <a:ext cx="13308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127657" y="1447800"/>
            <a:ext cx="2415663" cy="51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Ideal solution</a:t>
            </a: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7162800" y="37338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33400" y="5638800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Fixed </a:t>
            </a:r>
            <a:r>
              <a:rPr lang="en-US" altLang="nl-NL" i="1" u="sng"/>
              <a:t>P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616616"/>
              </p:ext>
            </p:extLst>
          </p:nvPr>
        </p:nvGraphicFramePr>
        <p:xfrm>
          <a:off x="5181600" y="1295400"/>
          <a:ext cx="276383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61" name="Equation" r:id="rId11" imgW="1447800" imgH="457200" progId="Equation.3">
                  <p:embed/>
                </p:oleObj>
              </mc:Choice>
              <mc:Fallback>
                <p:oleObj name="Equation" r:id="rId11" imgW="14478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295400"/>
                        <a:ext cx="2763838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99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005489"/>
              </p:ext>
            </p:extLst>
          </p:nvPr>
        </p:nvGraphicFramePr>
        <p:xfrm>
          <a:off x="5029200" y="2286000"/>
          <a:ext cx="310356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62" name="Equation" r:id="rId13" imgW="1625600" imgH="457200" progId="Equation.3">
                  <p:embed/>
                </p:oleObj>
              </mc:Choice>
              <mc:Fallback>
                <p:oleObj name="Equation" r:id="rId13" imgW="1625600" imgH="4572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86000"/>
                        <a:ext cx="3103563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73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1371600" y="2286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Temperature-composition diagrams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62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09587" name="Rectangle 19"/>
          <p:cNvSpPr>
            <a:spLocks noChangeArrowheads="1"/>
          </p:cNvSpPr>
          <p:nvPr/>
        </p:nvSpPr>
        <p:spPr bwMode="auto">
          <a:xfrm>
            <a:off x="4783392" y="3573414"/>
            <a:ext cx="254286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u="sng" dirty="0">
                <a:solidFill>
                  <a:srgbClr val="FF3300"/>
                </a:solidFill>
              </a:rPr>
              <a:t>: non volatile</a:t>
            </a:r>
          </a:p>
        </p:txBody>
      </p:sp>
      <p:graphicFrame>
        <p:nvGraphicFramePr>
          <p:cNvPr id="109590" name="Object 22"/>
          <p:cNvGraphicFramePr>
            <a:graphicFrameLocks noChangeAspect="1"/>
          </p:cNvGraphicFramePr>
          <p:nvPr/>
        </p:nvGraphicFramePr>
        <p:xfrm>
          <a:off x="7924800" y="3614738"/>
          <a:ext cx="8239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52" name="Equation" r:id="rId3" imgW="431640" imgH="228600" progId="Equation.3">
                  <p:embed/>
                </p:oleObj>
              </mc:Choice>
              <mc:Fallback>
                <p:oleObj name="Equation" r:id="rId3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614738"/>
                        <a:ext cx="823913" cy="436562"/>
                      </a:xfrm>
                      <a:prstGeom prst="rect">
                        <a:avLst/>
                      </a:prstGeom>
                      <a:solidFill>
                        <a:srgbClr val="FF0000">
                          <a:alpha val="59000"/>
                        </a:srgbClr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91" name="AutoShape 23"/>
          <p:cNvSpPr>
            <a:spLocks noChangeArrowheads="1"/>
          </p:cNvSpPr>
          <p:nvPr/>
        </p:nvSpPr>
        <p:spPr bwMode="auto">
          <a:xfrm>
            <a:off x="7162800" y="37338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endParaRPr lang="nl-NL"/>
          </a:p>
        </p:txBody>
      </p:sp>
      <p:grpSp>
        <p:nvGrpSpPr>
          <p:cNvPr id="4" name="Group 3"/>
          <p:cNvGrpSpPr/>
          <p:nvPr/>
        </p:nvGrpSpPr>
        <p:grpSpPr>
          <a:xfrm>
            <a:off x="4495800" y="5715000"/>
            <a:ext cx="4419600" cy="685800"/>
            <a:chOff x="4648200" y="6096000"/>
            <a:chExt cx="4419600" cy="685800"/>
          </a:xfrm>
        </p:grpSpPr>
        <p:sp>
          <p:nvSpPr>
            <p:cNvPr id="109597" name="Rectangle 29"/>
            <p:cNvSpPr>
              <a:spLocks noChangeArrowheads="1"/>
            </p:cNvSpPr>
            <p:nvPr/>
          </p:nvSpPr>
          <p:spPr bwMode="auto">
            <a:xfrm>
              <a:off x="4648200" y="6096000"/>
              <a:ext cx="44196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algn="ctr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nl-NL" sz="2400" b="0" dirty="0"/>
                <a:t>(together </a:t>
              </a:r>
              <a:r>
                <a:rPr lang="en-US" altLang="nl-NL" sz="2400" b="0" dirty="0" smtClean="0"/>
                <a:t>with            </a:t>
              </a:r>
              <a:r>
                <a:rPr lang="en-US" altLang="nl-NL" sz="2400" b="0" dirty="0"/>
                <a:t>)</a:t>
              </a:r>
            </a:p>
          </p:txBody>
        </p:sp>
        <p:graphicFrame>
          <p:nvGraphicFramePr>
            <p:cNvPr id="109598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0978171"/>
                </p:ext>
              </p:extLst>
            </p:nvPr>
          </p:nvGraphicFramePr>
          <p:xfrm>
            <a:off x="7340600" y="6121400"/>
            <a:ext cx="774700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653" name="Equation" r:id="rId5" imgW="406080" imgH="228600" progId="Equation.3">
                    <p:embed/>
                  </p:oleObj>
                </mc:Choice>
                <mc:Fallback>
                  <p:oleObj name="Equation" r:id="rId5" imgW="4060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0600" y="6121400"/>
                          <a:ext cx="774700" cy="436563"/>
                        </a:xfrm>
                        <a:prstGeom prst="rect">
                          <a:avLst/>
                        </a:prstGeom>
                        <a:solidFill>
                          <a:srgbClr val="FF0000">
                            <a:alpha val="59000"/>
                          </a:srgbClr>
                        </a:solidFill>
                        <a:ln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18</a:t>
            </a:fld>
            <a:endParaRPr lang="en-US" altLang="nl-NL" dirty="0"/>
          </a:p>
        </p:txBody>
      </p:sp>
      <p:grpSp>
        <p:nvGrpSpPr>
          <p:cNvPr id="3" name="Group 2"/>
          <p:cNvGrpSpPr/>
          <p:nvPr/>
        </p:nvGrpSpPr>
        <p:grpSpPr>
          <a:xfrm>
            <a:off x="4343400" y="4267200"/>
            <a:ext cx="4648200" cy="1447800"/>
            <a:chOff x="4343400" y="4267200"/>
            <a:chExt cx="4648200" cy="1447800"/>
          </a:xfrm>
        </p:grpSpPr>
        <p:sp>
          <p:nvSpPr>
            <p:cNvPr id="109596" name="Rectangle 28"/>
            <p:cNvSpPr>
              <a:spLocks noChangeArrowheads="1"/>
            </p:cNvSpPr>
            <p:nvPr/>
          </p:nvSpPr>
          <p:spPr bwMode="auto">
            <a:xfrm>
              <a:off x="4343400" y="4267200"/>
              <a:ext cx="4648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algn="ctr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nl-NL" sz="2400" b="0" dirty="0" smtClean="0"/>
                <a:t>This </a:t>
              </a:r>
              <a:r>
                <a:rPr lang="en-US" altLang="nl-NL" sz="2400" b="0" dirty="0"/>
                <a:t>was a condition </a:t>
              </a:r>
              <a:r>
                <a:rPr lang="en-US" altLang="nl-NL" sz="2400" b="0" dirty="0" smtClean="0"/>
                <a:t>for</a:t>
              </a:r>
              <a:endParaRPr lang="en-US" altLang="nl-NL" sz="2400" b="0" dirty="0"/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4343400" y="4648200"/>
              <a:ext cx="464820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algn="ctr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nl-NL" sz="2400" b="0" dirty="0" smtClean="0"/>
                <a:t>a </a:t>
              </a:r>
              <a:r>
                <a:rPr lang="en-US" altLang="nl-NL" sz="2400" b="0" dirty="0"/>
                <a:t>simple expression </a:t>
              </a:r>
              <a:r>
                <a:rPr lang="en-US" altLang="nl-NL" sz="2400" b="0" dirty="0" smtClean="0"/>
                <a:t>for</a:t>
              </a:r>
            </a:p>
            <a:p>
              <a:r>
                <a:rPr lang="en-US" altLang="nl-NL" sz="2400" u="sng" dirty="0" smtClean="0">
                  <a:solidFill>
                    <a:srgbClr val="FF3300"/>
                  </a:solidFill>
                </a:rPr>
                <a:t>boiling </a:t>
              </a:r>
              <a:r>
                <a:rPr lang="en-US" altLang="nl-NL" sz="2400" u="sng" dirty="0">
                  <a:solidFill>
                    <a:srgbClr val="FF3300"/>
                  </a:solidFill>
                </a:rPr>
                <a:t>point elevation</a:t>
              </a:r>
            </a:p>
          </p:txBody>
        </p:sp>
      </p:grpSp>
      <p:grpSp>
        <p:nvGrpSpPr>
          <p:cNvPr id="27" name="Group 14"/>
          <p:cNvGrpSpPr>
            <a:grpSpLocks/>
          </p:cNvGrpSpPr>
          <p:nvPr/>
        </p:nvGrpSpPr>
        <p:grpSpPr bwMode="auto">
          <a:xfrm>
            <a:off x="895350" y="1981200"/>
            <a:ext cx="2686050" cy="3276600"/>
            <a:chOff x="528" y="912"/>
            <a:chExt cx="2220" cy="2496"/>
          </a:xfrm>
        </p:grpSpPr>
        <p:pic>
          <p:nvPicPr>
            <p:cNvPr id="28" name="Picture 15" descr="5_36_bi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912"/>
              <a:ext cx="2220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6" descr="5_36_big_shad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096"/>
              <a:ext cx="2016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102762" y="2055789"/>
            <a:ext cx="4519680" cy="2804407"/>
            <a:chOff x="102762" y="2055789"/>
            <a:chExt cx="4519680" cy="2804407"/>
          </a:xfrm>
        </p:grpSpPr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42153"/>
                </p:ext>
              </p:extLst>
            </p:nvPr>
          </p:nvGraphicFramePr>
          <p:xfrm>
            <a:off x="102762" y="2055789"/>
            <a:ext cx="849201" cy="385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654" name="Equation" r:id="rId9" imgW="558720" imgH="253800" progId="Equation.3">
                    <p:embed/>
                  </p:oleObj>
                </mc:Choice>
                <mc:Fallback>
                  <p:oleObj name="Equation" r:id="rId9" imgW="5587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762" y="2055789"/>
                          <a:ext cx="849201" cy="38542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579138"/>
                </p:ext>
              </p:extLst>
            </p:nvPr>
          </p:nvGraphicFramePr>
          <p:xfrm>
            <a:off x="3773130" y="4474434"/>
            <a:ext cx="849312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655" name="Equation" r:id="rId11" imgW="558720" imgH="253800" progId="Equation.3">
                    <p:embed/>
                  </p:oleObj>
                </mc:Choice>
                <mc:Fallback>
                  <p:oleObj name="Equation" r:id="rId11" imgW="5587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3130" y="4474434"/>
                          <a:ext cx="849312" cy="38576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Straight Connector 32"/>
            <p:cNvCxnSpPr/>
            <p:nvPr/>
          </p:nvCxnSpPr>
          <p:spPr bwMode="auto">
            <a:xfrm>
              <a:off x="3581400" y="4667315"/>
              <a:ext cx="13308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999186" y="2260242"/>
              <a:ext cx="13308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127657" y="1447800"/>
            <a:ext cx="2415663" cy="51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Ideal solution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562600" y="6182032"/>
            <a:ext cx="2415663" cy="51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000" dirty="0" smtClean="0"/>
              <a:t>(Ideal solution)</a:t>
            </a:r>
            <a:endParaRPr lang="en-US" altLang="nl-NL" sz="2000" dirty="0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33400" y="5638800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Fixed </a:t>
            </a:r>
            <a:r>
              <a:rPr lang="en-US" altLang="nl-NL" i="1" u="sng"/>
              <a:t>P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616616"/>
              </p:ext>
            </p:extLst>
          </p:nvPr>
        </p:nvGraphicFramePr>
        <p:xfrm>
          <a:off x="5181600" y="1295400"/>
          <a:ext cx="276383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56" name="Equation" r:id="rId13" imgW="1447800" imgH="457200" progId="Equation.3">
                  <p:embed/>
                </p:oleObj>
              </mc:Choice>
              <mc:Fallback>
                <p:oleObj name="Equation" r:id="rId13" imgW="14478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295400"/>
                        <a:ext cx="2763838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99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005489"/>
              </p:ext>
            </p:extLst>
          </p:nvPr>
        </p:nvGraphicFramePr>
        <p:xfrm>
          <a:off x="5029200" y="2286000"/>
          <a:ext cx="310356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57" name="Equation" r:id="rId15" imgW="1625600" imgH="457200" progId="Equation.3">
                  <p:embed/>
                </p:oleObj>
              </mc:Choice>
              <mc:Fallback>
                <p:oleObj name="Equation" r:id="rId15" imgW="1625600" imgH="4572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86000"/>
                        <a:ext cx="3103563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36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19</a:t>
            </a:fld>
            <a:endParaRPr lang="en-US" alt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9800"/>
            <a:ext cx="4283968" cy="3095566"/>
          </a:xfrm>
          <a:prstGeom prst="rect">
            <a:avLst/>
          </a:prstGeom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72020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0070" y="2262243"/>
            <a:ext cx="4011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Freezing point depression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67744" y="2641849"/>
            <a:ext cx="2390394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653488"/>
              </p:ext>
            </p:extLst>
          </p:nvPr>
        </p:nvGraphicFramePr>
        <p:xfrm>
          <a:off x="5352086" y="2895489"/>
          <a:ext cx="230505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98" name="Vergelijking" r:id="rId4" imgW="1104840" imgH="482400" progId="Equation.3">
                  <p:embed/>
                </p:oleObj>
              </mc:Choice>
              <mc:Fallback>
                <p:oleObj name="Vergelijking" r:id="rId4" imgW="1104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2086" y="2895489"/>
                        <a:ext cx="2305050" cy="1004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33549" y="5748525"/>
            <a:ext cx="3478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Boiling point elevation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173292"/>
              </p:ext>
            </p:extLst>
          </p:nvPr>
        </p:nvGraphicFramePr>
        <p:xfrm>
          <a:off x="5366658" y="4642645"/>
          <a:ext cx="2357438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99" name="Vergelijking" r:id="rId6" imgW="1130040" imgH="482400" progId="Equation.3">
                  <p:embed/>
                </p:oleObj>
              </mc:Choice>
              <mc:Fallback>
                <p:oleObj name="Vergelijking" r:id="rId6" imgW="1130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6658" y="4642645"/>
                        <a:ext cx="2357438" cy="1004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H="1" flipV="1">
            <a:off x="3631670" y="4618723"/>
            <a:ext cx="1195197" cy="152987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934887" y="914400"/>
            <a:ext cx="47039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u="sng" dirty="0" smtClean="0"/>
              <a:t>Lecture 5: Thermodynamics</a:t>
            </a:r>
            <a:endParaRPr lang="en-US" altLang="nl-NL" sz="2400" u="sng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1219200" y="13716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(</a:t>
            </a:r>
            <a:r>
              <a:rPr lang="nl-NL" dirty="0" smtClean="0"/>
              <a:t>http</a:t>
            </a:r>
            <a:r>
              <a:rPr lang="nl-NL" dirty="0"/>
              <a:t>://</a:t>
            </a:r>
            <a:r>
              <a:rPr lang="nl-NL" dirty="0" smtClean="0"/>
              <a:t>www.vsc.science.ru.nl/hugom/Thermo/Thermo.html)</a:t>
            </a:r>
            <a:endParaRPr lang="nl-NL" dirty="0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33400" y="5638800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Fixed </a:t>
            </a:r>
            <a:r>
              <a:rPr lang="en-US" altLang="nl-NL" i="1" u="sng"/>
              <a:t>P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29811" y="2209800"/>
            <a:ext cx="104260" cy="84761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361348" y="2000633"/>
            <a:ext cx="11438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100" b="0" dirty="0" smtClean="0"/>
              <a:t>pure solvent A</a:t>
            </a:r>
            <a:endParaRPr lang="nl-NL" sz="1100" b="0" dirty="0"/>
          </a:p>
        </p:txBody>
      </p:sp>
    </p:spTree>
    <p:extLst>
      <p:ext uri="{BB962C8B-B14F-4D97-AF65-F5344CB8AC3E}">
        <p14:creationId xmlns:p14="http://schemas.microsoft.com/office/powerpoint/2010/main" val="23665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4" y="1419656"/>
            <a:ext cx="4551598" cy="4997609"/>
          </a:xfrm>
          <a:prstGeom prst="rect">
            <a:avLst/>
          </a:prstGeom>
        </p:spPr>
      </p:pic>
      <p:pic>
        <p:nvPicPr>
          <p:cNvPr id="27654" name="Picture 6" descr="Gibbs1_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43000"/>
            <a:ext cx="139541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2</a:t>
            </a:fld>
            <a:endParaRPr lang="en-US" altLang="nl-NL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105400" y="3163887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Gibbs phase rule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971578"/>
              </p:ext>
            </p:extLst>
          </p:nvPr>
        </p:nvGraphicFramePr>
        <p:xfrm>
          <a:off x="5795963" y="3754437"/>
          <a:ext cx="21240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61" name="Vergelijking" r:id="rId5" imgW="863225" imgH="177723" progId="Equation.3">
                  <p:embed/>
                </p:oleObj>
              </mc:Choice>
              <mc:Fallback>
                <p:oleObj name="Vergelijking" r:id="rId5" imgW="863225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754437"/>
                        <a:ext cx="2124075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76200" y="990600"/>
            <a:ext cx="133598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 rot="18865310">
            <a:off x="-122979" y="5657122"/>
            <a:ext cx="13083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b="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52400" y="152400"/>
            <a:ext cx="75438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 smtClean="0"/>
              <a:t>Vapour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</a:t>
            </a:r>
            <a:r>
              <a:rPr lang="en-US" altLang="nl-NL" b="0" u="sng" dirty="0" smtClean="0"/>
              <a:t>liquid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-composition diagram</a:t>
            </a:r>
            <a:endParaRPr lang="en-US" altLang="nl-NL" b="0" u="sng" dirty="0">
              <a:solidFill>
                <a:srgbClr val="C00000"/>
              </a:solidFill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1600200" y="762000"/>
            <a:ext cx="51054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400" b="1" u="sng" dirty="0" smtClean="0"/>
              <a:t>,</a:t>
            </a:r>
            <a:r>
              <a:rPr lang="en-US" alt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sz="2400" b="1" u="sng" dirty="0" smtClean="0"/>
              <a:t>, </a:t>
            </a:r>
            <a:r>
              <a:rPr lang="en-US" altLang="nl-NL" sz="2800" b="1" i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2400" b="1" u="sng" dirty="0" smtClean="0"/>
              <a:t> diagram of a binary sytem</a:t>
            </a:r>
            <a:endParaRPr lang="en-US" altLang="nl-NL" sz="2400" b="1" u="sng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417446"/>
              </p:ext>
            </p:extLst>
          </p:nvPr>
        </p:nvGraphicFramePr>
        <p:xfrm>
          <a:off x="4152900" y="5973763"/>
          <a:ext cx="1655763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62" name="Vergelijking" r:id="rId7" imgW="672840" imgH="215640" progId="Equation.3">
                  <p:embed/>
                </p:oleObj>
              </mc:Choice>
              <mc:Fallback>
                <p:oleObj name="Vergelijking" r:id="rId7" imgW="67284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5973763"/>
                        <a:ext cx="1655763" cy="5286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flipH="1" flipV="1">
            <a:off x="1996876" y="5293628"/>
            <a:ext cx="468260" cy="282872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276600" y="5075232"/>
            <a:ext cx="609600" cy="276999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altLang="nl-NL" sz="1200" i="1" dirty="0" smtClean="0"/>
              <a:t>F’ </a:t>
            </a:r>
            <a:r>
              <a:rPr lang="en-US" altLang="nl-NL" sz="1200" dirty="0"/>
              <a:t>= </a:t>
            </a:r>
            <a:r>
              <a:rPr lang="en-US" altLang="nl-NL" sz="1200" dirty="0" smtClean="0"/>
              <a:t>2</a:t>
            </a:r>
            <a:endParaRPr lang="en-US" altLang="nl-NL" sz="1200" i="1" dirty="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381020" y="3581400"/>
            <a:ext cx="609600" cy="276999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altLang="nl-NL" sz="1200" i="1" dirty="0" smtClean="0"/>
              <a:t>F’ </a:t>
            </a:r>
            <a:r>
              <a:rPr lang="en-US" altLang="nl-NL" sz="1200" dirty="0"/>
              <a:t>= </a:t>
            </a:r>
            <a:r>
              <a:rPr lang="en-US" altLang="nl-NL" sz="1200" dirty="0" smtClean="0"/>
              <a:t>2</a:t>
            </a:r>
            <a:endParaRPr lang="en-US" altLang="nl-NL" sz="1200" i="1" dirty="0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357778" y="3680948"/>
            <a:ext cx="609600" cy="276999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altLang="nl-NL" sz="1200" i="1" dirty="0" smtClean="0"/>
              <a:t>F’ </a:t>
            </a:r>
            <a:r>
              <a:rPr lang="en-US" altLang="nl-NL" sz="1200" dirty="0"/>
              <a:t>= </a:t>
            </a:r>
            <a:r>
              <a:rPr lang="en-US" altLang="nl-NL" sz="1200" dirty="0" smtClean="0"/>
              <a:t>2</a:t>
            </a:r>
            <a:endParaRPr lang="en-US" altLang="nl-NL" sz="1200" i="1" dirty="0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465136" y="5438001"/>
            <a:ext cx="609600" cy="276999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altLang="nl-NL" sz="1200" i="1" dirty="0" smtClean="0"/>
              <a:t>F’ </a:t>
            </a:r>
            <a:r>
              <a:rPr lang="en-US" altLang="nl-NL" sz="1200" dirty="0"/>
              <a:t>= </a:t>
            </a:r>
            <a:r>
              <a:rPr lang="en-US" altLang="nl-NL" sz="1200" dirty="0" smtClean="0"/>
              <a:t>0</a:t>
            </a:r>
            <a:endParaRPr lang="en-US" altLang="nl-NL" sz="1200" i="1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3314700" y="4070078"/>
            <a:ext cx="198106" cy="563374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3314700" y="3860692"/>
            <a:ext cx="609600" cy="276999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altLang="nl-NL" sz="1200" i="1" dirty="0" smtClean="0"/>
              <a:t>F’ </a:t>
            </a:r>
            <a:r>
              <a:rPr lang="en-US" altLang="nl-NL" sz="1200" dirty="0"/>
              <a:t>= </a:t>
            </a:r>
            <a:r>
              <a:rPr lang="en-US" altLang="nl-NL" sz="1200" dirty="0" smtClean="0"/>
              <a:t>1</a:t>
            </a:r>
            <a:endParaRPr lang="en-US" altLang="nl-NL" sz="1200" i="1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393196"/>
              </p:ext>
            </p:extLst>
          </p:nvPr>
        </p:nvGraphicFramePr>
        <p:xfrm>
          <a:off x="5562600" y="4451350"/>
          <a:ext cx="25923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63" name="Vergelijking" r:id="rId9" imgW="1054080" imgH="177480" progId="Equation.3">
                  <p:embed/>
                </p:oleObj>
              </mc:Choice>
              <mc:Fallback>
                <p:oleObj name="Vergelijking" r:id="rId9" imgW="1054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451350"/>
                        <a:ext cx="2592388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867400" y="4852982"/>
            <a:ext cx="2069306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dirty="0" smtClean="0"/>
              <a:t>(</a:t>
            </a:r>
            <a:r>
              <a:rPr lang="en-US" altLang="nl-NL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2400" dirty="0" smtClean="0"/>
              <a:t> is fixed)</a:t>
            </a:r>
            <a:endParaRPr lang="en-US" altLang="nl-NL" sz="2400" b="1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052056"/>
              </p:ext>
            </p:extLst>
          </p:nvPr>
        </p:nvGraphicFramePr>
        <p:xfrm>
          <a:off x="202557" y="4747550"/>
          <a:ext cx="815498" cy="40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64" name="Equation" r:id="rId11" imgW="431640" imgH="215640" progId="Equation.3">
                  <p:embed/>
                </p:oleObj>
              </mc:Choice>
              <mc:Fallback>
                <p:oleObj name="Equation" r:id="rId11" imgW="431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57" y="4747550"/>
                        <a:ext cx="815498" cy="40592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 bwMode="auto">
          <a:xfrm>
            <a:off x="674523" y="5027623"/>
            <a:ext cx="609302" cy="78672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726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1447800" y="2286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b="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nl-NL" b="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b="0" u="sng" dirty="0" smtClean="0">
                <a:solidFill>
                  <a:srgbClr val="C00000"/>
                </a:solidFill>
              </a:rPr>
              <a:t> diagrams</a:t>
            </a:r>
            <a:r>
              <a:rPr lang="en-US" altLang="nl-NL" b="0" u="sng" dirty="0">
                <a:solidFill>
                  <a:srgbClr val="C00000"/>
                </a:solidFill>
              </a:rPr>
              <a:t>: Boiling point elevation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762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 smtClean="0">
                <a:solidFill>
                  <a:srgbClr val="FF3300"/>
                </a:solidFill>
              </a:rPr>
              <a:t>2</a:t>
            </a:r>
            <a:endParaRPr lang="en-US" altLang="nl-NL" b="0" u="sng" dirty="0">
              <a:solidFill>
                <a:srgbClr val="FF3300"/>
              </a:solidFill>
            </a:endParaRP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4572000" y="3446208"/>
            <a:ext cx="2819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u="sng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u="sng" dirty="0"/>
              <a:t>: non volatile</a:t>
            </a:r>
          </a:p>
        </p:txBody>
      </p:sp>
      <p:graphicFrame>
        <p:nvGraphicFramePr>
          <p:cNvPr id="1198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589000"/>
              </p:ext>
            </p:extLst>
          </p:nvPr>
        </p:nvGraphicFramePr>
        <p:xfrm>
          <a:off x="7924800" y="3505200"/>
          <a:ext cx="8239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56" name="Equation" r:id="rId3" imgW="431640" imgH="228600" progId="Equation.3">
                  <p:embed/>
                </p:oleObj>
              </mc:Choice>
              <mc:Fallback>
                <p:oleObj name="Equation" r:id="rId3" imgW="43164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505200"/>
                        <a:ext cx="823913" cy="4365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20</a:t>
            </a:fld>
            <a:endParaRPr lang="en-US" altLang="nl-NL"/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895350" y="1981200"/>
            <a:ext cx="2686050" cy="3276600"/>
            <a:chOff x="528" y="912"/>
            <a:chExt cx="2220" cy="2496"/>
          </a:xfrm>
        </p:grpSpPr>
        <p:pic>
          <p:nvPicPr>
            <p:cNvPr id="17" name="Picture 15" descr="5_36_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912"/>
              <a:ext cx="2220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6" descr="5_36_big_shade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096"/>
              <a:ext cx="2016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102762" y="2055789"/>
            <a:ext cx="4519680" cy="2804407"/>
            <a:chOff x="102762" y="2055789"/>
            <a:chExt cx="4519680" cy="2804407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8765649"/>
                </p:ext>
              </p:extLst>
            </p:nvPr>
          </p:nvGraphicFramePr>
          <p:xfrm>
            <a:off x="102762" y="2055789"/>
            <a:ext cx="849201" cy="385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357" name="Equation" r:id="rId7" imgW="558720" imgH="253800" progId="Equation.3">
                    <p:embed/>
                  </p:oleObj>
                </mc:Choice>
                <mc:Fallback>
                  <p:oleObj name="Equation" r:id="rId7" imgW="5587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762" y="2055789"/>
                          <a:ext cx="849201" cy="38542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5040537"/>
                </p:ext>
              </p:extLst>
            </p:nvPr>
          </p:nvGraphicFramePr>
          <p:xfrm>
            <a:off x="3773130" y="4474434"/>
            <a:ext cx="849312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358" name="Equation" r:id="rId9" imgW="558720" imgH="253800" progId="Equation.3">
                    <p:embed/>
                  </p:oleObj>
                </mc:Choice>
                <mc:Fallback>
                  <p:oleObj name="Equation" r:id="rId9" imgW="5587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3130" y="4474434"/>
                          <a:ext cx="849312" cy="38576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21"/>
            <p:cNvCxnSpPr/>
            <p:nvPr/>
          </p:nvCxnSpPr>
          <p:spPr bwMode="auto">
            <a:xfrm>
              <a:off x="3581400" y="4667315"/>
              <a:ext cx="13308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999186" y="2260242"/>
              <a:ext cx="13308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127657" y="1447800"/>
            <a:ext cx="2415663" cy="51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Ideal solution</a:t>
            </a:r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7148052" y="3628104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533400" y="5638800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Fixed </a:t>
            </a:r>
            <a:r>
              <a:rPr lang="en-US" altLang="nl-NL" i="1" u="sng"/>
              <a:t>P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616616"/>
              </p:ext>
            </p:extLst>
          </p:nvPr>
        </p:nvGraphicFramePr>
        <p:xfrm>
          <a:off x="5181600" y="1295400"/>
          <a:ext cx="276383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59" name="Equation" r:id="rId11" imgW="1447800" imgH="457200" progId="Equation.3">
                  <p:embed/>
                </p:oleObj>
              </mc:Choice>
              <mc:Fallback>
                <p:oleObj name="Equation" r:id="rId11" imgW="14478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295400"/>
                        <a:ext cx="2763838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99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005489"/>
              </p:ext>
            </p:extLst>
          </p:nvPr>
        </p:nvGraphicFramePr>
        <p:xfrm>
          <a:off x="5029200" y="2286000"/>
          <a:ext cx="310356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60" name="Equation" r:id="rId13" imgW="1625600" imgH="457200" progId="Equation.3">
                  <p:embed/>
                </p:oleObj>
              </mc:Choice>
              <mc:Fallback>
                <p:oleObj name="Equation" r:id="rId13" imgW="1625600" imgH="4572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86000"/>
                        <a:ext cx="3103563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1447800" y="2286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b="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nl-NL" b="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b="0" u="sng" dirty="0" smtClean="0">
                <a:solidFill>
                  <a:srgbClr val="C00000"/>
                </a:solidFill>
              </a:rPr>
              <a:t> diagrams</a:t>
            </a:r>
            <a:r>
              <a:rPr lang="en-US" altLang="nl-NL" b="0" u="sng" dirty="0">
                <a:solidFill>
                  <a:srgbClr val="C00000"/>
                </a:solidFill>
              </a:rPr>
              <a:t>: Boiling point elevation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762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 smtClean="0">
                <a:solidFill>
                  <a:srgbClr val="FF3300"/>
                </a:solidFill>
              </a:rPr>
              <a:t>2</a:t>
            </a:r>
            <a:endParaRPr lang="en-US" altLang="nl-NL" b="0" u="sng" dirty="0">
              <a:solidFill>
                <a:srgbClr val="FF3300"/>
              </a:solidFill>
            </a:endParaRPr>
          </a:p>
        </p:txBody>
      </p:sp>
      <p:graphicFrame>
        <p:nvGraphicFramePr>
          <p:cNvPr id="1198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731994"/>
              </p:ext>
            </p:extLst>
          </p:nvPr>
        </p:nvGraphicFramePr>
        <p:xfrm>
          <a:off x="7924800" y="3505200"/>
          <a:ext cx="8239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05" name="Equation" r:id="rId3" imgW="431640" imgH="228600" progId="Equation.3">
                  <p:embed/>
                </p:oleObj>
              </mc:Choice>
              <mc:Fallback>
                <p:oleObj name="Equation" r:id="rId3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505200"/>
                        <a:ext cx="823913" cy="4365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21</a:t>
            </a:fld>
            <a:endParaRPr lang="en-US" altLang="nl-NL"/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895350" y="1981200"/>
            <a:ext cx="2686050" cy="3276600"/>
            <a:chOff x="528" y="912"/>
            <a:chExt cx="2220" cy="2496"/>
          </a:xfrm>
        </p:grpSpPr>
        <p:pic>
          <p:nvPicPr>
            <p:cNvPr id="17" name="Picture 15" descr="5_36_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912"/>
              <a:ext cx="2220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6" descr="5_36_big_shade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096"/>
              <a:ext cx="2016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102762" y="2055789"/>
            <a:ext cx="4519680" cy="2804407"/>
            <a:chOff x="102762" y="2055789"/>
            <a:chExt cx="4519680" cy="2804407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3318200"/>
                </p:ext>
              </p:extLst>
            </p:nvPr>
          </p:nvGraphicFramePr>
          <p:xfrm>
            <a:off x="102762" y="2055789"/>
            <a:ext cx="849201" cy="385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606" name="Equation" r:id="rId7" imgW="558720" imgH="253800" progId="Equation.3">
                    <p:embed/>
                  </p:oleObj>
                </mc:Choice>
                <mc:Fallback>
                  <p:oleObj name="Equation" r:id="rId7" imgW="5587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762" y="2055789"/>
                          <a:ext cx="849201" cy="38542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5272044"/>
                </p:ext>
              </p:extLst>
            </p:nvPr>
          </p:nvGraphicFramePr>
          <p:xfrm>
            <a:off x="3773130" y="4474434"/>
            <a:ext cx="849312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607" name="Equation" r:id="rId9" imgW="558720" imgH="253800" progId="Equation.3">
                    <p:embed/>
                  </p:oleObj>
                </mc:Choice>
                <mc:Fallback>
                  <p:oleObj name="Equation" r:id="rId9" imgW="5587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3130" y="4474434"/>
                          <a:ext cx="849312" cy="38576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21"/>
            <p:cNvCxnSpPr/>
            <p:nvPr/>
          </p:nvCxnSpPr>
          <p:spPr bwMode="auto">
            <a:xfrm>
              <a:off x="3581400" y="4667315"/>
              <a:ext cx="13308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999186" y="2260242"/>
              <a:ext cx="13308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127657" y="1447800"/>
            <a:ext cx="2415663" cy="51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Ideal solution</a:t>
            </a:r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7148052" y="3628104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533400" y="5638800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Fixed </a:t>
            </a:r>
            <a:r>
              <a:rPr lang="en-US" altLang="nl-NL" i="1" u="sng"/>
              <a:t>P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572000" y="3446208"/>
            <a:ext cx="2819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u="sng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u="sng" dirty="0"/>
              <a:t>: non volatile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51" y="3908234"/>
            <a:ext cx="2320901" cy="28956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616616"/>
              </p:ext>
            </p:extLst>
          </p:nvPr>
        </p:nvGraphicFramePr>
        <p:xfrm>
          <a:off x="5181600" y="1295400"/>
          <a:ext cx="276383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08" name="Equation" r:id="rId12" imgW="1447800" imgH="457200" progId="Equation.3">
                  <p:embed/>
                </p:oleObj>
              </mc:Choice>
              <mc:Fallback>
                <p:oleObj name="Equation" r:id="rId12" imgW="14478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295400"/>
                        <a:ext cx="2763838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99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005489"/>
              </p:ext>
            </p:extLst>
          </p:nvPr>
        </p:nvGraphicFramePr>
        <p:xfrm>
          <a:off x="5029200" y="2286000"/>
          <a:ext cx="310356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09" name="Equation" r:id="rId14" imgW="1625600" imgH="457200" progId="Equation.3">
                  <p:embed/>
                </p:oleObj>
              </mc:Choice>
              <mc:Fallback>
                <p:oleObj name="Equation" r:id="rId14" imgW="1625600" imgH="4572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86000"/>
                        <a:ext cx="3103563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9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762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4419600" y="1187244"/>
            <a:ext cx="2819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u="sng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u="sng" dirty="0"/>
              <a:t>: non volatile</a:t>
            </a:r>
          </a:p>
        </p:txBody>
      </p:sp>
      <p:graphicFrame>
        <p:nvGraphicFramePr>
          <p:cNvPr id="111627" name="Object 11"/>
          <p:cNvGraphicFramePr>
            <a:graphicFrameLocks noChangeAspect="1"/>
          </p:cNvGraphicFramePr>
          <p:nvPr/>
        </p:nvGraphicFramePr>
        <p:xfrm>
          <a:off x="7924800" y="1252538"/>
          <a:ext cx="8239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61" name="Equation" r:id="rId3" imgW="431640" imgH="228600" progId="Equation.3">
                  <p:embed/>
                </p:oleObj>
              </mc:Choice>
              <mc:Fallback>
                <p:oleObj name="Equation" r:id="rId3" imgW="43164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252538"/>
                        <a:ext cx="823913" cy="4365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8" name="AutoShape 12"/>
          <p:cNvSpPr>
            <a:spLocks noChangeArrowheads="1"/>
          </p:cNvSpPr>
          <p:nvPr/>
        </p:nvSpPr>
        <p:spPr bwMode="auto">
          <a:xfrm>
            <a:off x="7162800" y="13716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11641" name="Rectangle 25"/>
          <p:cNvSpPr>
            <a:spLocks noChangeArrowheads="1"/>
          </p:cNvSpPr>
          <p:nvPr/>
        </p:nvSpPr>
        <p:spPr bwMode="auto">
          <a:xfrm>
            <a:off x="1447800" y="2286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b="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nl-NL" b="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b="0" u="sng" dirty="0">
                <a:solidFill>
                  <a:srgbClr val="C00000"/>
                </a:solidFill>
              </a:rPr>
              <a:t> diagrams: Boiling point elevation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22</a:t>
            </a:fld>
            <a:endParaRPr lang="en-US" altLang="nl-NL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286421"/>
              </p:ext>
            </p:extLst>
          </p:nvPr>
        </p:nvGraphicFramePr>
        <p:xfrm>
          <a:off x="4857571" y="2182197"/>
          <a:ext cx="19875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62" name="Equation" r:id="rId5" imgW="1307880" imgH="253800" progId="Equation.3">
                  <p:embed/>
                </p:oleObj>
              </mc:Choice>
              <mc:Fallback>
                <p:oleObj name="Equation" r:id="rId5" imgW="1307880" imgH="253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571" y="2182197"/>
                        <a:ext cx="1987550" cy="385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utoShape 21"/>
          <p:cNvSpPr>
            <a:spLocks noChangeArrowheads="1"/>
          </p:cNvSpPr>
          <p:nvPr/>
        </p:nvSpPr>
        <p:spPr bwMode="auto">
          <a:xfrm rot="5400000">
            <a:off x="5676900" y="1777821"/>
            <a:ext cx="4572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endParaRPr lang="nl-NL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33400" y="5638800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Fixed </a:t>
            </a:r>
            <a:r>
              <a:rPr lang="en-US" altLang="nl-NL" i="1" u="sng"/>
              <a:t>P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51" y="3908234"/>
            <a:ext cx="2320901" cy="2895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67743" y="1371600"/>
            <a:ext cx="3446233" cy="3949700"/>
            <a:chOff x="667743" y="1371600"/>
            <a:chExt cx="3446233" cy="39497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43" y="1371600"/>
              <a:ext cx="2989857" cy="3949700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 bwMode="auto">
            <a:xfrm>
              <a:off x="3113183" y="4353957"/>
              <a:ext cx="13308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1927472"/>
                </p:ext>
              </p:extLst>
            </p:nvPr>
          </p:nvGraphicFramePr>
          <p:xfrm>
            <a:off x="3264664" y="4158868"/>
            <a:ext cx="849312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163" name="Equation" r:id="rId9" imgW="558720" imgH="253800" progId="Equation.3">
                    <p:embed/>
                  </p:oleObj>
                </mc:Choice>
                <mc:Fallback>
                  <p:oleObj name="Equation" r:id="rId9" imgW="5587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664" y="4158868"/>
                          <a:ext cx="849312" cy="3857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67743" y="1371600"/>
            <a:ext cx="3446233" cy="3949700"/>
            <a:chOff x="667743" y="1371600"/>
            <a:chExt cx="3446233" cy="39497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43" y="1371600"/>
              <a:ext cx="2989857" cy="3949700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 bwMode="auto">
            <a:xfrm>
              <a:off x="3113183" y="4353957"/>
              <a:ext cx="13308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7878604"/>
                </p:ext>
              </p:extLst>
            </p:nvPr>
          </p:nvGraphicFramePr>
          <p:xfrm>
            <a:off x="3264664" y="4158868"/>
            <a:ext cx="849312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402" name="Equation" r:id="rId4" imgW="558720" imgH="253800" progId="Equation.3">
                    <p:embed/>
                  </p:oleObj>
                </mc:Choice>
                <mc:Fallback>
                  <p:oleObj name="Equation" r:id="rId4" imgW="5587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664" y="4158868"/>
                          <a:ext cx="849312" cy="3857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762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graphicFrame>
        <p:nvGraphicFramePr>
          <p:cNvPr id="1167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206846"/>
              </p:ext>
            </p:extLst>
          </p:nvPr>
        </p:nvGraphicFramePr>
        <p:xfrm>
          <a:off x="5500687" y="3124200"/>
          <a:ext cx="349091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03" name="Equation" r:id="rId6" imgW="1828800" imgH="457200" progId="Equation.3">
                  <p:embed/>
                </p:oleObj>
              </mc:Choice>
              <mc:Fallback>
                <p:oleObj name="Equation" r:id="rId6" imgW="18288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7" y="3124200"/>
                        <a:ext cx="3490913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5" name="Object 9"/>
          <p:cNvGraphicFramePr>
            <a:graphicFrameLocks noChangeAspect="1"/>
          </p:cNvGraphicFramePr>
          <p:nvPr/>
        </p:nvGraphicFramePr>
        <p:xfrm>
          <a:off x="7924800" y="1252538"/>
          <a:ext cx="8239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04" name="Equation" r:id="rId8" imgW="431640" imgH="228600" progId="Equation.3">
                  <p:embed/>
                </p:oleObj>
              </mc:Choice>
              <mc:Fallback>
                <p:oleObj name="Equation" r:id="rId8" imgW="43164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252538"/>
                        <a:ext cx="823913" cy="4365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6" name="AutoShape 10"/>
          <p:cNvSpPr>
            <a:spLocks noChangeArrowheads="1"/>
          </p:cNvSpPr>
          <p:nvPr/>
        </p:nvSpPr>
        <p:spPr bwMode="auto">
          <a:xfrm>
            <a:off x="7162800" y="13716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endParaRPr lang="nl-NL"/>
          </a:p>
        </p:txBody>
      </p:sp>
      <p:graphicFrame>
        <p:nvGraphicFramePr>
          <p:cNvPr id="11675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042612"/>
              </p:ext>
            </p:extLst>
          </p:nvPr>
        </p:nvGraphicFramePr>
        <p:xfrm>
          <a:off x="3667564" y="3094114"/>
          <a:ext cx="11890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05" name="Equation" r:id="rId10" imgW="622080" imgH="215640" progId="Equation.3">
                  <p:embed/>
                </p:oleObj>
              </mc:Choice>
              <mc:Fallback>
                <p:oleObj name="Equation" r:id="rId10" imgW="622080" imgH="215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564" y="3094114"/>
                        <a:ext cx="1189038" cy="4111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55" name="AutoShape 19"/>
          <p:cNvSpPr>
            <a:spLocks noChangeArrowheads="1"/>
          </p:cNvSpPr>
          <p:nvPr/>
        </p:nvSpPr>
        <p:spPr bwMode="auto">
          <a:xfrm rot="5400000">
            <a:off x="8004213" y="23241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16759" name="AutoShape 23"/>
          <p:cNvSpPr>
            <a:spLocks noChangeArrowheads="1"/>
          </p:cNvSpPr>
          <p:nvPr/>
        </p:nvSpPr>
        <p:spPr bwMode="auto">
          <a:xfrm rot="10800000">
            <a:off x="4907887" y="3429000"/>
            <a:ext cx="554810" cy="257989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endParaRPr lang="nl-NL"/>
          </a:p>
        </p:txBody>
      </p:sp>
      <p:graphicFrame>
        <p:nvGraphicFramePr>
          <p:cNvPr id="11676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861892"/>
              </p:ext>
            </p:extLst>
          </p:nvPr>
        </p:nvGraphicFramePr>
        <p:xfrm>
          <a:off x="3648944" y="3627437"/>
          <a:ext cx="12128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06" name="Equation" r:id="rId12" imgW="634680" imgH="215640" progId="Equation.3">
                  <p:embed/>
                </p:oleObj>
              </mc:Choice>
              <mc:Fallback>
                <p:oleObj name="Equation" r:id="rId12" imgW="634680" imgH="21564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944" y="3627437"/>
                        <a:ext cx="1212850" cy="4111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23</a:t>
            </a:fld>
            <a:endParaRPr lang="en-US" altLang="nl-NL" dirty="0"/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447800" y="2286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b="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nl-NL" b="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b="0" u="sng" dirty="0" smtClean="0">
                <a:solidFill>
                  <a:srgbClr val="C00000"/>
                </a:solidFill>
              </a:rPr>
              <a:t> diagrams</a:t>
            </a:r>
            <a:r>
              <a:rPr lang="en-US" altLang="nl-NL" b="0" u="sng" dirty="0">
                <a:solidFill>
                  <a:srgbClr val="C00000"/>
                </a:solidFill>
              </a:rPr>
              <a:t>: Boiling point elevation</a:t>
            </a: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533400" y="5638800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Fixed </a:t>
            </a:r>
            <a:r>
              <a:rPr lang="en-US" altLang="nl-NL" i="1" u="sng"/>
              <a:t>P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419600" y="1187244"/>
            <a:ext cx="2819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u="sng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u="sng" dirty="0"/>
              <a:t>: non volatile</a:t>
            </a:r>
          </a:p>
        </p:txBody>
      </p:sp>
      <p:sp>
        <p:nvSpPr>
          <p:cNvPr id="4" name="Left Brace 3"/>
          <p:cNvSpPr/>
          <p:nvPr/>
        </p:nvSpPr>
        <p:spPr bwMode="auto">
          <a:xfrm rot="10800000">
            <a:off x="3249976" y="3062695"/>
            <a:ext cx="411335" cy="990600"/>
          </a:xfrm>
          <a:prstGeom prst="leftBrace">
            <a:avLst>
              <a:gd name="adj1" fmla="val 8333"/>
              <a:gd name="adj2" fmla="val 48888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67743" y="1371600"/>
            <a:ext cx="3446233" cy="3949700"/>
            <a:chOff x="667743" y="1371600"/>
            <a:chExt cx="3446233" cy="39497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43" y="1371600"/>
              <a:ext cx="2989857" cy="3949700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 bwMode="auto">
            <a:xfrm>
              <a:off x="3113183" y="4353957"/>
              <a:ext cx="13308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0076767"/>
                </p:ext>
              </p:extLst>
            </p:nvPr>
          </p:nvGraphicFramePr>
          <p:xfrm>
            <a:off x="3264664" y="4158868"/>
            <a:ext cx="849312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03" name="Equation" r:id="rId4" imgW="558720" imgH="253800" progId="Equation.3">
                    <p:embed/>
                  </p:oleObj>
                </mc:Choice>
                <mc:Fallback>
                  <p:oleObj name="Equation" r:id="rId4" imgW="5587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664" y="4158868"/>
                          <a:ext cx="849312" cy="3857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762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graphicFrame>
        <p:nvGraphicFramePr>
          <p:cNvPr id="1167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708699"/>
              </p:ext>
            </p:extLst>
          </p:nvPr>
        </p:nvGraphicFramePr>
        <p:xfrm>
          <a:off x="5500687" y="3124200"/>
          <a:ext cx="349091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04" name="Equation" r:id="rId6" imgW="1828800" imgH="457200" progId="Equation.3">
                  <p:embed/>
                </p:oleObj>
              </mc:Choice>
              <mc:Fallback>
                <p:oleObj name="Equation" r:id="rId6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7" y="3124200"/>
                        <a:ext cx="3490913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5" name="Object 9"/>
          <p:cNvGraphicFramePr>
            <a:graphicFrameLocks noChangeAspect="1"/>
          </p:cNvGraphicFramePr>
          <p:nvPr/>
        </p:nvGraphicFramePr>
        <p:xfrm>
          <a:off x="7924800" y="1252538"/>
          <a:ext cx="8239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05" name="Equation" r:id="rId8" imgW="431640" imgH="228600" progId="Equation.3">
                  <p:embed/>
                </p:oleObj>
              </mc:Choice>
              <mc:Fallback>
                <p:oleObj name="Equation" r:id="rId8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252538"/>
                        <a:ext cx="823913" cy="4365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6" name="AutoShape 10"/>
          <p:cNvSpPr>
            <a:spLocks noChangeArrowheads="1"/>
          </p:cNvSpPr>
          <p:nvPr/>
        </p:nvSpPr>
        <p:spPr bwMode="auto">
          <a:xfrm>
            <a:off x="7162800" y="13716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endParaRPr lang="nl-NL"/>
          </a:p>
        </p:txBody>
      </p:sp>
      <p:graphicFrame>
        <p:nvGraphicFramePr>
          <p:cNvPr id="11675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875487"/>
              </p:ext>
            </p:extLst>
          </p:nvPr>
        </p:nvGraphicFramePr>
        <p:xfrm>
          <a:off x="3667564" y="3094114"/>
          <a:ext cx="11890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06" name="Equation" r:id="rId10" imgW="622080" imgH="215640" progId="Equation.3">
                  <p:embed/>
                </p:oleObj>
              </mc:Choice>
              <mc:Fallback>
                <p:oleObj name="Equation" r:id="rId10" imgW="622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564" y="3094114"/>
                        <a:ext cx="1189038" cy="4111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55" name="AutoShape 19"/>
          <p:cNvSpPr>
            <a:spLocks noChangeArrowheads="1"/>
          </p:cNvSpPr>
          <p:nvPr/>
        </p:nvSpPr>
        <p:spPr bwMode="auto">
          <a:xfrm rot="5400000">
            <a:off x="8004213" y="23241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16759" name="AutoShape 23"/>
          <p:cNvSpPr>
            <a:spLocks noChangeArrowheads="1"/>
          </p:cNvSpPr>
          <p:nvPr/>
        </p:nvSpPr>
        <p:spPr bwMode="auto">
          <a:xfrm rot="10800000">
            <a:off x="4907887" y="3429000"/>
            <a:ext cx="554810" cy="257989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endParaRPr lang="nl-NL"/>
          </a:p>
        </p:txBody>
      </p:sp>
      <p:graphicFrame>
        <p:nvGraphicFramePr>
          <p:cNvPr id="11676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160852"/>
              </p:ext>
            </p:extLst>
          </p:nvPr>
        </p:nvGraphicFramePr>
        <p:xfrm>
          <a:off x="3648944" y="3627437"/>
          <a:ext cx="12128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07" name="Equation" r:id="rId12" imgW="634680" imgH="215640" progId="Equation.3">
                  <p:embed/>
                </p:oleObj>
              </mc:Choice>
              <mc:Fallback>
                <p:oleObj name="Equation" r:id="rId12" imgW="634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944" y="3627437"/>
                        <a:ext cx="1212850" cy="4111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24</a:t>
            </a:fld>
            <a:endParaRPr lang="en-US" altLang="nl-NL" dirty="0"/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447800" y="2286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b="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nl-NL" b="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b="0" u="sng" dirty="0" smtClean="0">
                <a:solidFill>
                  <a:srgbClr val="C00000"/>
                </a:solidFill>
              </a:rPr>
              <a:t> diagrams</a:t>
            </a:r>
            <a:r>
              <a:rPr lang="en-US" altLang="nl-NL" b="0" u="sng" dirty="0">
                <a:solidFill>
                  <a:srgbClr val="C00000"/>
                </a:solidFill>
              </a:rPr>
              <a:t>: Boiling point elevation</a:t>
            </a: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533400" y="5638800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Fixed </a:t>
            </a:r>
            <a:r>
              <a:rPr lang="en-US" altLang="nl-NL" i="1" u="sng"/>
              <a:t>P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419600" y="1187244"/>
            <a:ext cx="2819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u="sng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u="sng" dirty="0"/>
              <a:t>: non volatile</a:t>
            </a:r>
          </a:p>
        </p:txBody>
      </p:sp>
      <p:sp>
        <p:nvSpPr>
          <p:cNvPr id="4" name="Left Brace 3"/>
          <p:cNvSpPr/>
          <p:nvPr/>
        </p:nvSpPr>
        <p:spPr bwMode="auto">
          <a:xfrm rot="10800000">
            <a:off x="3249976" y="3062695"/>
            <a:ext cx="411335" cy="990600"/>
          </a:xfrm>
          <a:prstGeom prst="leftBrace">
            <a:avLst>
              <a:gd name="adj1" fmla="val 8333"/>
              <a:gd name="adj2" fmla="val 48888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2763" y="2382183"/>
            <a:ext cx="132569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(A+B)</a:t>
            </a:r>
            <a:r>
              <a:rPr lang="nl-NL" sz="16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16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 A</a:t>
            </a:r>
            <a:r>
              <a:rPr lang="nl-NL" sz="16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nl-NL" sz="16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67743" y="1371600"/>
            <a:ext cx="3446233" cy="3949700"/>
            <a:chOff x="667743" y="1371600"/>
            <a:chExt cx="3446233" cy="39497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43" y="1371600"/>
              <a:ext cx="2989857" cy="3949700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 bwMode="auto">
            <a:xfrm>
              <a:off x="3113183" y="4353957"/>
              <a:ext cx="13308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8903372"/>
                </p:ext>
              </p:extLst>
            </p:nvPr>
          </p:nvGraphicFramePr>
          <p:xfrm>
            <a:off x="3264664" y="4158868"/>
            <a:ext cx="849312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66" name="Equation" r:id="rId4" imgW="558720" imgH="253800" progId="Equation.3">
                    <p:embed/>
                  </p:oleObj>
                </mc:Choice>
                <mc:Fallback>
                  <p:oleObj name="Equation" r:id="rId4" imgW="5587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664" y="4158868"/>
                          <a:ext cx="849312" cy="3857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762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graphicFrame>
        <p:nvGraphicFramePr>
          <p:cNvPr id="116745" name="Object 9"/>
          <p:cNvGraphicFramePr>
            <a:graphicFrameLocks noChangeAspect="1"/>
          </p:cNvGraphicFramePr>
          <p:nvPr/>
        </p:nvGraphicFramePr>
        <p:xfrm>
          <a:off x="7924800" y="1252538"/>
          <a:ext cx="8239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7" name="Equation" r:id="rId6" imgW="431640" imgH="228600" progId="Equation.3">
                  <p:embed/>
                </p:oleObj>
              </mc:Choice>
              <mc:Fallback>
                <p:oleObj name="Equation" r:id="rId6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252538"/>
                        <a:ext cx="823913" cy="4365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6" name="AutoShape 10"/>
          <p:cNvSpPr>
            <a:spLocks noChangeArrowheads="1"/>
          </p:cNvSpPr>
          <p:nvPr/>
        </p:nvSpPr>
        <p:spPr bwMode="auto">
          <a:xfrm>
            <a:off x="7162800" y="13716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25</a:t>
            </a:fld>
            <a:endParaRPr lang="en-US" altLang="nl-NL" dirty="0"/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447800" y="2286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b="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nl-NL" b="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b="0" u="sng" dirty="0" smtClean="0">
                <a:solidFill>
                  <a:srgbClr val="C00000"/>
                </a:solidFill>
              </a:rPr>
              <a:t> diagrams</a:t>
            </a:r>
            <a:r>
              <a:rPr lang="en-US" altLang="nl-NL" b="0" u="sng" dirty="0">
                <a:solidFill>
                  <a:srgbClr val="C00000"/>
                </a:solidFill>
              </a:rPr>
              <a:t>: Boiling point elevation</a:t>
            </a: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533400" y="5638800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Fixed </a:t>
            </a:r>
            <a:r>
              <a:rPr lang="en-US" altLang="nl-NL" i="1" u="sng"/>
              <a:t>P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419600" y="1187244"/>
            <a:ext cx="2819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u="sng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u="sng" dirty="0"/>
              <a:t>: non volatile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22763" y="2382183"/>
            <a:ext cx="132569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(A+B)</a:t>
            </a:r>
            <a:r>
              <a:rPr lang="nl-NL" sz="16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16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 A</a:t>
            </a:r>
            <a:r>
              <a:rPr lang="nl-NL" sz="16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nl-NL" sz="16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 flipV="1">
            <a:off x="1176051" y="3820098"/>
            <a:ext cx="1981200" cy="5445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890125"/>
              </p:ext>
            </p:extLst>
          </p:nvPr>
        </p:nvGraphicFramePr>
        <p:xfrm>
          <a:off x="5029200" y="3157849"/>
          <a:ext cx="18176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8" name="Equation" r:id="rId8" imgW="952200" imgH="431640" progId="Equation.3">
                  <p:embed/>
                </p:oleObj>
              </mc:Choice>
              <mc:Fallback>
                <p:oleObj name="Equation" r:id="rId8" imgW="952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157849"/>
                        <a:ext cx="1817688" cy="8223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460693"/>
              </p:ext>
            </p:extLst>
          </p:nvPr>
        </p:nvGraphicFramePr>
        <p:xfrm>
          <a:off x="4256088" y="4648200"/>
          <a:ext cx="40481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9" name="Equation" r:id="rId10" imgW="2120760" imgH="469800" progId="Equation.3">
                  <p:embed/>
                </p:oleObj>
              </mc:Choice>
              <mc:Fallback>
                <p:oleObj name="Equation" r:id="rId10" imgW="2120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4648200"/>
                        <a:ext cx="4048125" cy="8953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4419600" y="5562600"/>
            <a:ext cx="3657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u="sng" dirty="0"/>
              <a:t>Boiling </a:t>
            </a:r>
            <a:r>
              <a:rPr lang="en-US" altLang="nl-NL" sz="2400" u="sng" dirty="0" smtClean="0"/>
              <a:t>point elevation</a:t>
            </a:r>
            <a:endParaRPr lang="en-US" altLang="nl-NL" sz="2400" u="sng" dirty="0"/>
          </a:p>
        </p:txBody>
      </p:sp>
      <p:graphicFrame>
        <p:nvGraphicFramePr>
          <p:cNvPr id="2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030884"/>
              </p:ext>
            </p:extLst>
          </p:nvPr>
        </p:nvGraphicFramePr>
        <p:xfrm>
          <a:off x="3667564" y="3094114"/>
          <a:ext cx="11890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0" name="Equation" r:id="rId12" imgW="622080" imgH="215640" progId="Equation.3">
                  <p:embed/>
                </p:oleObj>
              </mc:Choice>
              <mc:Fallback>
                <p:oleObj name="Equation" r:id="rId12" imgW="622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564" y="3094114"/>
                        <a:ext cx="1189038" cy="4111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932278"/>
              </p:ext>
            </p:extLst>
          </p:nvPr>
        </p:nvGraphicFramePr>
        <p:xfrm>
          <a:off x="3648944" y="3627437"/>
          <a:ext cx="12128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1" name="Equation" r:id="rId14" imgW="634680" imgH="215640" progId="Equation.3">
                  <p:embed/>
                </p:oleObj>
              </mc:Choice>
              <mc:Fallback>
                <p:oleObj name="Equation" r:id="rId14" imgW="634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944" y="3627437"/>
                        <a:ext cx="1212850" cy="4111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eft Brace 32"/>
          <p:cNvSpPr/>
          <p:nvPr/>
        </p:nvSpPr>
        <p:spPr bwMode="auto">
          <a:xfrm rot="10800000">
            <a:off x="3249976" y="3062695"/>
            <a:ext cx="411335" cy="990600"/>
          </a:xfrm>
          <a:prstGeom prst="leftBrace">
            <a:avLst>
              <a:gd name="adj1" fmla="val 8333"/>
              <a:gd name="adj2" fmla="val 48888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Bent Arrow 4"/>
          <p:cNvSpPr/>
          <p:nvPr/>
        </p:nvSpPr>
        <p:spPr bwMode="auto">
          <a:xfrm rot="10800000">
            <a:off x="7010400" y="3048000"/>
            <a:ext cx="751108" cy="688280"/>
          </a:xfrm>
          <a:prstGeom prst="ben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662744"/>
              </p:ext>
            </p:extLst>
          </p:nvPr>
        </p:nvGraphicFramePr>
        <p:xfrm>
          <a:off x="6248400" y="2057400"/>
          <a:ext cx="276383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2" name="Equation" r:id="rId16" imgW="1447800" imgH="457200" progId="Equation.3">
                  <p:embed/>
                </p:oleObj>
              </mc:Choice>
              <mc:Fallback>
                <p:oleObj name="Equation" r:id="rId16" imgW="14478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057400"/>
                        <a:ext cx="2763838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99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7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26</a:t>
            </a:fld>
            <a:endParaRPr lang="en-US" altLang="nl-N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265" y="1143000"/>
            <a:ext cx="8598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Similar colligative properties (ideal solutions and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nl-NL" sz="2800" i="1" u="sng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nl-NL" sz="2400" u="sng" dirty="0" smtClean="0"/>
              <a:t>&lt;&lt;1):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069414"/>
              </p:ext>
            </p:extLst>
          </p:nvPr>
        </p:nvGraphicFramePr>
        <p:xfrm>
          <a:off x="5229225" y="4074065"/>
          <a:ext cx="13573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04" name="Equation" r:id="rId3" imgW="711000" imgH="203040" progId="Equation.3">
                  <p:embed/>
                </p:oleObj>
              </mc:Choice>
              <mc:Fallback>
                <p:oleObj name="Equation" r:id="rId3" imgW="71100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4074065"/>
                        <a:ext cx="1357312" cy="3873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022323"/>
              </p:ext>
            </p:extLst>
          </p:nvPr>
        </p:nvGraphicFramePr>
        <p:xfrm>
          <a:off x="5229225" y="3048000"/>
          <a:ext cx="19399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05" name="Equation" r:id="rId5" imgW="1015920" imgH="469800" progId="Equation.3">
                  <p:embed/>
                </p:oleObj>
              </mc:Choice>
              <mc:Fallback>
                <p:oleObj name="Equation" r:id="rId5" imgW="1015920" imgH="469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3048000"/>
                        <a:ext cx="1939925" cy="8953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379384"/>
              </p:ext>
            </p:extLst>
          </p:nvPr>
        </p:nvGraphicFramePr>
        <p:xfrm>
          <a:off x="5231939" y="1981200"/>
          <a:ext cx="1963738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06" name="Equation" r:id="rId7" imgW="1028520" imgH="482400" progId="Equation.3">
                  <p:embed/>
                </p:oleObj>
              </mc:Choice>
              <mc:Fallback>
                <p:oleObj name="Equation" r:id="rId7" imgW="102852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939" y="1981200"/>
                        <a:ext cx="1963738" cy="9191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937710"/>
              </p:ext>
            </p:extLst>
          </p:nvPr>
        </p:nvGraphicFramePr>
        <p:xfrm>
          <a:off x="5229225" y="4633396"/>
          <a:ext cx="31527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07" name="Equation" r:id="rId9" imgW="1650960" imgH="507960" progId="Equation.3">
                  <p:embed/>
                </p:oleObj>
              </mc:Choice>
              <mc:Fallback>
                <p:oleObj name="Equation" r:id="rId9" imgW="1650960" imgH="5079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4633396"/>
                        <a:ext cx="3152775" cy="9683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52077" y="4960491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Solubility</a:t>
            </a:r>
            <a:endParaRPr lang="nl-NL" sz="2400" u="sng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447800" y="2286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nl-NL" b="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nl-NL" b="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b="0" u="sng" dirty="0" smtClean="0">
                <a:solidFill>
                  <a:srgbClr val="C00000"/>
                </a:solidFill>
              </a:rPr>
              <a:t> diagrams</a:t>
            </a:r>
            <a:r>
              <a:rPr lang="en-US" altLang="nl-NL" b="0" u="sng" dirty="0">
                <a:solidFill>
                  <a:srgbClr val="C00000"/>
                </a:solidFill>
              </a:rPr>
              <a:t>: </a:t>
            </a:r>
            <a:r>
              <a:rPr lang="en-US" altLang="nl-NL" b="0" u="sng" dirty="0" smtClean="0">
                <a:solidFill>
                  <a:srgbClr val="C00000"/>
                </a:solidFill>
              </a:rPr>
              <a:t>Colligative properties</a:t>
            </a:r>
            <a:endParaRPr lang="en-US" altLang="nl-NL" b="0" u="sng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6497" y="5943600"/>
            <a:ext cx="5328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2400" u="sng" dirty="0" smtClean="0"/>
              <a:t> is the solvent and </a:t>
            </a: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nl-NL" sz="2400" u="sng" dirty="0" smtClean="0"/>
              <a:t> is the solute</a:t>
            </a:r>
            <a:endParaRPr lang="nl-NL" sz="2400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1215175" y="4034135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Osmosis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90625" y="2133600"/>
            <a:ext cx="3478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Boiling point elevation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8191" y="3192223"/>
            <a:ext cx="4011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Freezing point depression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236747"/>
              </p:ext>
            </p:extLst>
          </p:nvPr>
        </p:nvGraphicFramePr>
        <p:xfrm>
          <a:off x="7629525" y="2197100"/>
          <a:ext cx="9937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08" name="Vergelijking" r:id="rId11" imgW="520560" imgH="215640" progId="Equation.3">
                  <p:embed/>
                </p:oleObj>
              </mc:Choice>
              <mc:Fallback>
                <p:oleObj name="Vergelijking" r:id="rId11" imgW="52056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525" y="2197100"/>
                        <a:ext cx="993775" cy="4111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627991"/>
              </p:ext>
            </p:extLst>
          </p:nvPr>
        </p:nvGraphicFramePr>
        <p:xfrm>
          <a:off x="7593013" y="3208338"/>
          <a:ext cx="109061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09" name="Vergelijking" r:id="rId13" imgW="571320" imgH="241200" progId="Equation.3">
                  <p:embed/>
                </p:oleObj>
              </mc:Choice>
              <mc:Fallback>
                <p:oleObj name="Vergelijking" r:id="rId13" imgW="571320" imgH="24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3013" y="3208338"/>
                        <a:ext cx="1090612" cy="4587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997289" y="5105400"/>
            <a:ext cx="1879511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19</a:t>
            </a:r>
            <a:endParaRPr lang="en-US" altLang="nl-NL" sz="2400" b="1" u="sng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001296" y="3657600"/>
            <a:ext cx="1875504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18</a:t>
            </a:r>
            <a:endParaRPr lang="en-US" altLang="nl-NL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27</a:t>
            </a:fld>
            <a:endParaRPr lang="en-US" altLang="nl-NL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47800" y="243348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Liquid-liquid separation (oiling out)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-1524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1600" y="10668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 smtClean="0"/>
              <a:t>Extreme case of non-ideality</a:t>
            </a:r>
            <a:endParaRPr lang="en-US" altLang="nl-NL" sz="2400" b="0" u="sng" dirty="0"/>
          </a:p>
        </p:txBody>
      </p:sp>
    </p:spTree>
    <p:extLst>
      <p:ext uri="{BB962C8B-B14F-4D97-AF65-F5344CB8AC3E}">
        <p14:creationId xmlns:p14="http://schemas.microsoft.com/office/powerpoint/2010/main" val="29313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4267200" y="6127956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Lever rule</a:t>
            </a:r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504270"/>
              </p:ext>
            </p:extLst>
          </p:nvPr>
        </p:nvGraphicFramePr>
        <p:xfrm>
          <a:off x="6248400" y="6132513"/>
          <a:ext cx="14684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8" name="Equation" r:id="rId3" imgW="711000" imgH="241200" progId="Equation.3">
                  <p:embed/>
                </p:oleObj>
              </mc:Choice>
              <mc:Fallback>
                <p:oleObj name="Equation" r:id="rId3" imgW="7110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6132513"/>
                        <a:ext cx="1468438" cy="496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760" name="Group 8"/>
          <p:cNvGrpSpPr>
            <a:grpSpLocks/>
          </p:cNvGrpSpPr>
          <p:nvPr/>
        </p:nvGrpSpPr>
        <p:grpSpPr bwMode="auto">
          <a:xfrm>
            <a:off x="2438400" y="1752600"/>
            <a:ext cx="3200400" cy="3352800"/>
            <a:chOff x="192" y="192"/>
            <a:chExt cx="2442" cy="2688"/>
          </a:xfrm>
        </p:grpSpPr>
        <p:pic>
          <p:nvPicPr>
            <p:cNvPr id="74761" name="Picture 9" descr="5_42_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2442" cy="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762" name="Picture 10" descr="5_42_big_shade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" y="727"/>
              <a:ext cx="1848" cy="1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-1524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2895600" y="5029200"/>
            <a:ext cx="274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dirty="0"/>
              <a:t>Nitrobenzene/hexane</a:t>
            </a:r>
          </a:p>
        </p:txBody>
      </p:sp>
      <p:pic>
        <p:nvPicPr>
          <p:cNvPr id="74773" name="Picture 21" descr="5_45_bi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14954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4" name="Picture 22" descr="5_19_b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15716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477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165279"/>
              </p:ext>
            </p:extLst>
          </p:nvPr>
        </p:nvGraphicFramePr>
        <p:xfrm>
          <a:off x="215900" y="5486400"/>
          <a:ext cx="21224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9" name="Equation" r:id="rId9" imgW="1028520" imgH="228600" progId="Equation.3">
                  <p:embed/>
                </p:oleObj>
              </mc:Choice>
              <mc:Fallback>
                <p:oleObj name="Equation" r:id="rId9" imgW="1028520" imgH="22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5486400"/>
                        <a:ext cx="2122488" cy="4714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7" name="Object 25"/>
          <p:cNvGraphicFramePr>
            <a:graphicFrameLocks noChangeAspect="1"/>
          </p:cNvGraphicFramePr>
          <p:nvPr/>
        </p:nvGraphicFramePr>
        <p:xfrm>
          <a:off x="411163" y="6197600"/>
          <a:ext cx="17303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70" name="Equation" r:id="rId11" imgW="838080" imgH="203040" progId="Equation.3">
                  <p:embed/>
                </p:oleObj>
              </mc:Choice>
              <mc:Fallback>
                <p:oleObj name="Equation" r:id="rId11" imgW="838080" imgH="2030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6197600"/>
                        <a:ext cx="1730375" cy="4191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28</a:t>
            </a:fld>
            <a:endParaRPr lang="en-US" altLang="nl-NL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447800" y="243348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Liquid-liquid separation (oiling out)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248400" y="2419917"/>
            <a:ext cx="2133599" cy="656940"/>
          </a:xfrm>
          <a:prstGeom prst="rect">
            <a:avLst/>
          </a:prstGeom>
          <a:noFill/>
          <a:ln w="25400">
            <a:solidFill>
              <a:srgbClr val="2323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dirty="0" smtClean="0"/>
              <a:t>Partial miscibility</a:t>
            </a:r>
          </a:p>
          <a:p>
            <a:r>
              <a:rPr lang="en-US" altLang="nl-NL" sz="1800" dirty="0" smtClean="0"/>
              <a:t>of liquids</a:t>
            </a:r>
            <a:endParaRPr lang="en-US" altLang="nl-NL" sz="1800" dirty="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3200399" y="2724716"/>
            <a:ext cx="3048000" cy="70428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5461873" y="2877117"/>
            <a:ext cx="786526" cy="635454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382879" y="1142082"/>
            <a:ext cx="1879511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000" b="1" dirty="0" smtClean="0"/>
              <a:t>(Exercise 17)</a:t>
            </a:r>
            <a:endParaRPr lang="en-US" alt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60" name="Group 8"/>
          <p:cNvGrpSpPr>
            <a:grpSpLocks/>
          </p:cNvGrpSpPr>
          <p:nvPr/>
        </p:nvGrpSpPr>
        <p:grpSpPr bwMode="auto">
          <a:xfrm>
            <a:off x="2438400" y="1752600"/>
            <a:ext cx="3200400" cy="3352800"/>
            <a:chOff x="192" y="192"/>
            <a:chExt cx="2442" cy="2688"/>
          </a:xfrm>
        </p:grpSpPr>
        <p:pic>
          <p:nvPicPr>
            <p:cNvPr id="74761" name="Picture 9" descr="5_42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2442" cy="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762" name="Picture 10" descr="5_42_big_shad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" y="727"/>
              <a:ext cx="1848" cy="1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-1524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2514600" y="914400"/>
            <a:ext cx="6400800" cy="457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/>
              <a:t>Upper Critical (Solution) Temperature</a:t>
            </a:r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 flipH="1">
            <a:off x="4572000" y="1371600"/>
            <a:ext cx="195263" cy="1066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2895600" y="5029200"/>
            <a:ext cx="274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/>
              <a:t>Nitrobenzene/hexane</a:t>
            </a:r>
          </a:p>
        </p:txBody>
      </p:sp>
      <p:pic>
        <p:nvPicPr>
          <p:cNvPr id="74773" name="Picture 21" descr="5_45_b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14954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4" name="Picture 22" descr="5_19_bi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15716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477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816913"/>
              </p:ext>
            </p:extLst>
          </p:nvPr>
        </p:nvGraphicFramePr>
        <p:xfrm>
          <a:off x="215900" y="5486400"/>
          <a:ext cx="21224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88" name="Equation" r:id="rId7" imgW="1028520" imgH="228600" progId="Equation.3">
                  <p:embed/>
                </p:oleObj>
              </mc:Choice>
              <mc:Fallback>
                <p:oleObj name="Equation" r:id="rId7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5486400"/>
                        <a:ext cx="2122488" cy="4714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7" name="Object 25"/>
          <p:cNvGraphicFramePr>
            <a:graphicFrameLocks noChangeAspect="1"/>
          </p:cNvGraphicFramePr>
          <p:nvPr/>
        </p:nvGraphicFramePr>
        <p:xfrm>
          <a:off x="411163" y="6197600"/>
          <a:ext cx="17303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89" name="Equation" r:id="rId9" imgW="838080" imgH="203040" progId="Equation.3">
                  <p:embed/>
                </p:oleObj>
              </mc:Choice>
              <mc:Fallback>
                <p:oleObj name="Equation" r:id="rId9" imgW="838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6197600"/>
                        <a:ext cx="1730375" cy="4191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29</a:t>
            </a:fld>
            <a:endParaRPr lang="en-US" altLang="nl-NL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447800" y="243348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Liquid-liquid separation (oiling out)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267200" y="6127956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Lever rule</a:t>
            </a: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276255"/>
              </p:ext>
            </p:extLst>
          </p:nvPr>
        </p:nvGraphicFramePr>
        <p:xfrm>
          <a:off x="6248400" y="6132513"/>
          <a:ext cx="14684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90" name="Equation" r:id="rId11" imgW="711000" imgH="241200" progId="Equation.3">
                  <p:embed/>
                </p:oleObj>
              </mc:Choice>
              <mc:Fallback>
                <p:oleObj name="Equation" r:id="rId11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6132513"/>
                        <a:ext cx="1468438" cy="496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0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9" y="1419656"/>
            <a:ext cx="4575313" cy="50236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3</a:t>
            </a:fld>
            <a:endParaRPr lang="en-US" altLang="nl-NL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105400" y="3163887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Gibbs phase rule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329918"/>
              </p:ext>
            </p:extLst>
          </p:nvPr>
        </p:nvGraphicFramePr>
        <p:xfrm>
          <a:off x="5795963" y="3754437"/>
          <a:ext cx="21240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44" name="Vergelijking" r:id="rId4" imgW="863225" imgH="177723" progId="Equation.3">
                  <p:embed/>
                </p:oleObj>
              </mc:Choice>
              <mc:Fallback>
                <p:oleObj name="Vergelijking" r:id="rId4" imgW="863225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754437"/>
                        <a:ext cx="2124075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76200" y="990600"/>
            <a:ext cx="133598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 rot="18865310">
            <a:off x="-122979" y="5657122"/>
            <a:ext cx="13083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b="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09600" y="152400"/>
            <a:ext cx="75438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 smtClean="0"/>
              <a:t>Vapour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</a:t>
            </a:r>
            <a:r>
              <a:rPr lang="en-US" altLang="nl-NL" b="0" u="sng" dirty="0" smtClean="0"/>
              <a:t>liquid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-composition </a:t>
            </a:r>
            <a:r>
              <a:rPr lang="en-US" altLang="nl-NL" b="0" u="sng" dirty="0" smtClean="0"/>
              <a:t>(</a:t>
            </a:r>
            <a:r>
              <a:rPr lang="en-US" altLang="nl-NL" b="0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b="0" u="sng" dirty="0" smtClean="0"/>
              <a:t>,</a:t>
            </a:r>
            <a:r>
              <a:rPr lang="en-US" altLang="nl-NL" b="0" i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b="0" u="sng" dirty="0" smtClean="0"/>
              <a:t>) </a:t>
            </a:r>
            <a:r>
              <a:rPr lang="en-US" altLang="nl-NL" b="0" u="sng" dirty="0" smtClean="0">
                <a:solidFill>
                  <a:srgbClr val="C00000"/>
                </a:solidFill>
              </a:rPr>
              <a:t>diagram</a:t>
            </a:r>
            <a:endParaRPr lang="en-US" altLang="nl-NL" b="0" u="sng" dirty="0">
              <a:solidFill>
                <a:srgbClr val="C00000"/>
              </a:solidFill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5624052" y="1081548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Fixed </a:t>
            </a:r>
            <a:r>
              <a:rPr lang="en-US" altLang="nl-NL" i="1" u="sng"/>
              <a:t>T</a:t>
            </a: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 rot="16200000" flipH="1">
            <a:off x="4404852" y="471948"/>
            <a:ext cx="457200" cy="1981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590800" y="5810149"/>
            <a:ext cx="762000" cy="728303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 Box 12"/>
          <p:cNvSpPr txBox="1">
            <a:spLocks noChangeArrowheads="1"/>
          </p:cNvSpPr>
          <p:nvPr/>
        </p:nvSpPr>
        <p:spPr bwMode="auto">
          <a:xfrm rot="18865310">
            <a:off x="1701087" y="5913636"/>
            <a:ext cx="13083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b="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417446"/>
              </p:ext>
            </p:extLst>
          </p:nvPr>
        </p:nvGraphicFramePr>
        <p:xfrm>
          <a:off x="4152900" y="5973763"/>
          <a:ext cx="1655763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45" name="Vergelijking" r:id="rId6" imgW="672808" imgH="215806" progId="Equation.3">
                  <p:embed/>
                </p:oleObj>
              </mc:Choice>
              <mc:Fallback>
                <p:oleObj name="Vergelijking" r:id="rId6" imgW="672808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5973763"/>
                        <a:ext cx="1655763" cy="5286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4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60" name="Group 8"/>
          <p:cNvGrpSpPr>
            <a:grpSpLocks/>
          </p:cNvGrpSpPr>
          <p:nvPr/>
        </p:nvGrpSpPr>
        <p:grpSpPr bwMode="auto">
          <a:xfrm>
            <a:off x="2438400" y="1752600"/>
            <a:ext cx="3200400" cy="3352800"/>
            <a:chOff x="192" y="192"/>
            <a:chExt cx="2442" cy="2688"/>
          </a:xfrm>
        </p:grpSpPr>
        <p:pic>
          <p:nvPicPr>
            <p:cNvPr id="74761" name="Picture 9" descr="5_42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2442" cy="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762" name="Picture 10" descr="5_42_big_shad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" y="727"/>
              <a:ext cx="1848" cy="1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-1524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2514600" y="914400"/>
            <a:ext cx="6400800" cy="457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/>
              <a:t>Upper Critical (Solution) Temperature</a:t>
            </a:r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 flipH="1">
            <a:off x="4572000" y="1371600"/>
            <a:ext cx="195263" cy="1066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2895600" y="5029200"/>
            <a:ext cx="274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/>
              <a:t>Nitrobenzene/hexane</a:t>
            </a:r>
          </a:p>
        </p:txBody>
      </p:sp>
      <p:pic>
        <p:nvPicPr>
          <p:cNvPr id="74773" name="Picture 21" descr="5_45_b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14954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4" name="Picture 22" descr="5_19_bi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15716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477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816913"/>
              </p:ext>
            </p:extLst>
          </p:nvPr>
        </p:nvGraphicFramePr>
        <p:xfrm>
          <a:off x="215900" y="5486400"/>
          <a:ext cx="21224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15" name="Equation" r:id="rId7" imgW="1028520" imgH="228600" progId="Equation.3">
                  <p:embed/>
                </p:oleObj>
              </mc:Choice>
              <mc:Fallback>
                <p:oleObj name="Equation" r:id="rId7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5486400"/>
                        <a:ext cx="2122488" cy="4714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7" name="Object 25"/>
          <p:cNvGraphicFramePr>
            <a:graphicFrameLocks noChangeAspect="1"/>
          </p:cNvGraphicFramePr>
          <p:nvPr/>
        </p:nvGraphicFramePr>
        <p:xfrm>
          <a:off x="411163" y="6197600"/>
          <a:ext cx="17303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16" name="Equation" r:id="rId9" imgW="838080" imgH="203040" progId="Equation.3">
                  <p:embed/>
                </p:oleObj>
              </mc:Choice>
              <mc:Fallback>
                <p:oleObj name="Equation" r:id="rId9" imgW="838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6197600"/>
                        <a:ext cx="1730375" cy="4191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778" name="Group 26"/>
          <p:cNvGrpSpPr>
            <a:grpSpLocks/>
          </p:cNvGrpSpPr>
          <p:nvPr/>
        </p:nvGrpSpPr>
        <p:grpSpPr bwMode="auto">
          <a:xfrm>
            <a:off x="5762625" y="1738313"/>
            <a:ext cx="3352800" cy="3375025"/>
            <a:chOff x="192" y="178"/>
            <a:chExt cx="2274" cy="2696"/>
          </a:xfrm>
        </p:grpSpPr>
        <p:pic>
          <p:nvPicPr>
            <p:cNvPr id="74779" name="Picture 27" descr="5_46_bi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2274" cy="2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780" name="Picture 28" descr="5_46_big_shade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" y="178"/>
              <a:ext cx="1752" cy="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781" name="Rectangle 29"/>
          <p:cNvSpPr>
            <a:spLocks noChangeArrowheads="1"/>
          </p:cNvSpPr>
          <p:nvPr/>
        </p:nvSpPr>
        <p:spPr bwMode="auto">
          <a:xfrm>
            <a:off x="2590800" y="5440680"/>
            <a:ext cx="6400800" cy="457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/>
              <a:t>Lower Critical (Solution) Temperature</a:t>
            </a:r>
          </a:p>
        </p:txBody>
      </p:sp>
      <p:sp>
        <p:nvSpPr>
          <p:cNvPr id="74782" name="Line 30"/>
          <p:cNvSpPr>
            <a:spLocks noChangeShapeType="1"/>
          </p:cNvSpPr>
          <p:nvPr/>
        </p:nvSpPr>
        <p:spPr bwMode="auto">
          <a:xfrm flipV="1">
            <a:off x="6205538" y="4233863"/>
            <a:ext cx="1066800" cy="1219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4783" name="Rectangle 31"/>
          <p:cNvSpPr>
            <a:spLocks noChangeArrowheads="1"/>
          </p:cNvSpPr>
          <p:nvPr/>
        </p:nvSpPr>
        <p:spPr bwMode="auto">
          <a:xfrm>
            <a:off x="6172200" y="5029200"/>
            <a:ext cx="2743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/>
              <a:t>H</a:t>
            </a:r>
            <a:r>
              <a:rPr lang="en-US" altLang="nl-NL" sz="1800" baseline="-25000"/>
              <a:t>2</a:t>
            </a:r>
            <a:r>
              <a:rPr lang="en-US" altLang="nl-NL" sz="1800"/>
              <a:t>O / triethylamine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30</a:t>
            </a:fld>
            <a:endParaRPr lang="en-US" altLang="nl-NL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447800" y="243348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Liquid-liquid separation (oiling out)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267200" y="6127956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Lever rule</a:t>
            </a: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276255"/>
              </p:ext>
            </p:extLst>
          </p:nvPr>
        </p:nvGraphicFramePr>
        <p:xfrm>
          <a:off x="6248400" y="6132513"/>
          <a:ext cx="14684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17" name="Equation" r:id="rId13" imgW="711000" imgH="241200" progId="Equation.3">
                  <p:embed/>
                </p:oleObj>
              </mc:Choice>
              <mc:Fallback>
                <p:oleObj name="Equation" r:id="rId13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6132513"/>
                        <a:ext cx="1468438" cy="496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0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-1524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2514600" y="914400"/>
            <a:ext cx="6400800" cy="457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/>
              <a:t>Upper Critical (Solution) Temperature</a:t>
            </a:r>
          </a:p>
        </p:txBody>
      </p:sp>
      <p:pic>
        <p:nvPicPr>
          <p:cNvPr id="92176" name="Picture 16" descr="5_45_b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14954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7" name="Picture 17" descr="5_19_b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15716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217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059875"/>
              </p:ext>
            </p:extLst>
          </p:nvPr>
        </p:nvGraphicFramePr>
        <p:xfrm>
          <a:off x="215900" y="5486400"/>
          <a:ext cx="21224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57" name="Equation" r:id="rId5" imgW="1028520" imgH="228600" progId="Equation.3">
                  <p:embed/>
                </p:oleObj>
              </mc:Choice>
              <mc:Fallback>
                <p:oleObj name="Equation" r:id="rId5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5486400"/>
                        <a:ext cx="2122488" cy="4714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0" name="Object 20"/>
          <p:cNvGraphicFramePr>
            <a:graphicFrameLocks noChangeAspect="1"/>
          </p:cNvGraphicFramePr>
          <p:nvPr/>
        </p:nvGraphicFramePr>
        <p:xfrm>
          <a:off x="411163" y="6197600"/>
          <a:ext cx="17303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58" name="Equation" r:id="rId7" imgW="838080" imgH="203040" progId="Equation.3">
                  <p:embed/>
                </p:oleObj>
              </mc:Choice>
              <mc:Fallback>
                <p:oleObj name="Equation" r:id="rId7" imgW="838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6197600"/>
                        <a:ext cx="1730375" cy="4191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5" name="Rectangle 25"/>
          <p:cNvSpPr>
            <a:spLocks noChangeArrowheads="1"/>
          </p:cNvSpPr>
          <p:nvPr/>
        </p:nvSpPr>
        <p:spPr bwMode="auto">
          <a:xfrm>
            <a:off x="2651760" y="5438775"/>
            <a:ext cx="6400800" cy="457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dirty="0"/>
              <a:t>Lower Critical (Solution) Temperature</a:t>
            </a:r>
          </a:p>
        </p:txBody>
      </p:sp>
      <p:grpSp>
        <p:nvGrpSpPr>
          <p:cNvPr id="92186" name="Group 26"/>
          <p:cNvGrpSpPr>
            <a:grpSpLocks/>
          </p:cNvGrpSpPr>
          <p:nvPr/>
        </p:nvGrpSpPr>
        <p:grpSpPr bwMode="auto">
          <a:xfrm>
            <a:off x="4267200" y="1828800"/>
            <a:ext cx="2914650" cy="3200400"/>
            <a:chOff x="96" y="96"/>
            <a:chExt cx="2412" cy="2658"/>
          </a:xfrm>
        </p:grpSpPr>
        <p:pic>
          <p:nvPicPr>
            <p:cNvPr id="92187" name="Picture 27" descr="5_47_bi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2412" cy="2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88" name="Picture 28" descr="5_47_big_shade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70"/>
              <a:ext cx="1458" cy="1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183" name="Line 23"/>
          <p:cNvSpPr>
            <a:spLocks noChangeShapeType="1"/>
          </p:cNvSpPr>
          <p:nvPr/>
        </p:nvSpPr>
        <p:spPr bwMode="auto">
          <a:xfrm flipV="1">
            <a:off x="5876401" y="4198393"/>
            <a:ext cx="193841" cy="1240381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190" name="Rectangle 30"/>
          <p:cNvSpPr>
            <a:spLocks noChangeArrowheads="1"/>
          </p:cNvSpPr>
          <p:nvPr/>
        </p:nvSpPr>
        <p:spPr bwMode="auto">
          <a:xfrm>
            <a:off x="4724400" y="4953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/>
              <a:t>H</a:t>
            </a:r>
            <a:r>
              <a:rPr lang="en-US" altLang="nl-NL" sz="1800" baseline="-25000"/>
              <a:t>2</a:t>
            </a:r>
            <a:r>
              <a:rPr lang="en-US" altLang="nl-NL" sz="1800"/>
              <a:t>O / nicotine</a:t>
            </a:r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>
            <a:off x="5431631" y="1371600"/>
            <a:ext cx="664369" cy="66670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31</a:t>
            </a:fld>
            <a:endParaRPr lang="en-US" altLang="nl-NL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447800" y="243348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Liquid-liquid separation (oiling out)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267200" y="6127956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Lever rule</a:t>
            </a: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460093"/>
              </p:ext>
            </p:extLst>
          </p:nvPr>
        </p:nvGraphicFramePr>
        <p:xfrm>
          <a:off x="6248400" y="6132513"/>
          <a:ext cx="14684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59" name="Equation" r:id="rId11" imgW="711000" imgH="241200" progId="Equation.3">
                  <p:embed/>
                </p:oleObj>
              </mc:Choice>
              <mc:Fallback>
                <p:oleObj name="Equation" r:id="rId11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6132513"/>
                        <a:ext cx="1468438" cy="496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64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990600" y="167148"/>
            <a:ext cx="830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L-L separation in </a:t>
            </a:r>
            <a:r>
              <a:rPr lang="en-US" altLang="nl-NL" b="0" u="sng" dirty="0"/>
              <a:t>liquid-gas</a:t>
            </a:r>
            <a:r>
              <a:rPr lang="en-US" altLang="nl-NL" b="0" u="sng" dirty="0">
                <a:solidFill>
                  <a:srgbClr val="C00000"/>
                </a:solidFill>
              </a:rPr>
              <a:t> phase diagram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-304800" y="1524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grpSp>
        <p:nvGrpSpPr>
          <p:cNvPr id="76806" name="Group 6"/>
          <p:cNvGrpSpPr>
            <a:grpSpLocks/>
          </p:cNvGrpSpPr>
          <p:nvPr/>
        </p:nvGrpSpPr>
        <p:grpSpPr bwMode="auto">
          <a:xfrm>
            <a:off x="152400" y="1676400"/>
            <a:ext cx="3829050" cy="4019550"/>
            <a:chOff x="96" y="96"/>
            <a:chExt cx="2412" cy="2532"/>
          </a:xfrm>
        </p:grpSpPr>
        <p:pic>
          <p:nvPicPr>
            <p:cNvPr id="76807" name="Picture 7" descr="5_48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2412" cy="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808" name="Picture 8" descr="5_48_big_shad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" y="231"/>
              <a:ext cx="2022" cy="2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809" name="Group 9"/>
          <p:cNvGrpSpPr>
            <a:grpSpLocks/>
          </p:cNvGrpSpPr>
          <p:nvPr/>
        </p:nvGrpSpPr>
        <p:grpSpPr bwMode="auto">
          <a:xfrm>
            <a:off x="4572000" y="1673225"/>
            <a:ext cx="3829050" cy="4019550"/>
            <a:chOff x="96" y="96"/>
            <a:chExt cx="2412" cy="2532"/>
          </a:xfrm>
        </p:grpSpPr>
        <p:pic>
          <p:nvPicPr>
            <p:cNvPr id="76810" name="Picture 10" descr="5_49_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2412" cy="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811" name="Picture 11" descr="5_49_big_shade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" y="232"/>
              <a:ext cx="2022" cy="2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32</a:t>
            </a:fld>
            <a:endParaRPr lang="en-US" altLang="nl-NL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267200" y="6127956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Lever rule</a:t>
            </a: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281025"/>
              </p:ext>
            </p:extLst>
          </p:nvPr>
        </p:nvGraphicFramePr>
        <p:xfrm>
          <a:off x="6248400" y="6132513"/>
          <a:ext cx="14684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45" name="Equation" r:id="rId7" imgW="711000" imgH="241200" progId="Equation.3">
                  <p:embed/>
                </p:oleObj>
              </mc:Choice>
              <mc:Fallback>
                <p:oleObj name="Equation" r:id="rId7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6132513"/>
                        <a:ext cx="1468438" cy="496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990600" y="167148"/>
            <a:ext cx="830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L-L separation in liquid-gas phase diagram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-304800" y="1524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grpSp>
        <p:nvGrpSpPr>
          <p:cNvPr id="76806" name="Group 6"/>
          <p:cNvGrpSpPr>
            <a:grpSpLocks/>
          </p:cNvGrpSpPr>
          <p:nvPr/>
        </p:nvGrpSpPr>
        <p:grpSpPr bwMode="auto">
          <a:xfrm>
            <a:off x="152400" y="1676400"/>
            <a:ext cx="3829050" cy="4019550"/>
            <a:chOff x="96" y="96"/>
            <a:chExt cx="2412" cy="2532"/>
          </a:xfrm>
        </p:grpSpPr>
        <p:pic>
          <p:nvPicPr>
            <p:cNvPr id="76807" name="Picture 7" descr="5_48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2412" cy="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808" name="Picture 8" descr="5_48_big_shad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" y="231"/>
              <a:ext cx="2022" cy="2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809" name="Group 9"/>
          <p:cNvGrpSpPr>
            <a:grpSpLocks/>
          </p:cNvGrpSpPr>
          <p:nvPr/>
        </p:nvGrpSpPr>
        <p:grpSpPr bwMode="auto">
          <a:xfrm>
            <a:off x="4572000" y="1673225"/>
            <a:ext cx="3829050" cy="4019550"/>
            <a:chOff x="96" y="96"/>
            <a:chExt cx="2412" cy="2532"/>
          </a:xfrm>
        </p:grpSpPr>
        <p:pic>
          <p:nvPicPr>
            <p:cNvPr id="76810" name="Picture 10" descr="5_49_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2412" cy="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811" name="Picture 11" descr="5_49_big_shade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" y="232"/>
              <a:ext cx="2022" cy="2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609600" y="6019800"/>
            <a:ext cx="2590800" cy="533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i="1"/>
              <a:t>F’ = C – P + </a:t>
            </a:r>
            <a:r>
              <a:rPr lang="en-US" altLang="nl-NL" sz="2800"/>
              <a:t>1</a:t>
            </a: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4114800" y="5537200"/>
            <a:ext cx="1447800" cy="533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i="1" dirty="0"/>
              <a:t>P = </a:t>
            </a:r>
            <a:r>
              <a:rPr lang="en-US" altLang="nl-NL" sz="2800" dirty="0" smtClean="0"/>
              <a:t>3</a:t>
            </a:r>
            <a:endParaRPr lang="en-US" altLang="nl-NL" sz="2800" dirty="0"/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 flipV="1">
            <a:off x="5562600" y="3962400"/>
            <a:ext cx="685800" cy="1600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6816" name="Line 16"/>
          <p:cNvSpPr>
            <a:spLocks noChangeShapeType="1"/>
          </p:cNvSpPr>
          <p:nvPr/>
        </p:nvSpPr>
        <p:spPr bwMode="auto">
          <a:xfrm flipV="1">
            <a:off x="3200400" y="5791200"/>
            <a:ext cx="914400" cy="457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33</a:t>
            </a:fld>
            <a:endParaRPr lang="en-US" altLang="nl-NL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267200" y="6127956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Lever rule</a:t>
            </a:r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276255"/>
              </p:ext>
            </p:extLst>
          </p:nvPr>
        </p:nvGraphicFramePr>
        <p:xfrm>
          <a:off x="6248400" y="6132513"/>
          <a:ext cx="14684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9" name="Equation" r:id="rId7" imgW="711000" imgH="241200" progId="Equation.3">
                  <p:embed/>
                </p:oleObj>
              </mc:Choice>
              <mc:Fallback>
                <p:oleObj name="Equation" r:id="rId7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6132513"/>
                        <a:ext cx="1468438" cy="496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5943600" y="3987800"/>
            <a:ext cx="1752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5905500" y="6019800"/>
            <a:ext cx="2095500" cy="76200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5943600" y="6019800"/>
            <a:ext cx="2057400" cy="76200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Bent-Up Arrow 29"/>
          <p:cNvSpPr/>
          <p:nvPr/>
        </p:nvSpPr>
        <p:spPr bwMode="auto">
          <a:xfrm flipV="1">
            <a:off x="5591978" y="5791200"/>
            <a:ext cx="1447800" cy="290052"/>
          </a:xfrm>
          <a:prstGeom prst="bentUp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37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28600" y="1524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/>
              <a:t>Solid-liquid</a:t>
            </a:r>
            <a:r>
              <a:rPr lang="en-US" altLang="nl-NL" b="0" u="sng" dirty="0">
                <a:solidFill>
                  <a:srgbClr val="C00000"/>
                </a:solidFill>
              </a:rPr>
              <a:t> phase diagram</a:t>
            </a: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0" y="1524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34</a:t>
            </a:fld>
            <a:endParaRPr lang="en-US" alt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28600" y="1524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/>
              <a:t>Solid-liquid</a:t>
            </a:r>
            <a:r>
              <a:rPr lang="en-US" altLang="nl-NL" b="0" u="sng" dirty="0">
                <a:solidFill>
                  <a:srgbClr val="C00000"/>
                </a:solidFill>
              </a:rPr>
              <a:t> phase diagram</a:t>
            </a:r>
          </a:p>
        </p:txBody>
      </p:sp>
      <p:grpSp>
        <p:nvGrpSpPr>
          <p:cNvPr id="77830" name="Group 6"/>
          <p:cNvGrpSpPr>
            <a:grpSpLocks/>
          </p:cNvGrpSpPr>
          <p:nvPr/>
        </p:nvGrpSpPr>
        <p:grpSpPr bwMode="auto">
          <a:xfrm>
            <a:off x="190500" y="1676400"/>
            <a:ext cx="3619500" cy="4038600"/>
            <a:chOff x="96" y="96"/>
            <a:chExt cx="2280" cy="2544"/>
          </a:xfrm>
        </p:grpSpPr>
        <p:pic>
          <p:nvPicPr>
            <p:cNvPr id="77831" name="Picture 7" descr="5_51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2280" cy="2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32" name="Picture 8" descr="5_51_big_shad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233"/>
              <a:ext cx="2022" cy="2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0" y="1524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3794125" y="3733800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b="0" i="1">
                <a:solidFill>
                  <a:srgbClr val="0000FF"/>
                </a:solidFill>
              </a:rPr>
              <a:t>T</a:t>
            </a:r>
            <a:r>
              <a:rPr lang="en-US" altLang="nl-NL" sz="2400" b="0" baseline="-25000">
                <a:solidFill>
                  <a:srgbClr val="0000FF"/>
                </a:solidFill>
              </a:rPr>
              <a:t>e(utectic)</a:t>
            </a:r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152400" y="914400"/>
            <a:ext cx="754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Eutectic: </a:t>
            </a:r>
            <a:r>
              <a:rPr lang="en-US" altLang="nl-NL" sz="2800" b="0" u="sng" dirty="0">
                <a:latin typeface="Times New Roman" pitchFamily="18" charset="0"/>
                <a:cs typeface="Times New Roman" pitchFamily="18" charset="0"/>
              </a:rPr>
              <a:t>A(s)</a:t>
            </a:r>
            <a:r>
              <a:rPr lang="en-US" altLang="nl-NL" sz="2400" b="0" u="sng" dirty="0"/>
              <a:t> and </a:t>
            </a:r>
            <a:r>
              <a:rPr lang="en-US" altLang="nl-NL" sz="2800" b="0" u="sng" dirty="0">
                <a:latin typeface="Times New Roman" pitchFamily="18" charset="0"/>
                <a:cs typeface="Times New Roman" pitchFamily="18" charset="0"/>
              </a:rPr>
              <a:t>B(s)</a:t>
            </a:r>
            <a:r>
              <a:rPr lang="en-US" altLang="nl-NL" sz="2400" b="0" u="sng" dirty="0"/>
              <a:t> not miscible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35</a:t>
            </a:fld>
            <a:endParaRPr lang="en-US" altLang="nl-NL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676400" y="6127956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Lever rule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35343"/>
              </p:ext>
            </p:extLst>
          </p:nvPr>
        </p:nvGraphicFramePr>
        <p:xfrm>
          <a:off x="3657600" y="6132513"/>
          <a:ext cx="14684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1" name="Equation" r:id="rId5" imgW="711000" imgH="241200" progId="Equation.3">
                  <p:embed/>
                </p:oleObj>
              </mc:Choice>
              <mc:Fallback>
                <p:oleObj name="Equation" r:id="rId5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132513"/>
                        <a:ext cx="1468438" cy="496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5638801" y="3886201"/>
            <a:ext cx="2133599" cy="656940"/>
          </a:xfrm>
          <a:prstGeom prst="rect">
            <a:avLst/>
          </a:prstGeom>
          <a:noFill/>
          <a:ln w="25400">
            <a:solidFill>
              <a:srgbClr val="2323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dirty="0" smtClean="0"/>
              <a:t>Completely  immiscible solids</a:t>
            </a: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H="1">
            <a:off x="3048000" y="4214671"/>
            <a:ext cx="2590801" cy="68061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795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28600" y="1524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/>
              <a:t>Solid-liquid</a:t>
            </a:r>
            <a:r>
              <a:rPr lang="en-US" altLang="nl-NL" b="0" u="sng" dirty="0">
                <a:solidFill>
                  <a:srgbClr val="C00000"/>
                </a:solidFill>
              </a:rPr>
              <a:t> phase diagram</a:t>
            </a:r>
          </a:p>
        </p:txBody>
      </p:sp>
      <p:pic>
        <p:nvPicPr>
          <p:cNvPr id="77827" name="Picture 3" descr="5_52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19250"/>
            <a:ext cx="4048125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830" name="Group 6"/>
          <p:cNvGrpSpPr>
            <a:grpSpLocks/>
          </p:cNvGrpSpPr>
          <p:nvPr/>
        </p:nvGrpSpPr>
        <p:grpSpPr bwMode="auto">
          <a:xfrm>
            <a:off x="190500" y="1676400"/>
            <a:ext cx="3619500" cy="4038600"/>
            <a:chOff x="96" y="96"/>
            <a:chExt cx="2280" cy="2544"/>
          </a:xfrm>
        </p:grpSpPr>
        <p:pic>
          <p:nvPicPr>
            <p:cNvPr id="77831" name="Picture 7" descr="5_51_bi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2280" cy="2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32" name="Picture 8" descr="5_51_big_shade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233"/>
              <a:ext cx="2022" cy="2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0" y="1524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3794125" y="3733800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b="0" i="1">
                <a:solidFill>
                  <a:srgbClr val="0000FF"/>
                </a:solidFill>
              </a:rPr>
              <a:t>T</a:t>
            </a:r>
            <a:r>
              <a:rPr lang="en-US" altLang="nl-NL" sz="2400" b="0" baseline="-25000">
                <a:solidFill>
                  <a:srgbClr val="0000FF"/>
                </a:solidFill>
              </a:rPr>
              <a:t>e(utectic)</a:t>
            </a: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3886200" y="4267200"/>
            <a:ext cx="1447800" cy="533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i="1" dirty="0"/>
              <a:t>P = </a:t>
            </a:r>
            <a:r>
              <a:rPr lang="en-US" altLang="nl-NL" sz="2800" dirty="0" smtClean="0"/>
              <a:t>3</a:t>
            </a:r>
            <a:endParaRPr lang="en-US" altLang="nl-NL" sz="2800" dirty="0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 flipH="1" flipV="1">
            <a:off x="3352800" y="3962400"/>
            <a:ext cx="533400" cy="533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152400" y="914400"/>
            <a:ext cx="754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Eutectic: </a:t>
            </a:r>
            <a:r>
              <a:rPr lang="en-US" altLang="nl-NL" sz="2800" b="0" u="sng" dirty="0">
                <a:latin typeface="Times New Roman" pitchFamily="18" charset="0"/>
                <a:cs typeface="Times New Roman" pitchFamily="18" charset="0"/>
              </a:rPr>
              <a:t>A(s)</a:t>
            </a:r>
            <a:r>
              <a:rPr lang="en-US" altLang="nl-NL" sz="2400" b="0" u="sng" dirty="0"/>
              <a:t> and </a:t>
            </a:r>
            <a:r>
              <a:rPr lang="en-US" altLang="nl-NL" sz="2800" b="0" u="sng" dirty="0">
                <a:latin typeface="Times New Roman" pitchFamily="18" charset="0"/>
                <a:cs typeface="Times New Roman" pitchFamily="18" charset="0"/>
              </a:rPr>
              <a:t>B(s)</a:t>
            </a:r>
            <a:r>
              <a:rPr lang="en-US" altLang="nl-NL" sz="2400" b="0" u="sng" dirty="0"/>
              <a:t> not miscible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36</a:t>
            </a:fld>
            <a:endParaRPr lang="en-US" altLang="nl-NL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676400" y="6127956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Lever rule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266146"/>
              </p:ext>
            </p:extLst>
          </p:nvPr>
        </p:nvGraphicFramePr>
        <p:xfrm>
          <a:off x="3657600" y="6132513"/>
          <a:ext cx="14684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1" name="Equation" r:id="rId6" imgW="711000" imgH="241200" progId="Equation.3">
                  <p:embed/>
                </p:oleObj>
              </mc:Choice>
              <mc:Fallback>
                <p:oleObj name="Equation" r:id="rId6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132513"/>
                        <a:ext cx="1468438" cy="496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125792" y="5729748"/>
            <a:ext cx="1875504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18</a:t>
            </a:r>
            <a:endParaRPr lang="en-US" altLang="nl-NL" sz="2400" b="1" u="sng" dirty="0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533400" y="3987800"/>
            <a:ext cx="3200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" name="Down Arrow 2"/>
          <p:cNvSpPr/>
          <p:nvPr/>
        </p:nvSpPr>
        <p:spPr bwMode="auto">
          <a:xfrm>
            <a:off x="4397374" y="4907096"/>
            <a:ext cx="174625" cy="1081548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3330766" y="6019800"/>
            <a:ext cx="2095500" cy="76200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3368866" y="6019800"/>
            <a:ext cx="2057400" cy="76200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912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/>
      <p:bldP spid="77836" grpId="0" animBg="1"/>
      <p:bldP spid="77837" grpId="0" animBg="1"/>
      <p:bldP spid="2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Solid-liquid phase diagram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6172200" y="1752600"/>
            <a:ext cx="266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Compound </a:t>
            </a:r>
          </a:p>
          <a:p>
            <a:r>
              <a:rPr lang="en-US" altLang="nl-NL" sz="2800" b="0" u="sng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nl-NL" sz="2400" b="0" u="sng" dirty="0"/>
              <a:t> = </a:t>
            </a:r>
            <a:r>
              <a:rPr lang="en-US" altLang="nl-NL" sz="2800" b="0" u="sng" dirty="0">
                <a:latin typeface="Times New Roman" pitchFamily="18" charset="0"/>
                <a:cs typeface="Times New Roman" pitchFamily="18" charset="0"/>
              </a:rPr>
              <a:t>AB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524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grpSp>
        <p:nvGrpSpPr>
          <p:cNvPr id="78855" name="Group 7"/>
          <p:cNvGrpSpPr>
            <a:grpSpLocks/>
          </p:cNvGrpSpPr>
          <p:nvPr/>
        </p:nvGrpSpPr>
        <p:grpSpPr bwMode="auto">
          <a:xfrm>
            <a:off x="2286000" y="1143000"/>
            <a:ext cx="3619500" cy="4095750"/>
            <a:chOff x="96" y="96"/>
            <a:chExt cx="2280" cy="2580"/>
          </a:xfrm>
        </p:grpSpPr>
        <p:pic>
          <p:nvPicPr>
            <p:cNvPr id="78856" name="Picture 8" descr="5_53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2280" cy="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857" name="Picture 9" descr="5_53_big_shad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514"/>
              <a:ext cx="2022" cy="1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37</a:t>
            </a:fld>
            <a:endParaRPr lang="en-US" altLang="nl-NL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28600" y="6019800"/>
            <a:ext cx="815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 smtClean="0"/>
              <a:t>Three solid compounds: </a:t>
            </a:r>
            <a:r>
              <a:rPr lang="en-US" altLang="nl-NL" sz="2800" b="0" u="sng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nl-NL" sz="2400" b="0" u="sng" dirty="0" smtClean="0"/>
              <a:t>, </a:t>
            </a:r>
            <a:r>
              <a:rPr lang="en-US" altLang="nl-NL" sz="2800" b="0" u="sng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b="0" u="sng" dirty="0" smtClean="0"/>
              <a:t> and </a:t>
            </a:r>
            <a:r>
              <a:rPr lang="en-US" altLang="nl-NL" sz="2800" b="0" u="sng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nl-NL" sz="2400" b="0" u="sng" dirty="0" smtClean="0"/>
              <a:t> </a:t>
            </a:r>
            <a:r>
              <a:rPr lang="en-US" altLang="nl-NL" sz="2400" b="0" u="sng" dirty="0"/>
              <a:t>= </a:t>
            </a:r>
            <a:r>
              <a:rPr lang="en-US" altLang="nl-NL" sz="2800" b="0" u="sng" dirty="0">
                <a:latin typeface="Times New Roman" pitchFamily="18" charset="0"/>
                <a:cs typeface="Times New Roman" pitchFamily="18" charset="0"/>
              </a:rPr>
              <a:t>AB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267200" y="5334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Lever rule</a:t>
            </a: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840755"/>
              </p:ext>
            </p:extLst>
          </p:nvPr>
        </p:nvGraphicFramePr>
        <p:xfrm>
          <a:off x="6248400" y="5338557"/>
          <a:ext cx="14684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94" name="Equation" r:id="rId5" imgW="711000" imgH="241200" progId="Equation.3">
                  <p:embed/>
                </p:oleObj>
              </mc:Choice>
              <mc:Fallback>
                <p:oleObj name="Equation" r:id="rId5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338557"/>
                        <a:ext cx="1468438" cy="496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524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grpSp>
        <p:nvGrpSpPr>
          <p:cNvPr id="78855" name="Group 7"/>
          <p:cNvGrpSpPr>
            <a:grpSpLocks/>
          </p:cNvGrpSpPr>
          <p:nvPr/>
        </p:nvGrpSpPr>
        <p:grpSpPr bwMode="auto">
          <a:xfrm>
            <a:off x="2286000" y="1143000"/>
            <a:ext cx="3619500" cy="4095750"/>
            <a:chOff x="96" y="96"/>
            <a:chExt cx="2280" cy="2580"/>
          </a:xfrm>
        </p:grpSpPr>
        <p:pic>
          <p:nvPicPr>
            <p:cNvPr id="78856" name="Picture 8" descr="5_53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2280" cy="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857" name="Picture 9" descr="5_53_big_shad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514"/>
              <a:ext cx="2022" cy="1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858" name="Line 10"/>
          <p:cNvSpPr>
            <a:spLocks noChangeShapeType="1"/>
          </p:cNvSpPr>
          <p:nvPr/>
        </p:nvSpPr>
        <p:spPr bwMode="auto">
          <a:xfrm>
            <a:off x="4191000" y="3505200"/>
            <a:ext cx="1600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2628900" y="3505200"/>
            <a:ext cx="1600200" cy="0"/>
          </a:xfrm>
          <a:prstGeom prst="line">
            <a:avLst/>
          </a:prstGeom>
          <a:noFill/>
          <a:ln w="38100">
            <a:solidFill>
              <a:srgbClr val="2323F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6003925" y="3276600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b="0" i="1">
                <a:solidFill>
                  <a:srgbClr val="0000FF"/>
                </a:solidFill>
              </a:rPr>
              <a:t>T</a:t>
            </a:r>
            <a:r>
              <a:rPr lang="en-US" altLang="nl-NL" sz="2400" b="0" baseline="-25000">
                <a:solidFill>
                  <a:srgbClr val="0000FF"/>
                </a:solidFill>
              </a:rPr>
              <a:t>e(utectic)</a:t>
            </a:r>
            <a:endParaRPr lang="en-US" altLang="nl-NL" sz="2400" b="0" baseline="-25000"/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6096000" y="3810000"/>
            <a:ext cx="1447800" cy="533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i="1" dirty="0"/>
              <a:t>P = </a:t>
            </a:r>
            <a:r>
              <a:rPr lang="en-US" altLang="nl-NL" sz="2800" dirty="0" smtClean="0"/>
              <a:t>5</a:t>
            </a:r>
            <a:endParaRPr lang="en-US" altLang="nl-NL" sz="2800" dirty="0"/>
          </a:p>
        </p:txBody>
      </p:sp>
      <p:sp>
        <p:nvSpPr>
          <p:cNvPr id="78865" name="Line 17"/>
          <p:cNvSpPr>
            <a:spLocks noChangeShapeType="1"/>
          </p:cNvSpPr>
          <p:nvPr/>
        </p:nvSpPr>
        <p:spPr bwMode="auto">
          <a:xfrm flipH="1" flipV="1">
            <a:off x="5410200" y="3505200"/>
            <a:ext cx="685800" cy="533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38</a:t>
            </a:fld>
            <a:endParaRPr lang="en-US" altLang="nl-NL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Solid-liquid phase diagram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267200" y="5334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Lever rule</a:t>
            </a:r>
          </a:p>
        </p:txBody>
      </p:sp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387175"/>
              </p:ext>
            </p:extLst>
          </p:nvPr>
        </p:nvGraphicFramePr>
        <p:xfrm>
          <a:off x="6248400" y="5338557"/>
          <a:ext cx="14684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4" name="Equation" r:id="rId5" imgW="711000" imgH="241200" progId="Equation.3">
                  <p:embed/>
                </p:oleObj>
              </mc:Choice>
              <mc:Fallback>
                <p:oleObj name="Equation" r:id="rId5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338557"/>
                        <a:ext cx="1468438" cy="496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6172200" y="1752600"/>
            <a:ext cx="266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Compound </a:t>
            </a:r>
          </a:p>
          <a:p>
            <a:r>
              <a:rPr lang="en-US" altLang="nl-NL" sz="2800" b="0" u="sng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nl-NL" sz="2400" b="0" u="sng" dirty="0"/>
              <a:t> = </a:t>
            </a:r>
            <a:r>
              <a:rPr lang="en-US" altLang="nl-NL" sz="2800" b="0" u="sng" dirty="0">
                <a:latin typeface="Times New Roman" pitchFamily="18" charset="0"/>
                <a:cs typeface="Times New Roman" pitchFamily="18" charset="0"/>
              </a:rPr>
              <a:t>AB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28600" y="6019800"/>
            <a:ext cx="815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 smtClean="0"/>
              <a:t>Three solid compounds: </a:t>
            </a:r>
            <a:r>
              <a:rPr lang="en-US" altLang="nl-NL" sz="2800" b="0" u="sng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nl-NL" sz="2400" b="0" u="sng" dirty="0" smtClean="0"/>
              <a:t>, </a:t>
            </a:r>
            <a:r>
              <a:rPr lang="en-US" altLang="nl-NL" sz="2800" b="0" u="sng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b="0" u="sng" dirty="0" smtClean="0"/>
              <a:t> and </a:t>
            </a:r>
            <a:r>
              <a:rPr lang="en-US" altLang="nl-NL" sz="2800" b="0" u="sng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nl-NL" sz="2400" b="0" u="sng" dirty="0" smtClean="0"/>
              <a:t> </a:t>
            </a:r>
            <a:r>
              <a:rPr lang="en-US" altLang="nl-NL" sz="2400" b="0" u="sng" dirty="0"/>
              <a:t>= </a:t>
            </a:r>
            <a:r>
              <a:rPr lang="en-US" altLang="nl-NL" sz="2800" b="0" u="sng" dirty="0">
                <a:latin typeface="Times New Roman" pitchFamily="18" charset="0"/>
                <a:cs typeface="Times New Roman" pitchFamily="18" charset="0"/>
              </a:rPr>
              <a:t>AB</a:t>
            </a: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6096000" y="4368957"/>
            <a:ext cx="1447800" cy="533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i="1" dirty="0" smtClean="0"/>
              <a:t>F </a:t>
            </a:r>
            <a:r>
              <a:rPr lang="en-US" altLang="nl-NL" sz="2800" i="1" dirty="0"/>
              <a:t>= </a:t>
            </a:r>
            <a:r>
              <a:rPr lang="en-US" altLang="nl-NL" sz="2800" dirty="0" smtClean="0"/>
              <a:t>-2</a:t>
            </a:r>
            <a:endParaRPr lang="en-US" altLang="nl-NL" sz="2800" dirty="0"/>
          </a:p>
        </p:txBody>
      </p:sp>
    </p:spTree>
    <p:extLst>
      <p:ext uri="{BB962C8B-B14F-4D97-AF65-F5344CB8AC3E}">
        <p14:creationId xmlns:p14="http://schemas.microsoft.com/office/powerpoint/2010/main" val="38764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096000" y="4368957"/>
            <a:ext cx="1447800" cy="533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i="1" dirty="0" smtClean="0"/>
              <a:t>F </a:t>
            </a:r>
            <a:r>
              <a:rPr lang="en-US" altLang="nl-NL" sz="2800" i="1" dirty="0"/>
              <a:t>= </a:t>
            </a:r>
            <a:r>
              <a:rPr lang="en-US" altLang="nl-NL" sz="2800" dirty="0" smtClean="0"/>
              <a:t>-2</a:t>
            </a:r>
            <a:endParaRPr lang="en-US" altLang="nl-NL" sz="2800" dirty="0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524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grpSp>
        <p:nvGrpSpPr>
          <p:cNvPr id="78855" name="Group 7"/>
          <p:cNvGrpSpPr>
            <a:grpSpLocks/>
          </p:cNvGrpSpPr>
          <p:nvPr/>
        </p:nvGrpSpPr>
        <p:grpSpPr bwMode="auto">
          <a:xfrm>
            <a:off x="2286000" y="1143000"/>
            <a:ext cx="3619500" cy="4095750"/>
            <a:chOff x="96" y="96"/>
            <a:chExt cx="2280" cy="2580"/>
          </a:xfrm>
        </p:grpSpPr>
        <p:pic>
          <p:nvPicPr>
            <p:cNvPr id="78856" name="Picture 8" descr="5_53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2280" cy="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857" name="Picture 9" descr="5_53_big_shad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514"/>
              <a:ext cx="2022" cy="1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858" name="Line 10"/>
          <p:cNvSpPr>
            <a:spLocks noChangeShapeType="1"/>
          </p:cNvSpPr>
          <p:nvPr/>
        </p:nvSpPr>
        <p:spPr bwMode="auto">
          <a:xfrm>
            <a:off x="4191000" y="3505200"/>
            <a:ext cx="1600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2628900" y="3505200"/>
            <a:ext cx="1600200" cy="0"/>
          </a:xfrm>
          <a:prstGeom prst="line">
            <a:avLst/>
          </a:prstGeom>
          <a:noFill/>
          <a:ln w="38100">
            <a:solidFill>
              <a:srgbClr val="2323F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6003925" y="3276600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b="0" i="1">
                <a:solidFill>
                  <a:srgbClr val="0000FF"/>
                </a:solidFill>
              </a:rPr>
              <a:t>T</a:t>
            </a:r>
            <a:r>
              <a:rPr lang="en-US" altLang="nl-NL" sz="2400" b="0" baseline="-25000">
                <a:solidFill>
                  <a:srgbClr val="0000FF"/>
                </a:solidFill>
              </a:rPr>
              <a:t>e(utectic)</a:t>
            </a:r>
            <a:endParaRPr lang="en-US" altLang="nl-NL" sz="2400" b="0" baseline="-25000"/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6096000" y="3810000"/>
            <a:ext cx="1447800" cy="533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i="1" dirty="0"/>
              <a:t>P = </a:t>
            </a:r>
            <a:r>
              <a:rPr lang="en-US" altLang="nl-NL" sz="2800" dirty="0" smtClean="0"/>
              <a:t>5</a:t>
            </a:r>
            <a:endParaRPr lang="en-US" altLang="nl-NL" sz="2800" dirty="0"/>
          </a:p>
        </p:txBody>
      </p:sp>
      <p:sp>
        <p:nvSpPr>
          <p:cNvPr id="78865" name="Line 17"/>
          <p:cNvSpPr>
            <a:spLocks noChangeShapeType="1"/>
          </p:cNvSpPr>
          <p:nvPr/>
        </p:nvSpPr>
        <p:spPr bwMode="auto">
          <a:xfrm flipH="1" flipV="1">
            <a:off x="5410200" y="3505200"/>
            <a:ext cx="685800" cy="533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39</a:t>
            </a:fld>
            <a:endParaRPr lang="en-US" altLang="nl-NL"/>
          </a:p>
        </p:txBody>
      </p:sp>
      <p:cxnSp>
        <p:nvCxnSpPr>
          <p:cNvPr id="4" name="Straight Connector 3"/>
          <p:cNvCxnSpPr/>
          <p:nvPr/>
        </p:nvCxnSpPr>
        <p:spPr bwMode="auto">
          <a:xfrm flipH="1" flipV="1">
            <a:off x="5905500" y="4318314"/>
            <a:ext cx="1790700" cy="63468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5918379" y="4316970"/>
            <a:ext cx="1790701" cy="66071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Solid-liquid phase diagram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267200" y="5334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Lever rule</a:t>
            </a:r>
          </a:p>
        </p:txBody>
      </p:sp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135151"/>
              </p:ext>
            </p:extLst>
          </p:nvPr>
        </p:nvGraphicFramePr>
        <p:xfrm>
          <a:off x="6248400" y="5338557"/>
          <a:ext cx="14684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3" name="Equation" r:id="rId5" imgW="711000" imgH="241200" progId="Equation.3">
                  <p:embed/>
                </p:oleObj>
              </mc:Choice>
              <mc:Fallback>
                <p:oleObj name="Equation" r:id="rId5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338557"/>
                        <a:ext cx="1468438" cy="496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6172200" y="1752600"/>
            <a:ext cx="266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Compound </a:t>
            </a:r>
          </a:p>
          <a:p>
            <a:r>
              <a:rPr lang="en-US" altLang="nl-NL" sz="2800" b="0" u="sng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nl-NL" sz="2400" b="0" u="sng" dirty="0"/>
              <a:t> = </a:t>
            </a:r>
            <a:r>
              <a:rPr lang="en-US" altLang="nl-NL" sz="2800" b="0" u="sng" dirty="0">
                <a:latin typeface="Times New Roman" pitchFamily="18" charset="0"/>
                <a:cs typeface="Times New Roman" pitchFamily="18" charset="0"/>
              </a:rPr>
              <a:t>AB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28600" y="6019800"/>
            <a:ext cx="815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 smtClean="0"/>
              <a:t>Three solid compounds: </a:t>
            </a:r>
            <a:r>
              <a:rPr lang="en-US" altLang="nl-NL" sz="2800" b="0" u="sng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nl-NL" sz="2400" b="0" u="sng" dirty="0" smtClean="0"/>
              <a:t>, </a:t>
            </a:r>
            <a:r>
              <a:rPr lang="en-US" altLang="nl-NL" sz="2800" b="0" u="sng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b="0" u="sng" dirty="0" smtClean="0"/>
              <a:t> and </a:t>
            </a:r>
            <a:r>
              <a:rPr lang="en-US" altLang="nl-NL" sz="2800" b="0" u="sng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nl-NL" sz="2400" b="0" u="sng" dirty="0" smtClean="0"/>
              <a:t> </a:t>
            </a:r>
            <a:r>
              <a:rPr lang="en-US" altLang="nl-NL" sz="2400" b="0" u="sng" dirty="0"/>
              <a:t>= </a:t>
            </a:r>
            <a:r>
              <a:rPr lang="en-US" altLang="nl-NL" sz="2800" b="0" u="sng" dirty="0">
                <a:latin typeface="Times New Roman" pitchFamily="18" charset="0"/>
                <a:cs typeface="Times New Roman" pitchFamily="18" charset="0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37028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" y="1408546"/>
            <a:ext cx="4572000" cy="502000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4</a:t>
            </a:fld>
            <a:endParaRPr lang="en-US" altLang="nl-NL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105400" y="3163887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Gibbs phase rule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014824"/>
              </p:ext>
            </p:extLst>
          </p:nvPr>
        </p:nvGraphicFramePr>
        <p:xfrm>
          <a:off x="5795963" y="3754437"/>
          <a:ext cx="21240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7" name="Vergelijking" r:id="rId4" imgW="863225" imgH="177723" progId="Equation.3">
                  <p:embed/>
                </p:oleObj>
              </mc:Choice>
              <mc:Fallback>
                <p:oleObj name="Vergelijking" r:id="rId4" imgW="863225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754437"/>
                        <a:ext cx="2124075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76200" y="990600"/>
            <a:ext cx="133598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 rot="18865310">
            <a:off x="-122979" y="5657122"/>
            <a:ext cx="13083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b="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5624052" y="1081548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Fixed </a:t>
            </a:r>
            <a:r>
              <a:rPr lang="en-US" altLang="nl-NL" i="1" u="sng"/>
              <a:t>T</a:t>
            </a: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 rot="16200000" flipH="1">
            <a:off x="4404852" y="471948"/>
            <a:ext cx="457200" cy="1981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590800" y="5810149"/>
            <a:ext cx="762000" cy="728303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12"/>
          <p:cNvSpPr txBox="1">
            <a:spLocks noChangeArrowheads="1"/>
          </p:cNvSpPr>
          <p:nvPr/>
        </p:nvSpPr>
        <p:spPr bwMode="auto">
          <a:xfrm rot="18865310">
            <a:off x="1701087" y="5913636"/>
            <a:ext cx="13083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b="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09600" y="152400"/>
            <a:ext cx="75438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 smtClean="0"/>
              <a:t>Vapour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</a:t>
            </a:r>
            <a:r>
              <a:rPr lang="en-US" altLang="nl-NL" b="0" u="sng" dirty="0" smtClean="0"/>
              <a:t>liquid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-composition </a:t>
            </a:r>
            <a:r>
              <a:rPr lang="en-US" altLang="nl-NL" b="0" u="sng" dirty="0" smtClean="0"/>
              <a:t>(</a:t>
            </a:r>
            <a:r>
              <a:rPr lang="en-US" altLang="nl-NL" b="0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b="0" u="sng" dirty="0" smtClean="0"/>
              <a:t>,</a:t>
            </a:r>
            <a:r>
              <a:rPr lang="en-US" altLang="nl-NL" b="0" i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b="0" u="sng" dirty="0" smtClean="0"/>
              <a:t>) </a:t>
            </a:r>
            <a:r>
              <a:rPr lang="en-US" altLang="nl-NL" b="0" u="sng" dirty="0" smtClean="0">
                <a:solidFill>
                  <a:srgbClr val="C00000"/>
                </a:solidFill>
              </a:rPr>
              <a:t>diagram</a:t>
            </a:r>
            <a:endParaRPr lang="en-US" altLang="nl-NL" b="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08" name="Picture 20" descr="5_53_big_alternat_t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087438"/>
            <a:ext cx="361950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1524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40</a:t>
            </a:fld>
            <a:endParaRPr lang="en-US" altLang="nl-NL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Solid-liquid phase diagram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267200" y="5334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Lever rule</a:t>
            </a:r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215737"/>
              </p:ext>
            </p:extLst>
          </p:nvPr>
        </p:nvGraphicFramePr>
        <p:xfrm>
          <a:off x="6248400" y="5338557"/>
          <a:ext cx="14684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7" name="Equation" r:id="rId4" imgW="711000" imgH="241200" progId="Equation.3">
                  <p:embed/>
                </p:oleObj>
              </mc:Choice>
              <mc:Fallback>
                <p:oleObj name="Equation" r:id="rId4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338557"/>
                        <a:ext cx="1468438" cy="496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6172200" y="1752600"/>
            <a:ext cx="266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Compound </a:t>
            </a:r>
          </a:p>
          <a:p>
            <a:r>
              <a:rPr lang="en-US" altLang="nl-NL" sz="2800" b="0" u="sng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nl-NL" sz="2400" b="0" u="sng" dirty="0"/>
              <a:t> = </a:t>
            </a:r>
            <a:r>
              <a:rPr lang="en-US" altLang="nl-NL" sz="2800" b="0" u="sng" dirty="0">
                <a:latin typeface="Times New Roman" pitchFamily="18" charset="0"/>
                <a:cs typeface="Times New Roman" pitchFamily="18" charset="0"/>
              </a:rPr>
              <a:t>AB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28600" y="6019800"/>
            <a:ext cx="815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 smtClean="0"/>
              <a:t>Three solid compounds: </a:t>
            </a:r>
            <a:r>
              <a:rPr lang="en-US" altLang="nl-NL" sz="2800" b="0" u="sng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nl-NL" sz="2400" b="0" u="sng" dirty="0" smtClean="0"/>
              <a:t>, </a:t>
            </a:r>
            <a:r>
              <a:rPr lang="en-US" altLang="nl-NL" sz="2800" b="0" u="sng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b="0" u="sng" dirty="0" smtClean="0"/>
              <a:t> and </a:t>
            </a:r>
            <a:r>
              <a:rPr lang="en-US" altLang="nl-NL" sz="2800" b="0" u="sng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nl-NL" sz="2400" b="0" u="sng" dirty="0" smtClean="0"/>
              <a:t> </a:t>
            </a:r>
            <a:r>
              <a:rPr lang="en-US" altLang="nl-NL" sz="2400" b="0" u="sng" dirty="0"/>
              <a:t>= </a:t>
            </a:r>
            <a:r>
              <a:rPr lang="en-US" altLang="nl-NL" sz="2800" b="0" u="sng" dirty="0">
                <a:latin typeface="Times New Roman" pitchFamily="18" charset="0"/>
                <a:cs typeface="Times New Roman" pitchFamily="18" charset="0"/>
              </a:rPr>
              <a:t>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08" name="Picture 20" descr="5_53_big_alternat_t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087438"/>
            <a:ext cx="361950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1524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4698" name="Line 10"/>
          <p:cNvSpPr>
            <a:spLocks noChangeShapeType="1"/>
          </p:cNvSpPr>
          <p:nvPr/>
        </p:nvSpPr>
        <p:spPr bwMode="auto">
          <a:xfrm>
            <a:off x="4191000" y="3505200"/>
            <a:ext cx="1600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1066800" y="3451225"/>
            <a:ext cx="1119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b="0" i="1" dirty="0" err="1" smtClean="0">
                <a:solidFill>
                  <a:srgbClr val="2323FD"/>
                </a:solidFill>
              </a:rPr>
              <a:t>T</a:t>
            </a:r>
            <a:r>
              <a:rPr lang="en-US" altLang="nl-NL" sz="2400" b="0" baseline="-25000" dirty="0" err="1" smtClean="0">
                <a:solidFill>
                  <a:srgbClr val="2323FD"/>
                </a:solidFill>
              </a:rPr>
              <a:t>e</a:t>
            </a:r>
            <a:r>
              <a:rPr lang="en-US" altLang="nl-NL" sz="2400" b="0" dirty="0" smtClean="0">
                <a:solidFill>
                  <a:srgbClr val="2323FD"/>
                </a:solidFill>
              </a:rPr>
              <a:t>(AC)</a:t>
            </a:r>
            <a:endParaRPr lang="en-US" altLang="nl-NL" sz="2400" b="0" baseline="-25000" dirty="0">
              <a:solidFill>
                <a:srgbClr val="2323FD"/>
              </a:solidFill>
            </a:endParaRPr>
          </a:p>
        </p:txBody>
      </p:sp>
      <p:sp>
        <p:nvSpPr>
          <p:cNvPr id="114701" name="Rectangle 13"/>
          <p:cNvSpPr>
            <a:spLocks noChangeArrowheads="1"/>
          </p:cNvSpPr>
          <p:nvPr/>
        </p:nvSpPr>
        <p:spPr bwMode="auto">
          <a:xfrm>
            <a:off x="685800" y="3984625"/>
            <a:ext cx="1447800" cy="533400"/>
          </a:xfrm>
          <a:prstGeom prst="rect">
            <a:avLst/>
          </a:prstGeom>
          <a:noFill/>
          <a:ln w="25400">
            <a:solidFill>
              <a:srgbClr val="2323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i="1" dirty="0"/>
              <a:t>P = </a:t>
            </a:r>
            <a:r>
              <a:rPr lang="en-US" altLang="nl-NL" sz="2800" dirty="0" smtClean="0"/>
              <a:t>3</a:t>
            </a:r>
            <a:endParaRPr lang="en-US" altLang="nl-NL" sz="2800" dirty="0"/>
          </a:p>
        </p:txBody>
      </p:sp>
      <p:sp>
        <p:nvSpPr>
          <p:cNvPr id="114702" name="Line 14"/>
          <p:cNvSpPr>
            <a:spLocks noChangeShapeType="1"/>
          </p:cNvSpPr>
          <p:nvPr/>
        </p:nvSpPr>
        <p:spPr bwMode="auto">
          <a:xfrm flipV="1">
            <a:off x="2133600" y="3679825"/>
            <a:ext cx="838200" cy="533400"/>
          </a:xfrm>
          <a:prstGeom prst="line">
            <a:avLst/>
          </a:prstGeom>
          <a:noFill/>
          <a:ln w="25400">
            <a:solidFill>
              <a:srgbClr val="2323FD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4703" name="Text Box 15"/>
          <p:cNvSpPr txBox="1">
            <a:spLocks noChangeArrowheads="1"/>
          </p:cNvSpPr>
          <p:nvPr/>
        </p:nvSpPr>
        <p:spPr bwMode="auto">
          <a:xfrm>
            <a:off x="6003925" y="3276600"/>
            <a:ext cx="11192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b="0" i="1" dirty="0" err="1" smtClean="0">
                <a:solidFill>
                  <a:srgbClr val="2323FD"/>
                </a:solidFill>
              </a:rPr>
              <a:t>T</a:t>
            </a:r>
            <a:r>
              <a:rPr lang="en-US" altLang="nl-NL" sz="2400" b="0" baseline="-25000" dirty="0" err="1" smtClean="0">
                <a:solidFill>
                  <a:srgbClr val="2323FD"/>
                </a:solidFill>
              </a:rPr>
              <a:t>e</a:t>
            </a:r>
            <a:r>
              <a:rPr lang="en-US" altLang="nl-NL" sz="2400" b="0" dirty="0" smtClean="0">
                <a:solidFill>
                  <a:srgbClr val="2323FD"/>
                </a:solidFill>
              </a:rPr>
              <a:t>(CB)</a:t>
            </a:r>
            <a:endParaRPr lang="en-US" altLang="nl-NL" sz="2400" b="0" baseline="-25000" dirty="0">
              <a:solidFill>
                <a:srgbClr val="2323FD"/>
              </a:solidFill>
            </a:endParaRPr>
          </a:p>
          <a:p>
            <a:endParaRPr lang="en-US" altLang="nl-NL" sz="2400" b="0" baseline="-25000" dirty="0"/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6399242" y="4178121"/>
            <a:ext cx="1447800" cy="533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i="1" dirty="0"/>
              <a:t>P = </a:t>
            </a:r>
            <a:r>
              <a:rPr lang="en-US" altLang="nl-NL" sz="2800" dirty="0" smtClean="0"/>
              <a:t>3</a:t>
            </a:r>
            <a:endParaRPr lang="en-US" altLang="nl-NL" sz="2800" dirty="0"/>
          </a:p>
        </p:txBody>
      </p:sp>
      <p:sp>
        <p:nvSpPr>
          <p:cNvPr id="114705" name="Line 17"/>
          <p:cNvSpPr>
            <a:spLocks noChangeShapeType="1"/>
          </p:cNvSpPr>
          <p:nvPr/>
        </p:nvSpPr>
        <p:spPr bwMode="auto">
          <a:xfrm flipH="1" flipV="1">
            <a:off x="4800600" y="3505200"/>
            <a:ext cx="1598642" cy="9226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41</a:t>
            </a:fld>
            <a:endParaRPr lang="en-US" altLang="nl-NL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2603679" y="3657600"/>
            <a:ext cx="1600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Solid-liquid phase diagram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267200" y="5334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Lever rule</a:t>
            </a:r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363193"/>
              </p:ext>
            </p:extLst>
          </p:nvPr>
        </p:nvGraphicFramePr>
        <p:xfrm>
          <a:off x="6248400" y="5338557"/>
          <a:ext cx="14684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09" name="Equation" r:id="rId4" imgW="711000" imgH="241200" progId="Equation.3">
                  <p:embed/>
                </p:oleObj>
              </mc:Choice>
              <mc:Fallback>
                <p:oleObj name="Equation" r:id="rId4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338557"/>
                        <a:ext cx="1468438" cy="496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6172200" y="1752600"/>
            <a:ext cx="266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Compound </a:t>
            </a:r>
          </a:p>
          <a:p>
            <a:r>
              <a:rPr lang="en-US" altLang="nl-NL" sz="2800" b="0" u="sng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nl-NL" sz="2400" b="0" u="sng" dirty="0"/>
              <a:t> = </a:t>
            </a:r>
            <a:r>
              <a:rPr lang="en-US" altLang="nl-NL" sz="2800" b="0" u="sng" dirty="0">
                <a:latin typeface="Times New Roman" pitchFamily="18" charset="0"/>
                <a:cs typeface="Times New Roman" pitchFamily="18" charset="0"/>
              </a:rPr>
              <a:t>AB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28600" y="6019800"/>
            <a:ext cx="815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 smtClean="0"/>
              <a:t>Three solid compounds: </a:t>
            </a:r>
            <a:r>
              <a:rPr lang="en-US" altLang="nl-NL" sz="2800" b="0" u="sng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nl-NL" sz="2400" b="0" u="sng" dirty="0" smtClean="0"/>
              <a:t>, </a:t>
            </a:r>
            <a:r>
              <a:rPr lang="en-US" altLang="nl-NL" sz="2800" b="0" u="sng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b="0" u="sng" dirty="0" smtClean="0"/>
              <a:t> and </a:t>
            </a:r>
            <a:r>
              <a:rPr lang="en-US" altLang="nl-NL" sz="2800" b="0" u="sng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nl-NL" sz="2400" b="0" u="sng" dirty="0" smtClean="0"/>
              <a:t> </a:t>
            </a:r>
            <a:r>
              <a:rPr lang="en-US" altLang="nl-NL" sz="2400" b="0" u="sng" dirty="0"/>
              <a:t>= </a:t>
            </a:r>
            <a:r>
              <a:rPr lang="en-US" altLang="nl-NL" sz="2800" b="0" u="sng" dirty="0">
                <a:latin typeface="Times New Roman" pitchFamily="18" charset="0"/>
                <a:cs typeface="Times New Roman" pitchFamily="18" charset="0"/>
              </a:rPr>
              <a:t>AB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378906" y="1600200"/>
            <a:ext cx="1930221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20</a:t>
            </a:r>
            <a:endParaRPr lang="en-US" alt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131636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 descr="5_54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90562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1524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42</a:t>
            </a:fld>
            <a:endParaRPr lang="en-US" altLang="nl-NL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Solid-liquid phase diagram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267200" y="5334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Lever rule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901995"/>
              </p:ext>
            </p:extLst>
          </p:nvPr>
        </p:nvGraphicFramePr>
        <p:xfrm>
          <a:off x="6248400" y="5338557"/>
          <a:ext cx="14684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5" name="Equation" r:id="rId4" imgW="711000" imgH="241200" progId="Equation.3">
                  <p:embed/>
                </p:oleObj>
              </mc:Choice>
              <mc:Fallback>
                <p:oleObj name="Equation" r:id="rId4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338557"/>
                        <a:ext cx="1468438" cy="496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0600" y="1590675"/>
            <a:ext cx="6905625" cy="3362325"/>
            <a:chOff x="990600" y="1590675"/>
            <a:chExt cx="6905625" cy="3362325"/>
          </a:xfrm>
        </p:grpSpPr>
        <p:pic>
          <p:nvPicPr>
            <p:cNvPr id="80899" name="Picture 3" descr="5_54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590675"/>
              <a:ext cx="6905625" cy="3362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1947123"/>
              <a:ext cx="2676525" cy="2628900"/>
            </a:xfrm>
            <a:prstGeom prst="rect">
              <a:avLst/>
            </a:prstGeom>
          </p:spPr>
        </p:pic>
      </p:grp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1524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1286054" y="5397500"/>
            <a:ext cx="2371546" cy="457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dirty="0"/>
              <a:t>Solid </a:t>
            </a:r>
            <a:r>
              <a:rPr lang="en-US" altLang="nl-NL" sz="2400" b="0" dirty="0" smtClean="0"/>
              <a:t>solutions </a:t>
            </a:r>
            <a:endParaRPr lang="en-US" altLang="nl-NL" sz="2400" b="0" dirty="0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 flipH="1" flipV="1">
            <a:off x="1447800" y="3924300"/>
            <a:ext cx="609600" cy="1473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 flipV="1">
            <a:off x="3003371" y="2895600"/>
            <a:ext cx="901879" cy="25019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4432300" y="4610100"/>
            <a:ext cx="3429000" cy="457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/>
              <a:t>Incongruent melting</a:t>
            </a:r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 flipH="1" flipV="1">
            <a:off x="3136900" y="3238500"/>
            <a:ext cx="1371600" cy="1371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4419600" y="1066800"/>
            <a:ext cx="3429000" cy="457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dirty="0"/>
              <a:t>peritectic</a:t>
            </a:r>
          </a:p>
        </p:txBody>
      </p:sp>
      <p:sp>
        <p:nvSpPr>
          <p:cNvPr id="80913" name="Line 17"/>
          <p:cNvSpPr>
            <a:spLocks noChangeShapeType="1"/>
          </p:cNvSpPr>
          <p:nvPr/>
        </p:nvSpPr>
        <p:spPr bwMode="auto">
          <a:xfrm flipH="1">
            <a:off x="3390900" y="1219200"/>
            <a:ext cx="1028700" cy="2032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43</a:t>
            </a:fld>
            <a:endParaRPr lang="en-US" altLang="nl-NL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Solid-liquid phase diagram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267200" y="5334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Lever rule</a:t>
            </a: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901995"/>
              </p:ext>
            </p:extLst>
          </p:nvPr>
        </p:nvGraphicFramePr>
        <p:xfrm>
          <a:off x="6248400" y="5338557"/>
          <a:ext cx="14684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2" name="Equation" r:id="rId6" imgW="711000" imgH="241200" progId="Equation.3">
                  <p:embed/>
                </p:oleObj>
              </mc:Choice>
              <mc:Fallback>
                <p:oleObj name="Equation" r:id="rId6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338557"/>
                        <a:ext cx="1468438" cy="496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5" grpId="0" animBg="1"/>
      <p:bldP spid="80906" grpId="0" animBg="1"/>
      <p:bldP spid="80908" grpId="0" animBg="1"/>
      <p:bldP spid="80909" grpId="0" animBg="1"/>
      <p:bldP spid="80910" grpId="0" animBg="1"/>
      <p:bldP spid="80912" grpId="0" animBg="1"/>
      <p:bldP spid="809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6" name="Group 16"/>
          <p:cNvGrpSpPr>
            <a:grpSpLocks/>
          </p:cNvGrpSpPr>
          <p:nvPr/>
        </p:nvGrpSpPr>
        <p:grpSpPr bwMode="auto">
          <a:xfrm>
            <a:off x="1600200" y="4191000"/>
            <a:ext cx="6096000" cy="1905000"/>
            <a:chOff x="1008" y="2640"/>
            <a:chExt cx="3840" cy="1200"/>
          </a:xfrm>
        </p:grpSpPr>
        <p:pic>
          <p:nvPicPr>
            <p:cNvPr id="81925" name="Picture 5" descr="5_55_bi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640"/>
              <a:ext cx="3816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32" name="Rectangle 12"/>
            <p:cNvSpPr>
              <a:spLocks noChangeArrowheads="1"/>
            </p:cNvSpPr>
            <p:nvPr/>
          </p:nvSpPr>
          <p:spPr bwMode="auto">
            <a:xfrm>
              <a:off x="2160" y="3648"/>
              <a:ext cx="9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81933" name="Rectangle 13"/>
            <p:cNvSpPr>
              <a:spLocks noChangeArrowheads="1"/>
            </p:cNvSpPr>
            <p:nvPr/>
          </p:nvSpPr>
          <p:spPr bwMode="auto">
            <a:xfrm>
              <a:off x="4752" y="3648"/>
              <a:ext cx="9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81935" name="Rectangle 15"/>
            <p:cNvSpPr>
              <a:spLocks noChangeArrowheads="1"/>
            </p:cNvSpPr>
            <p:nvPr/>
          </p:nvSpPr>
          <p:spPr bwMode="auto">
            <a:xfrm>
              <a:off x="3456" y="3648"/>
              <a:ext cx="9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</p:grp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429000" y="1143000"/>
            <a:ext cx="304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Liquid crystals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650226" y="5997600"/>
            <a:ext cx="1905000" cy="50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 smtClean="0"/>
              <a:t>smectic</a:t>
            </a:r>
            <a:endParaRPr lang="en-US" altLang="nl-NL" sz="2400" b="0" u="sng" dirty="0"/>
          </a:p>
        </p:txBody>
      </p:sp>
      <p:pic>
        <p:nvPicPr>
          <p:cNvPr id="81927" name="Picture 7" descr="5_56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2235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3505200" y="1600200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dirty="0"/>
              <a:t>(mesophase)</a:t>
            </a:r>
          </a:p>
        </p:txBody>
      </p:sp>
      <p:grpSp>
        <p:nvGrpSpPr>
          <p:cNvPr id="81931" name="Group 11"/>
          <p:cNvGrpSpPr>
            <a:grpSpLocks/>
          </p:cNvGrpSpPr>
          <p:nvPr/>
        </p:nvGrpSpPr>
        <p:grpSpPr bwMode="auto">
          <a:xfrm>
            <a:off x="609600" y="3352800"/>
            <a:ext cx="5105400" cy="609600"/>
            <a:chOff x="384" y="2112"/>
            <a:chExt cx="3216" cy="384"/>
          </a:xfrm>
        </p:grpSpPr>
        <p:pic>
          <p:nvPicPr>
            <p:cNvPr id="81923" name="Picture 3" descr="5_UN1_bi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115"/>
              <a:ext cx="3168" cy="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3360" y="2112"/>
              <a:ext cx="240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</p:grp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5638800" y="59436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grpSp>
        <p:nvGrpSpPr>
          <p:cNvPr id="81938" name="Group 18"/>
          <p:cNvGrpSpPr>
            <a:grpSpLocks/>
          </p:cNvGrpSpPr>
          <p:nvPr/>
        </p:nvGrpSpPr>
        <p:grpSpPr bwMode="auto">
          <a:xfrm>
            <a:off x="1219200" y="547688"/>
            <a:ext cx="1992313" cy="2805112"/>
            <a:chOff x="768" y="240"/>
            <a:chExt cx="1255" cy="1767"/>
          </a:xfrm>
        </p:grpSpPr>
        <p:pic>
          <p:nvPicPr>
            <p:cNvPr id="81924" name="Picture 4" descr="5_UN2_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40"/>
              <a:ext cx="1255" cy="1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37" name="Text Box 17"/>
            <p:cNvSpPr txBox="1">
              <a:spLocks noChangeArrowheads="1"/>
            </p:cNvSpPr>
            <p:nvPr/>
          </p:nvSpPr>
          <p:spPr bwMode="auto">
            <a:xfrm>
              <a:off x="1296" y="1776"/>
              <a:ext cx="14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nl-NL" altLang="nl-NL"/>
            </a:p>
          </p:txBody>
        </p:sp>
      </p:grpSp>
      <p:sp>
        <p:nvSpPr>
          <p:cNvPr id="81939" name="Rectangle 19"/>
          <p:cNvSpPr>
            <a:spLocks noChangeArrowheads="1"/>
          </p:cNvSpPr>
          <p:nvPr/>
        </p:nvSpPr>
        <p:spPr bwMode="auto">
          <a:xfrm>
            <a:off x="1828800" y="243348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Condensed matter phase diagrams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z="2400" smtClean="0"/>
              <a:pPr/>
              <a:t>44</a:t>
            </a:fld>
            <a:endParaRPr lang="en-US" altLang="nl-NL" sz="2400" dirty="0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1524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614948" y="6006817"/>
            <a:ext cx="1752600" cy="48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 smtClean="0"/>
              <a:t>nematic</a:t>
            </a:r>
            <a:endParaRPr lang="en-US" altLang="nl-NL" sz="2400" b="0" u="sng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695334" y="6004285"/>
            <a:ext cx="1847850" cy="57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 smtClean="0"/>
              <a:t>cholesteric </a:t>
            </a:r>
            <a:endParaRPr lang="en-US" altLang="nl-NL" sz="2400" b="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 descr="5_57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71750"/>
            <a:ext cx="690562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1524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828800" y="2286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Condensed matter phase diagrams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45</a:t>
            </a:fld>
            <a:endParaRPr lang="en-US" altLang="nl-NL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29000" y="1143000"/>
            <a:ext cx="304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Liquid crystals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524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grpSp>
        <p:nvGrpSpPr>
          <p:cNvPr id="83972" name="Group 4"/>
          <p:cNvGrpSpPr>
            <a:grpSpLocks/>
          </p:cNvGrpSpPr>
          <p:nvPr/>
        </p:nvGrpSpPr>
        <p:grpSpPr bwMode="auto">
          <a:xfrm>
            <a:off x="1066800" y="2571750"/>
            <a:ext cx="6905625" cy="3600450"/>
            <a:chOff x="576" y="1104"/>
            <a:chExt cx="4350" cy="2268"/>
          </a:xfrm>
        </p:grpSpPr>
        <p:pic>
          <p:nvPicPr>
            <p:cNvPr id="83973" name="Picture 5" descr="5_57_bi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104"/>
              <a:ext cx="4350" cy="2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974" name="Picture 6" descr="5_57_big_shad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" y="1244"/>
              <a:ext cx="1518" cy="1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1828800" y="2286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Condensed matter phase diagrams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46</a:t>
            </a:fld>
            <a:endParaRPr lang="en-US" altLang="nl-NL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429000" y="1143000"/>
            <a:ext cx="304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Liquid crystals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47</a:t>
            </a:fld>
            <a:endParaRPr lang="en-US" altLang="nl-NL"/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994079" y="228600"/>
            <a:ext cx="472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Ternary phase diagrams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334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62000" y="54102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b="0" u="sng" baseline="-25000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828800" y="1828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4114800" y="1828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7663" name="Picture 15" descr="4_7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25273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709863" y="4060825"/>
            <a:ext cx="6858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nl-NL" sz="1200" i="1"/>
              <a:t>F </a:t>
            </a:r>
            <a:r>
              <a:rPr lang="en-US" altLang="nl-NL" sz="1200"/>
              <a:t>= 0</a:t>
            </a:r>
            <a:endParaRPr lang="en-US" altLang="nl-NL" sz="1200" i="1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1600200" y="51054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 rot="-5400000">
            <a:off x="279400" y="36957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H="1">
            <a:off x="685800" y="1828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H="1">
            <a:off x="2971800" y="44196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 rot="-2734690">
            <a:off x="391319" y="4837907"/>
            <a:ext cx="113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nl-NL" b="0"/>
              <a:t>Comp. x</a:t>
            </a:r>
            <a:r>
              <a:rPr lang="en-US" altLang="nl-NL" b="0" baseline="-25000"/>
              <a:t>A</a:t>
            </a: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1219200" y="14478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b="0"/>
              <a:t>Pressure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3962400" y="4343400"/>
            <a:ext cx="106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b="0"/>
              <a:t>Temp.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2971800" y="1828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1219200" y="3841750"/>
            <a:ext cx="6096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nl-NL" sz="1200" i="1"/>
              <a:t>F </a:t>
            </a:r>
            <a:r>
              <a:rPr lang="en-US" altLang="nl-NL" sz="1200"/>
              <a:t>= 3</a:t>
            </a:r>
            <a:endParaRPr lang="en-US" altLang="nl-NL" sz="1200" i="1"/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1676400" y="4538663"/>
            <a:ext cx="609600" cy="27463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nl-NL" sz="1200" i="1"/>
              <a:t>F </a:t>
            </a:r>
            <a:r>
              <a:rPr lang="en-US" altLang="nl-NL" sz="1200"/>
              <a:t>= 2</a:t>
            </a:r>
            <a:endParaRPr lang="en-US" altLang="nl-NL" sz="1200" i="1"/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2209800" y="4191000"/>
            <a:ext cx="6096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nl-NL" sz="1200" i="1"/>
              <a:t>F </a:t>
            </a:r>
            <a:r>
              <a:rPr lang="en-US" altLang="nl-NL" sz="1200"/>
              <a:t>= 1</a:t>
            </a:r>
            <a:endParaRPr lang="en-US" altLang="nl-NL" sz="1200" i="1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1828800" y="4419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V="1">
            <a:off x="1828800" y="1828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H="1">
            <a:off x="685800" y="44196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1644650" y="4527550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806700" y="3830638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2189163" y="4191000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687" name="Rectangle 39"/>
          <p:cNvSpPr>
            <a:spLocks noChangeArrowheads="1"/>
          </p:cNvSpPr>
          <p:nvPr/>
        </p:nvSpPr>
        <p:spPr bwMode="auto">
          <a:xfrm>
            <a:off x="2057400" y="228600"/>
            <a:ext cx="457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Binary phase diagrams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48</a:t>
            </a:fld>
            <a:endParaRPr lang="en-US" altLang="nl-NL"/>
          </a:p>
        </p:txBody>
      </p:sp>
      <p:pic>
        <p:nvPicPr>
          <p:cNvPr id="30" name="Picture 6" descr="Gibbs1_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43000"/>
            <a:ext cx="139541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105400" y="3163887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Gibbs phase rule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322993"/>
              </p:ext>
            </p:extLst>
          </p:nvPr>
        </p:nvGraphicFramePr>
        <p:xfrm>
          <a:off x="5795963" y="3754437"/>
          <a:ext cx="21240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7" name="Vergelijking" r:id="rId5" imgW="863225" imgH="177723" progId="Equation.3">
                  <p:embed/>
                </p:oleObj>
              </mc:Choice>
              <mc:Fallback>
                <p:oleObj name="Vergelijking" r:id="rId5" imgW="863225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754437"/>
                        <a:ext cx="2124075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5334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762000" y="54102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 b="0" u="sng" baseline="-25000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>
            <a:off x="1828800" y="1828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 flipV="1">
            <a:off x="4114800" y="1828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10601" name="Picture 9" descr="4_7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25273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2709863" y="4060825"/>
            <a:ext cx="6858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nl-NL" sz="1200" i="1"/>
              <a:t>F </a:t>
            </a:r>
            <a:r>
              <a:rPr lang="en-US" altLang="nl-NL" sz="1200"/>
              <a:t>= 0</a:t>
            </a:r>
            <a:endParaRPr lang="en-US" altLang="nl-NL" sz="1200" i="1"/>
          </a:p>
        </p:txBody>
      </p:sp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1600200" y="51054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 rot="-5400000">
            <a:off x="279400" y="36957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 flipH="1">
            <a:off x="685800" y="1828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0606" name="Line 14"/>
          <p:cNvSpPr>
            <a:spLocks noChangeShapeType="1"/>
          </p:cNvSpPr>
          <p:nvPr/>
        </p:nvSpPr>
        <p:spPr bwMode="auto">
          <a:xfrm flipH="1">
            <a:off x="2971800" y="44196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0607" name="Text Box 15"/>
          <p:cNvSpPr txBox="1">
            <a:spLocks noChangeArrowheads="1"/>
          </p:cNvSpPr>
          <p:nvPr/>
        </p:nvSpPr>
        <p:spPr bwMode="auto">
          <a:xfrm rot="-2734690">
            <a:off x="391319" y="4837907"/>
            <a:ext cx="113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nl-NL" b="0"/>
              <a:t>Comp. x</a:t>
            </a:r>
            <a:r>
              <a:rPr lang="en-US" altLang="nl-NL" b="0" baseline="-25000"/>
              <a:t>A</a:t>
            </a:r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auto">
          <a:xfrm>
            <a:off x="1219200" y="14478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b="0"/>
              <a:t>Pressure</a:t>
            </a:r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auto">
          <a:xfrm>
            <a:off x="3962400" y="4343400"/>
            <a:ext cx="106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b="0"/>
              <a:t>Temp.</a:t>
            </a:r>
          </a:p>
        </p:txBody>
      </p:sp>
      <p:sp>
        <p:nvSpPr>
          <p:cNvPr id="110610" name="Line 18"/>
          <p:cNvSpPr>
            <a:spLocks noChangeShapeType="1"/>
          </p:cNvSpPr>
          <p:nvPr/>
        </p:nvSpPr>
        <p:spPr bwMode="auto">
          <a:xfrm flipH="1">
            <a:off x="2971800" y="1828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1219200" y="3841750"/>
            <a:ext cx="6096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nl-NL" sz="1200" i="1"/>
              <a:t>F </a:t>
            </a:r>
            <a:r>
              <a:rPr lang="en-US" altLang="nl-NL" sz="1200"/>
              <a:t>= 3</a:t>
            </a:r>
            <a:endParaRPr lang="en-US" altLang="nl-NL" sz="1200" i="1"/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1676400" y="4538663"/>
            <a:ext cx="609600" cy="27463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nl-NL" sz="1200" i="1"/>
              <a:t>F </a:t>
            </a:r>
            <a:r>
              <a:rPr lang="en-US" altLang="nl-NL" sz="1200"/>
              <a:t>= 2</a:t>
            </a:r>
            <a:endParaRPr lang="en-US" altLang="nl-NL" sz="1200" i="1"/>
          </a:p>
        </p:txBody>
      </p:sp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2209800" y="4191000"/>
            <a:ext cx="6096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nl-NL" sz="1200" i="1"/>
              <a:t>F </a:t>
            </a:r>
            <a:r>
              <a:rPr lang="en-US" altLang="nl-NL" sz="1200"/>
              <a:t>= 1</a:t>
            </a:r>
            <a:endParaRPr lang="en-US" altLang="nl-NL" sz="1200" i="1"/>
          </a:p>
        </p:txBody>
      </p:sp>
      <p:sp>
        <p:nvSpPr>
          <p:cNvPr id="110614" name="Line 22"/>
          <p:cNvSpPr>
            <a:spLocks noChangeShapeType="1"/>
          </p:cNvSpPr>
          <p:nvPr/>
        </p:nvSpPr>
        <p:spPr bwMode="auto">
          <a:xfrm>
            <a:off x="1828800" y="4419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0615" name="Line 23"/>
          <p:cNvSpPr>
            <a:spLocks noChangeShapeType="1"/>
          </p:cNvSpPr>
          <p:nvPr/>
        </p:nvSpPr>
        <p:spPr bwMode="auto">
          <a:xfrm flipV="1">
            <a:off x="1828800" y="1828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0616" name="Line 24"/>
          <p:cNvSpPr>
            <a:spLocks noChangeShapeType="1"/>
          </p:cNvSpPr>
          <p:nvPr/>
        </p:nvSpPr>
        <p:spPr bwMode="auto">
          <a:xfrm flipH="1">
            <a:off x="685800" y="44196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0617" name="Line 25"/>
          <p:cNvSpPr>
            <a:spLocks noChangeShapeType="1"/>
          </p:cNvSpPr>
          <p:nvPr/>
        </p:nvSpPr>
        <p:spPr bwMode="auto">
          <a:xfrm>
            <a:off x="1644650" y="4527550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0618" name="Line 26"/>
          <p:cNvSpPr>
            <a:spLocks noChangeShapeType="1"/>
          </p:cNvSpPr>
          <p:nvPr/>
        </p:nvSpPr>
        <p:spPr bwMode="auto">
          <a:xfrm>
            <a:off x="2806700" y="3830638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0619" name="Line 27"/>
          <p:cNvSpPr>
            <a:spLocks noChangeShapeType="1"/>
          </p:cNvSpPr>
          <p:nvPr/>
        </p:nvSpPr>
        <p:spPr bwMode="auto">
          <a:xfrm>
            <a:off x="2189163" y="4191000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10622" name="Group 30"/>
          <p:cNvGrpSpPr>
            <a:grpSpLocks/>
          </p:cNvGrpSpPr>
          <p:nvPr/>
        </p:nvGrpSpPr>
        <p:grpSpPr bwMode="auto">
          <a:xfrm>
            <a:off x="609600" y="1143000"/>
            <a:ext cx="3657600" cy="4953000"/>
            <a:chOff x="384" y="720"/>
            <a:chExt cx="2304" cy="3120"/>
          </a:xfrm>
        </p:grpSpPr>
        <p:sp>
          <p:nvSpPr>
            <p:cNvPr id="110620" name="Line 28"/>
            <p:cNvSpPr>
              <a:spLocks noChangeShapeType="1"/>
            </p:cNvSpPr>
            <p:nvPr/>
          </p:nvSpPr>
          <p:spPr bwMode="auto">
            <a:xfrm flipH="1">
              <a:off x="384" y="720"/>
              <a:ext cx="2304" cy="31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10621" name="Line 29"/>
            <p:cNvSpPr>
              <a:spLocks noChangeShapeType="1"/>
            </p:cNvSpPr>
            <p:nvPr/>
          </p:nvSpPr>
          <p:spPr bwMode="auto">
            <a:xfrm>
              <a:off x="432" y="816"/>
              <a:ext cx="2256" cy="29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NL"/>
            </a:p>
          </p:txBody>
        </p:sp>
      </p:grpSp>
      <p:sp>
        <p:nvSpPr>
          <p:cNvPr id="110623" name="Rectangle 31"/>
          <p:cNvSpPr>
            <a:spLocks noChangeArrowheads="1"/>
          </p:cNvSpPr>
          <p:nvPr/>
        </p:nvSpPr>
        <p:spPr bwMode="auto">
          <a:xfrm>
            <a:off x="1994079" y="228600"/>
            <a:ext cx="472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Ternary phase diagrams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49</a:t>
            </a:fld>
            <a:endParaRPr lang="en-US" altLang="nl-NL"/>
          </a:p>
        </p:txBody>
      </p:sp>
      <p:pic>
        <p:nvPicPr>
          <p:cNvPr id="33" name="Picture 6" descr="Gibbs1_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43000"/>
            <a:ext cx="139541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5105400" y="3163887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Gibbs phase rule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322993"/>
              </p:ext>
            </p:extLst>
          </p:nvPr>
        </p:nvGraphicFramePr>
        <p:xfrm>
          <a:off x="5795963" y="3754437"/>
          <a:ext cx="21240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1" name="Vergelijking" r:id="rId5" imgW="863225" imgH="177723" progId="Equation.3">
                  <p:embed/>
                </p:oleObj>
              </mc:Choice>
              <mc:Fallback>
                <p:oleObj name="Vergelijking" r:id="rId5" imgW="863225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754437"/>
                        <a:ext cx="2124075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21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" y="1408546"/>
            <a:ext cx="4572000" cy="502000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5</a:t>
            </a:fld>
            <a:endParaRPr lang="en-US" altLang="nl-NL" dirty="0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76200" y="990600"/>
            <a:ext cx="133598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 rot="-2734690">
            <a:off x="-122979" y="5657122"/>
            <a:ext cx="13083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b="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5624052" y="1081548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Fixed </a:t>
            </a:r>
            <a:r>
              <a:rPr lang="en-US" altLang="nl-NL" i="1" u="sng"/>
              <a:t>T</a:t>
            </a: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 rot="16200000" flipH="1">
            <a:off x="4404852" y="471948"/>
            <a:ext cx="457200" cy="1981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5514975" y="2362200"/>
            <a:ext cx="2867025" cy="3505200"/>
            <a:chOff x="1977" y="2016"/>
            <a:chExt cx="1806" cy="2208"/>
          </a:xfrm>
        </p:grpSpPr>
        <p:pic>
          <p:nvPicPr>
            <p:cNvPr id="13" name="Picture 29" descr="5_29_big_zA_sha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" y="2016"/>
              <a:ext cx="1806" cy="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30"/>
            <p:cNvSpPr>
              <a:spLocks noChangeArrowheads="1"/>
            </p:cNvSpPr>
            <p:nvPr/>
          </p:nvSpPr>
          <p:spPr bwMode="auto">
            <a:xfrm>
              <a:off x="3264" y="4032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>
            <a:off x="2590800" y="5810149"/>
            <a:ext cx="762000" cy="728303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 Box 12"/>
          <p:cNvSpPr txBox="1">
            <a:spLocks noChangeArrowheads="1"/>
          </p:cNvSpPr>
          <p:nvPr/>
        </p:nvSpPr>
        <p:spPr bwMode="auto">
          <a:xfrm rot="-2734690">
            <a:off x="1708300" y="5913636"/>
            <a:ext cx="12939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581400" y="6096000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nl-NL" sz="28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b="1" dirty="0" smtClean="0"/>
              <a:t>: </a:t>
            </a:r>
            <a:r>
              <a:rPr lang="en-US" altLang="nl-NL" sz="2400" b="1" dirty="0" smtClean="0"/>
              <a:t>either </a:t>
            </a:r>
            <a:r>
              <a:rPr lang="en-US" altLang="nl-NL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28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b="1" dirty="0" smtClean="0"/>
              <a:t> </a:t>
            </a:r>
            <a:r>
              <a:rPr lang="en-US" altLang="nl-NL" sz="2400" b="1" dirty="0" smtClean="0"/>
              <a:t>or </a:t>
            </a:r>
            <a:r>
              <a:rPr lang="en-US" altLang="nl-NL" sz="2800" i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nl-NL" sz="28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09600" y="152400"/>
            <a:ext cx="75438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 smtClean="0"/>
              <a:t>Vapour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</a:t>
            </a:r>
            <a:r>
              <a:rPr lang="en-US" altLang="nl-NL" b="0" u="sng" dirty="0" smtClean="0"/>
              <a:t>liquid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-composition </a:t>
            </a:r>
            <a:r>
              <a:rPr lang="en-US" altLang="nl-NL" b="0" u="sng" dirty="0" smtClean="0"/>
              <a:t>(</a:t>
            </a:r>
            <a:r>
              <a:rPr lang="en-US" altLang="nl-NL" b="0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b="0" u="sng" dirty="0" smtClean="0"/>
              <a:t>,</a:t>
            </a:r>
            <a:r>
              <a:rPr lang="en-US" altLang="nl-NL" b="0" i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b="0" u="sng" dirty="0" smtClean="0"/>
              <a:t>) </a:t>
            </a:r>
            <a:r>
              <a:rPr lang="en-US" altLang="nl-NL" b="0" u="sng" dirty="0" smtClean="0">
                <a:solidFill>
                  <a:srgbClr val="C00000"/>
                </a:solidFill>
              </a:rPr>
              <a:t>diagram</a:t>
            </a:r>
            <a:endParaRPr lang="en-US" altLang="nl-NL" b="0" u="sng" dirty="0">
              <a:solidFill>
                <a:srgbClr val="C00000"/>
              </a:solidFill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410200" y="20193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Ideal solution</a:t>
            </a:r>
          </a:p>
        </p:txBody>
      </p:sp>
    </p:spTree>
    <p:extLst>
      <p:ext uri="{BB962C8B-B14F-4D97-AF65-F5344CB8AC3E}">
        <p14:creationId xmlns:p14="http://schemas.microsoft.com/office/powerpoint/2010/main" val="17929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762000" y="914400"/>
            <a:ext cx="2895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i="1" u="sng" dirty="0">
                <a:solidFill>
                  <a:srgbClr val="FF3300"/>
                </a:solidFill>
              </a:rPr>
              <a:t>F = </a:t>
            </a:r>
            <a:r>
              <a:rPr lang="en-US" altLang="nl-NL" sz="2400" b="0" u="sng" dirty="0">
                <a:solidFill>
                  <a:srgbClr val="FF3300"/>
                </a:solidFill>
              </a:rPr>
              <a:t>3 – P + 2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762000" y="1600200"/>
            <a:ext cx="2895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i="1" u="sng" dirty="0">
                <a:solidFill>
                  <a:srgbClr val="FF3300"/>
                </a:solidFill>
              </a:rPr>
              <a:t>F” = </a:t>
            </a:r>
            <a:r>
              <a:rPr lang="en-US" altLang="nl-NL" sz="2400" b="0" u="sng" dirty="0">
                <a:solidFill>
                  <a:srgbClr val="FF3300"/>
                </a:solidFill>
              </a:rPr>
              <a:t>3 – P</a:t>
            </a:r>
          </a:p>
        </p:txBody>
      </p:sp>
      <p:pic>
        <p:nvPicPr>
          <p:cNvPr id="84998" name="Picture 6" descr="ternary_8_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3589338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838200" y="3200400"/>
            <a:ext cx="1066800" cy="533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i="1" dirty="0">
                <a:solidFill>
                  <a:srgbClr val="2323FD"/>
                </a:solidFill>
              </a:rPr>
              <a:t>C = </a:t>
            </a:r>
            <a:r>
              <a:rPr lang="en-US" altLang="nl-NL" sz="2800" dirty="0">
                <a:solidFill>
                  <a:srgbClr val="2323FD"/>
                </a:solidFill>
              </a:rPr>
              <a:t>2</a:t>
            </a:r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 flipV="1">
            <a:off x="3200400" y="2489200"/>
            <a:ext cx="1562100" cy="276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 flipH="1" flipV="1">
            <a:off x="4749800" y="2476500"/>
            <a:ext cx="1651000" cy="2781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 flipH="1" flipV="1">
            <a:off x="3200400" y="5257800"/>
            <a:ext cx="3200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7086600" y="3200400"/>
            <a:ext cx="1066800" cy="5334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i="1" dirty="0">
                <a:solidFill>
                  <a:srgbClr val="00FF00"/>
                </a:solidFill>
              </a:rPr>
              <a:t>C = </a:t>
            </a:r>
            <a:r>
              <a:rPr lang="en-US" altLang="nl-NL" sz="2800" dirty="0">
                <a:solidFill>
                  <a:srgbClr val="00FF00"/>
                </a:solidFill>
              </a:rPr>
              <a:t>1</a:t>
            </a:r>
          </a:p>
        </p:txBody>
      </p:sp>
      <p:sp>
        <p:nvSpPr>
          <p:cNvPr id="85005" name="Oval 13"/>
          <p:cNvSpPr>
            <a:spLocks noChangeArrowheads="1"/>
          </p:cNvSpPr>
          <p:nvPr/>
        </p:nvSpPr>
        <p:spPr bwMode="auto">
          <a:xfrm>
            <a:off x="4686300" y="24257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5006" name="Oval 14"/>
          <p:cNvSpPr>
            <a:spLocks noChangeArrowheads="1"/>
          </p:cNvSpPr>
          <p:nvPr/>
        </p:nvSpPr>
        <p:spPr bwMode="auto">
          <a:xfrm>
            <a:off x="6311900" y="51689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5007" name="Oval 15"/>
          <p:cNvSpPr>
            <a:spLocks noChangeArrowheads="1"/>
          </p:cNvSpPr>
          <p:nvPr/>
        </p:nvSpPr>
        <p:spPr bwMode="auto">
          <a:xfrm>
            <a:off x="3136900" y="51689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381000" y="2514600"/>
            <a:ext cx="2895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i="1" u="sng" dirty="0">
                <a:solidFill>
                  <a:srgbClr val="0000FF"/>
                </a:solidFill>
              </a:rPr>
              <a:t>F” = </a:t>
            </a:r>
            <a:r>
              <a:rPr lang="en-US" altLang="nl-NL" sz="2400" b="0" u="sng" dirty="0">
                <a:solidFill>
                  <a:srgbClr val="0000FF"/>
                </a:solidFill>
              </a:rPr>
              <a:t>2 – P</a:t>
            </a: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6629400" y="2514600"/>
            <a:ext cx="251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00FF00"/>
                </a:solidFill>
              </a:rPr>
              <a:t>F” = </a:t>
            </a:r>
            <a:r>
              <a:rPr lang="en-US" altLang="nl-NL" b="0" u="sng">
                <a:solidFill>
                  <a:srgbClr val="00FF00"/>
                </a:solidFill>
              </a:rPr>
              <a:t>1 – P</a:t>
            </a:r>
          </a:p>
        </p:txBody>
      </p:sp>
      <p:graphicFrame>
        <p:nvGraphicFramePr>
          <p:cNvPr id="85012" name="Object 20"/>
          <p:cNvGraphicFramePr>
            <a:graphicFrameLocks noChangeAspect="1"/>
          </p:cNvGraphicFramePr>
          <p:nvPr/>
        </p:nvGraphicFramePr>
        <p:xfrm>
          <a:off x="4495800" y="3340100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77" name="Equation" r:id="rId4" imgW="152280" imgH="177480" progId="Equation.3">
                  <p:embed/>
                </p:oleObj>
              </mc:Choice>
              <mc:Fallback>
                <p:oleObj name="Equation" r:id="rId4" imgW="152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40100"/>
                        <a:ext cx="1524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5020" name="Group 28"/>
          <p:cNvGrpSpPr>
            <a:grpSpLocks/>
          </p:cNvGrpSpPr>
          <p:nvPr/>
        </p:nvGrpSpPr>
        <p:grpSpPr bwMode="auto">
          <a:xfrm>
            <a:off x="4838700" y="4762500"/>
            <a:ext cx="3741738" cy="1463675"/>
            <a:chOff x="3048" y="3000"/>
            <a:chExt cx="2357" cy="922"/>
          </a:xfrm>
        </p:grpSpPr>
        <p:graphicFrame>
          <p:nvGraphicFramePr>
            <p:cNvPr id="85013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4980860"/>
                </p:ext>
              </p:extLst>
            </p:nvPr>
          </p:nvGraphicFramePr>
          <p:xfrm>
            <a:off x="3456" y="3648"/>
            <a:ext cx="1949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278" name="Equation" r:id="rId6" imgW="1625400" imgH="228600" progId="Equation.3">
                    <p:embed/>
                  </p:oleObj>
                </mc:Choice>
                <mc:Fallback>
                  <p:oleObj name="Equation" r:id="rId6" imgW="1625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3648"/>
                          <a:ext cx="1949" cy="274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017" name="Line 25"/>
            <p:cNvSpPr>
              <a:spLocks noChangeShapeType="1"/>
            </p:cNvSpPr>
            <p:nvPr/>
          </p:nvSpPr>
          <p:spPr bwMode="auto">
            <a:xfrm flipH="1" flipV="1">
              <a:off x="3048" y="3000"/>
              <a:ext cx="384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NL"/>
            </a:p>
          </p:txBody>
        </p:sp>
      </p:grpSp>
      <p:grpSp>
        <p:nvGrpSpPr>
          <p:cNvPr id="85019" name="Group 27"/>
          <p:cNvGrpSpPr>
            <a:grpSpLocks/>
          </p:cNvGrpSpPr>
          <p:nvPr/>
        </p:nvGrpSpPr>
        <p:grpSpPr bwMode="auto">
          <a:xfrm>
            <a:off x="381000" y="5038725"/>
            <a:ext cx="3638550" cy="1187450"/>
            <a:chOff x="240" y="3174"/>
            <a:chExt cx="2292" cy="748"/>
          </a:xfrm>
        </p:grpSpPr>
        <p:graphicFrame>
          <p:nvGraphicFramePr>
            <p:cNvPr id="85011" name="Object 19"/>
            <p:cNvGraphicFramePr>
              <a:graphicFrameLocks noChangeAspect="1"/>
            </p:cNvGraphicFramePr>
            <p:nvPr/>
          </p:nvGraphicFramePr>
          <p:xfrm>
            <a:off x="240" y="3648"/>
            <a:ext cx="1933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279" name="Equation" r:id="rId8" imgW="1612800" imgH="228600" progId="Equation.3">
                    <p:embed/>
                  </p:oleObj>
                </mc:Choice>
                <mc:Fallback>
                  <p:oleObj name="Equation" r:id="rId8" imgW="1612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3648"/>
                          <a:ext cx="1933" cy="274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018" name="Line 26"/>
            <p:cNvSpPr>
              <a:spLocks noChangeShapeType="1"/>
            </p:cNvSpPr>
            <p:nvPr/>
          </p:nvSpPr>
          <p:spPr bwMode="auto">
            <a:xfrm flipV="1">
              <a:off x="2208" y="3174"/>
              <a:ext cx="324" cy="4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N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50</a:t>
            </a:fld>
            <a:endParaRPr lang="en-US" altLang="nl-NL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334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1994079" y="228600"/>
            <a:ext cx="472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Ternary phase diagrams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577348" y="2431026"/>
            <a:ext cx="785352" cy="54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0" i="1" dirty="0">
                <a:latin typeface="Times New Roman" pitchFamily="18" charset="0"/>
                <a:cs typeface="Times New Roman" pitchFamily="18" charset="0"/>
              </a:rPr>
              <a:t>P,T</a:t>
            </a:r>
            <a:endParaRPr lang="en-US" altLang="nl-NL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H="1">
            <a:off x="5953899" y="1600200"/>
            <a:ext cx="520700" cy="9778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nl-NL"/>
          </a:p>
        </p:txBody>
      </p:sp>
      <p:graphicFrame>
        <p:nvGraphicFramePr>
          <p:cNvPr id="3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431863"/>
              </p:ext>
            </p:extLst>
          </p:nvPr>
        </p:nvGraphicFramePr>
        <p:xfrm>
          <a:off x="6482556" y="1212850"/>
          <a:ext cx="12080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80" name="Equation" r:id="rId10" imgW="634680" imgH="203040" progId="Equation.3">
                  <p:embed/>
                </p:oleObj>
              </mc:Choice>
              <mc:Fallback>
                <p:oleObj name="Equation" r:id="rId10" imgW="634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2556" y="1212850"/>
                        <a:ext cx="1208088" cy="3873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60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0" grpId="0" animBg="1"/>
      <p:bldP spid="85001" grpId="0" animBg="1"/>
      <p:bldP spid="85002" grpId="0" animBg="1"/>
      <p:bldP spid="85003" grpId="0" animBg="1"/>
      <p:bldP spid="85004" grpId="0" animBg="1"/>
      <p:bldP spid="85005" grpId="0" animBg="1"/>
      <p:bldP spid="85006" grpId="0" animBg="1"/>
      <p:bldP spid="85007" grpId="0" animBg="1"/>
      <p:bldP spid="85008" grpId="0"/>
      <p:bldP spid="8500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43" name="Group 27"/>
          <p:cNvGrpSpPr>
            <a:grpSpLocks/>
          </p:cNvGrpSpPr>
          <p:nvPr/>
        </p:nvGrpSpPr>
        <p:grpSpPr bwMode="auto">
          <a:xfrm>
            <a:off x="5410200" y="1600200"/>
            <a:ext cx="4114800" cy="4419600"/>
            <a:chOff x="3168" y="720"/>
            <a:chExt cx="2592" cy="2784"/>
          </a:xfrm>
        </p:grpSpPr>
        <p:pic>
          <p:nvPicPr>
            <p:cNvPr id="86041" name="Picture 25" descr="ch05Df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720"/>
              <a:ext cx="2544" cy="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042" name="Rectangle 26"/>
            <p:cNvSpPr>
              <a:spLocks noChangeArrowheads="1"/>
            </p:cNvSpPr>
            <p:nvPr/>
          </p:nvSpPr>
          <p:spPr bwMode="auto">
            <a:xfrm>
              <a:off x="3168" y="2784"/>
              <a:ext cx="2592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</p:grpSp>
      <p:pic>
        <p:nvPicPr>
          <p:cNvPr id="86022" name="Picture 6" descr="ternary_8_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62325"/>
            <a:ext cx="3589338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124200" y="3657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/>
              <a:t>P,T</a:t>
            </a:r>
            <a:endParaRPr lang="en-US" altLang="nl-NL" b="0" u="sng"/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 flipV="1">
            <a:off x="1447800" y="3556000"/>
            <a:ext cx="1562100" cy="276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 flipH="1" flipV="1">
            <a:off x="2997200" y="3543300"/>
            <a:ext cx="1651000" cy="2781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 flipH="1" flipV="1">
            <a:off x="1447800" y="6324600"/>
            <a:ext cx="3200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6027" name="Oval 11"/>
          <p:cNvSpPr>
            <a:spLocks noChangeArrowheads="1"/>
          </p:cNvSpPr>
          <p:nvPr/>
        </p:nvSpPr>
        <p:spPr bwMode="auto">
          <a:xfrm>
            <a:off x="2933700" y="34925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6028" name="Oval 12"/>
          <p:cNvSpPr>
            <a:spLocks noChangeArrowheads="1"/>
          </p:cNvSpPr>
          <p:nvPr/>
        </p:nvSpPr>
        <p:spPr bwMode="auto">
          <a:xfrm>
            <a:off x="5410200" y="5410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6029" name="Oval 13"/>
          <p:cNvSpPr>
            <a:spLocks noChangeArrowheads="1"/>
          </p:cNvSpPr>
          <p:nvPr/>
        </p:nvSpPr>
        <p:spPr bwMode="auto">
          <a:xfrm>
            <a:off x="1384300" y="62357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86030" name="Picture 14" descr="ternary_8_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6E1DB"/>
              </a:clrFrom>
              <a:clrTo>
                <a:srgbClr val="E6E1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24125"/>
            <a:ext cx="3589338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32" name="Line 16"/>
          <p:cNvSpPr>
            <a:spLocks noChangeShapeType="1"/>
          </p:cNvSpPr>
          <p:nvPr/>
        </p:nvSpPr>
        <p:spPr bwMode="auto">
          <a:xfrm flipV="1">
            <a:off x="2286000" y="2717800"/>
            <a:ext cx="1562100" cy="276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flipH="1" flipV="1">
            <a:off x="3835400" y="2705100"/>
            <a:ext cx="1651000" cy="2781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 flipH="1" flipV="1">
            <a:off x="2286000" y="5486400"/>
            <a:ext cx="3200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6035" name="Oval 19"/>
          <p:cNvSpPr>
            <a:spLocks noChangeArrowheads="1"/>
          </p:cNvSpPr>
          <p:nvPr/>
        </p:nvSpPr>
        <p:spPr bwMode="auto">
          <a:xfrm>
            <a:off x="3771900" y="26543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6036" name="Oval 20"/>
          <p:cNvSpPr>
            <a:spLocks noChangeArrowheads="1"/>
          </p:cNvSpPr>
          <p:nvPr/>
        </p:nvSpPr>
        <p:spPr bwMode="auto">
          <a:xfrm>
            <a:off x="5397500" y="53975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6037" name="Oval 21"/>
          <p:cNvSpPr>
            <a:spLocks noChangeArrowheads="1"/>
          </p:cNvSpPr>
          <p:nvPr/>
        </p:nvSpPr>
        <p:spPr bwMode="auto">
          <a:xfrm>
            <a:off x="2222500" y="53975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6039" name="Line 23"/>
          <p:cNvSpPr>
            <a:spLocks noChangeShapeType="1"/>
          </p:cNvSpPr>
          <p:nvPr/>
        </p:nvSpPr>
        <p:spPr bwMode="auto">
          <a:xfrm flipV="1">
            <a:off x="1447800" y="54737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6040" name="Line 24"/>
          <p:cNvSpPr>
            <a:spLocks noChangeShapeType="1"/>
          </p:cNvSpPr>
          <p:nvPr/>
        </p:nvSpPr>
        <p:spPr bwMode="auto">
          <a:xfrm flipV="1">
            <a:off x="4648200" y="548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51</a:t>
            </a:fld>
            <a:endParaRPr lang="en-US" altLang="nl-NL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5334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1994079" y="228600"/>
            <a:ext cx="472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Ternary phase diagrams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236429" y="2697418"/>
            <a:ext cx="785352" cy="54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0" i="1" dirty="0" smtClean="0">
                <a:latin typeface="Times New Roman" pitchFamily="18" charset="0"/>
                <a:cs typeface="Times New Roman" pitchFamily="18" charset="0"/>
              </a:rPr>
              <a:t>P,T’</a:t>
            </a:r>
            <a:endParaRPr lang="en-US" altLang="nl-NL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1359924" y="3549138"/>
            <a:ext cx="785352" cy="54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0" i="1" dirty="0">
                <a:latin typeface="Times New Roman" pitchFamily="18" charset="0"/>
                <a:cs typeface="Times New Roman" pitchFamily="18" charset="0"/>
              </a:rPr>
              <a:t>P,T</a:t>
            </a:r>
            <a:endParaRPr lang="en-US" altLang="nl-NL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762000" y="914400"/>
            <a:ext cx="2895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i="1" u="sng" dirty="0">
                <a:solidFill>
                  <a:srgbClr val="FF3300"/>
                </a:solidFill>
              </a:rPr>
              <a:t>F = </a:t>
            </a:r>
            <a:r>
              <a:rPr lang="en-US" altLang="nl-NL" sz="2400" b="0" u="sng" dirty="0">
                <a:solidFill>
                  <a:srgbClr val="FF3300"/>
                </a:solidFill>
              </a:rPr>
              <a:t>3 – P + 2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762000" y="1600200"/>
            <a:ext cx="2895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i="1" u="sng" dirty="0">
                <a:solidFill>
                  <a:srgbClr val="FF3300"/>
                </a:solidFill>
              </a:rPr>
              <a:t>F” = </a:t>
            </a:r>
            <a:r>
              <a:rPr lang="en-US" altLang="nl-NL" sz="2400" b="0" u="sng" dirty="0">
                <a:solidFill>
                  <a:srgbClr val="FF3300"/>
                </a:solidFill>
              </a:rPr>
              <a:t>3 – P</a:t>
            </a:r>
          </a:p>
        </p:txBody>
      </p:sp>
    </p:spTree>
    <p:extLst>
      <p:ext uri="{BB962C8B-B14F-4D97-AF65-F5344CB8AC3E}">
        <p14:creationId xmlns:p14="http://schemas.microsoft.com/office/powerpoint/2010/main" val="42351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 animBg="1"/>
      <p:bldP spid="86025" grpId="0" animBg="1"/>
      <p:bldP spid="86026" grpId="0" animBg="1"/>
      <p:bldP spid="86027" grpId="0" animBg="1"/>
      <p:bldP spid="86028" grpId="0" animBg="1"/>
      <p:bldP spid="86029" grpId="0" animBg="1"/>
      <p:bldP spid="86032" grpId="0" animBg="1"/>
      <p:bldP spid="86033" grpId="0" animBg="1"/>
      <p:bldP spid="86034" grpId="0" animBg="1"/>
      <p:bldP spid="86035" grpId="0" animBg="1"/>
      <p:bldP spid="86036" grpId="0" animBg="1"/>
      <p:bldP spid="8603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43" name="Group 27"/>
          <p:cNvGrpSpPr>
            <a:grpSpLocks/>
          </p:cNvGrpSpPr>
          <p:nvPr/>
        </p:nvGrpSpPr>
        <p:grpSpPr bwMode="auto">
          <a:xfrm>
            <a:off x="5410200" y="1600200"/>
            <a:ext cx="4114800" cy="4419600"/>
            <a:chOff x="3168" y="720"/>
            <a:chExt cx="2592" cy="2784"/>
          </a:xfrm>
        </p:grpSpPr>
        <p:pic>
          <p:nvPicPr>
            <p:cNvPr id="86041" name="Picture 25" descr="ch05Df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720"/>
              <a:ext cx="2544" cy="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042" name="Rectangle 26"/>
            <p:cNvSpPr>
              <a:spLocks noChangeArrowheads="1"/>
            </p:cNvSpPr>
            <p:nvPr/>
          </p:nvSpPr>
          <p:spPr bwMode="auto">
            <a:xfrm>
              <a:off x="3168" y="2784"/>
              <a:ext cx="2592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</p:grpSp>
      <p:pic>
        <p:nvPicPr>
          <p:cNvPr id="86022" name="Picture 6" descr="ternary_8_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62325"/>
            <a:ext cx="3589338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124200" y="3657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/>
              <a:t>P,T</a:t>
            </a:r>
            <a:endParaRPr lang="en-US" altLang="nl-NL" b="0" u="sng"/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 flipV="1">
            <a:off x="1447800" y="3556000"/>
            <a:ext cx="1562100" cy="276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 flipH="1" flipV="1">
            <a:off x="2997200" y="3543300"/>
            <a:ext cx="1651000" cy="2781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 flipH="1" flipV="1">
            <a:off x="1447800" y="6324600"/>
            <a:ext cx="3200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6027" name="Oval 11"/>
          <p:cNvSpPr>
            <a:spLocks noChangeArrowheads="1"/>
          </p:cNvSpPr>
          <p:nvPr/>
        </p:nvSpPr>
        <p:spPr bwMode="auto">
          <a:xfrm>
            <a:off x="2933700" y="34925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6028" name="Oval 12"/>
          <p:cNvSpPr>
            <a:spLocks noChangeArrowheads="1"/>
          </p:cNvSpPr>
          <p:nvPr/>
        </p:nvSpPr>
        <p:spPr bwMode="auto">
          <a:xfrm>
            <a:off x="5410200" y="5410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6029" name="Oval 13"/>
          <p:cNvSpPr>
            <a:spLocks noChangeArrowheads="1"/>
          </p:cNvSpPr>
          <p:nvPr/>
        </p:nvSpPr>
        <p:spPr bwMode="auto">
          <a:xfrm>
            <a:off x="1384300" y="62357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86030" name="Picture 14" descr="ternary_8_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6E1DB"/>
              </a:clrFrom>
              <a:clrTo>
                <a:srgbClr val="E6E1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24125"/>
            <a:ext cx="3589338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32" name="Line 16"/>
          <p:cNvSpPr>
            <a:spLocks noChangeShapeType="1"/>
          </p:cNvSpPr>
          <p:nvPr/>
        </p:nvSpPr>
        <p:spPr bwMode="auto">
          <a:xfrm flipV="1">
            <a:off x="2286000" y="2717800"/>
            <a:ext cx="1562100" cy="276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flipH="1" flipV="1">
            <a:off x="3835400" y="2705100"/>
            <a:ext cx="1651000" cy="2781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 flipH="1" flipV="1">
            <a:off x="2286000" y="5486400"/>
            <a:ext cx="3200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6035" name="Oval 19"/>
          <p:cNvSpPr>
            <a:spLocks noChangeArrowheads="1"/>
          </p:cNvSpPr>
          <p:nvPr/>
        </p:nvSpPr>
        <p:spPr bwMode="auto">
          <a:xfrm>
            <a:off x="3771900" y="26543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6036" name="Oval 20"/>
          <p:cNvSpPr>
            <a:spLocks noChangeArrowheads="1"/>
          </p:cNvSpPr>
          <p:nvPr/>
        </p:nvSpPr>
        <p:spPr bwMode="auto">
          <a:xfrm>
            <a:off x="5397500" y="53975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6037" name="Oval 21"/>
          <p:cNvSpPr>
            <a:spLocks noChangeArrowheads="1"/>
          </p:cNvSpPr>
          <p:nvPr/>
        </p:nvSpPr>
        <p:spPr bwMode="auto">
          <a:xfrm>
            <a:off x="2222500" y="53975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6039" name="Line 23"/>
          <p:cNvSpPr>
            <a:spLocks noChangeShapeType="1"/>
          </p:cNvSpPr>
          <p:nvPr/>
        </p:nvSpPr>
        <p:spPr bwMode="auto">
          <a:xfrm flipV="1">
            <a:off x="1447800" y="54737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6040" name="Line 24"/>
          <p:cNvSpPr>
            <a:spLocks noChangeShapeType="1"/>
          </p:cNvSpPr>
          <p:nvPr/>
        </p:nvSpPr>
        <p:spPr bwMode="auto">
          <a:xfrm flipV="1">
            <a:off x="4648200" y="548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52</a:t>
            </a:fld>
            <a:endParaRPr lang="en-US" altLang="nl-NL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5334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1994079" y="228600"/>
            <a:ext cx="472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Ternary phase diagrams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236429" y="2697418"/>
            <a:ext cx="785352" cy="54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0" i="1" dirty="0" smtClean="0">
                <a:latin typeface="Times New Roman" pitchFamily="18" charset="0"/>
                <a:cs typeface="Times New Roman" pitchFamily="18" charset="0"/>
              </a:rPr>
              <a:t>P,T’</a:t>
            </a:r>
            <a:endParaRPr lang="en-US" altLang="nl-NL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1359924" y="3549138"/>
            <a:ext cx="785352" cy="54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0" i="1" dirty="0">
                <a:latin typeface="Times New Roman" pitchFamily="18" charset="0"/>
                <a:cs typeface="Times New Roman" pitchFamily="18" charset="0"/>
              </a:rPr>
              <a:t>P,T</a:t>
            </a:r>
            <a:endParaRPr lang="en-US" altLang="nl-NL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762000" y="914400"/>
            <a:ext cx="2895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i="1" u="sng" dirty="0">
                <a:solidFill>
                  <a:srgbClr val="FF3300"/>
                </a:solidFill>
              </a:rPr>
              <a:t>F = </a:t>
            </a:r>
            <a:r>
              <a:rPr lang="en-US" altLang="nl-NL" sz="2400" b="0" u="sng" dirty="0">
                <a:solidFill>
                  <a:srgbClr val="FF3300"/>
                </a:solidFill>
              </a:rPr>
              <a:t>3 – P + 2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762000" y="1600200"/>
            <a:ext cx="2895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i="1" u="sng" dirty="0">
                <a:solidFill>
                  <a:srgbClr val="FF3300"/>
                </a:solidFill>
              </a:rPr>
              <a:t>F” = </a:t>
            </a:r>
            <a:r>
              <a:rPr lang="en-US" altLang="nl-NL" sz="2400" b="0" u="sng" dirty="0">
                <a:solidFill>
                  <a:srgbClr val="FF3300"/>
                </a:solidFill>
              </a:rPr>
              <a:t>3 – P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5943600" y="6110339"/>
            <a:ext cx="1930221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21</a:t>
            </a:r>
            <a:endParaRPr lang="en-US" alt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413693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animBg="1"/>
      <p:bldP spid="86027" grpId="0" animBg="1"/>
      <p:bldP spid="86028" grpId="0" animBg="1"/>
      <p:bldP spid="86033" grpId="0" animBg="1"/>
      <p:bldP spid="86034" grpId="0" animBg="1"/>
      <p:bldP spid="86035" grpId="0" animBg="1"/>
      <p:bldP spid="86036" grpId="0" animBg="1"/>
      <p:bldP spid="8603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ternary_8_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30363"/>
            <a:ext cx="4724400" cy="40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5" name="Picture 5" descr="ternary_8_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130675"/>
            <a:ext cx="3179762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5691648" y="1905000"/>
            <a:ext cx="785352" cy="54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b="0" i="1" dirty="0">
                <a:latin typeface="Times New Roman" pitchFamily="18" charset="0"/>
                <a:cs typeface="Times New Roman" pitchFamily="18" charset="0"/>
              </a:rPr>
              <a:t>P,T</a:t>
            </a:r>
            <a:endParaRPr lang="en-US" altLang="nl-NL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9068" y="5791200"/>
            <a:ext cx="372212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dirty="0"/>
              <a:t>(CHCl</a:t>
            </a:r>
            <a:r>
              <a:rPr lang="en-US" altLang="nl-NL" sz="2400" b="0" baseline="-25000" dirty="0"/>
              <a:t>3</a:t>
            </a:r>
            <a:r>
              <a:rPr lang="en-US" altLang="nl-NL" sz="2400" b="0" dirty="0"/>
              <a:t>, CH</a:t>
            </a:r>
            <a:r>
              <a:rPr lang="en-US" altLang="nl-NL" sz="2400" b="0" baseline="-25000" dirty="0"/>
              <a:t>3</a:t>
            </a:r>
            <a:r>
              <a:rPr lang="en-US" altLang="nl-NL" sz="2400" b="0" dirty="0"/>
              <a:t>COOH, H</a:t>
            </a:r>
            <a:r>
              <a:rPr lang="en-US" altLang="nl-NL" sz="2400" b="0" baseline="-25000" dirty="0"/>
              <a:t>2</a:t>
            </a:r>
            <a:r>
              <a:rPr lang="en-US" altLang="nl-NL" sz="2400" b="0" dirty="0"/>
              <a:t>O)</a:t>
            </a:r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3200400" y="49530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i="1"/>
              <a:t>P = </a:t>
            </a:r>
            <a:r>
              <a:rPr lang="en-US" altLang="nl-NL" sz="1800"/>
              <a:t>2</a:t>
            </a:r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3657600" y="35052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 i="1"/>
              <a:t>P = </a:t>
            </a:r>
            <a:r>
              <a:rPr lang="en-US" altLang="nl-NL" sz="1800"/>
              <a:t>1</a:t>
            </a:r>
          </a:p>
        </p:txBody>
      </p:sp>
      <p:grpSp>
        <p:nvGrpSpPr>
          <p:cNvPr id="87058" name="Group 18"/>
          <p:cNvGrpSpPr>
            <a:grpSpLocks/>
          </p:cNvGrpSpPr>
          <p:nvPr/>
        </p:nvGrpSpPr>
        <p:grpSpPr bwMode="auto">
          <a:xfrm>
            <a:off x="1676401" y="3290889"/>
            <a:ext cx="2286000" cy="900113"/>
            <a:chOff x="1008" y="2073"/>
            <a:chExt cx="1440" cy="567"/>
          </a:xfrm>
        </p:grpSpPr>
        <p:sp>
          <p:nvSpPr>
            <p:cNvPr id="87053" name="Rectangle 13"/>
            <p:cNvSpPr>
              <a:spLocks noChangeArrowheads="1"/>
            </p:cNvSpPr>
            <p:nvPr/>
          </p:nvSpPr>
          <p:spPr bwMode="auto">
            <a:xfrm>
              <a:off x="1008" y="2073"/>
              <a:ext cx="144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nl-NL" sz="2400" b="0" dirty="0">
                  <a:latin typeface="Times New Roman" pitchFamily="18" charset="0"/>
                  <a:cs typeface="Times New Roman" pitchFamily="18" charset="0"/>
                </a:rPr>
                <a:t>Plait point</a:t>
              </a:r>
            </a:p>
          </p:txBody>
        </p:sp>
        <p:sp>
          <p:nvSpPr>
            <p:cNvPr id="87055" name="Line 15"/>
            <p:cNvSpPr>
              <a:spLocks noChangeShapeType="1"/>
            </p:cNvSpPr>
            <p:nvPr/>
          </p:nvSpPr>
          <p:spPr bwMode="auto">
            <a:xfrm>
              <a:off x="1872" y="2304"/>
              <a:ext cx="48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NL"/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143000" y="4114800"/>
            <a:ext cx="2362200" cy="762000"/>
            <a:chOff x="720" y="2592"/>
            <a:chExt cx="1488" cy="480"/>
          </a:xfrm>
        </p:grpSpPr>
        <p:sp>
          <p:nvSpPr>
            <p:cNvPr id="87052" name="Rectangle 12"/>
            <p:cNvSpPr>
              <a:spLocks noChangeArrowheads="1"/>
            </p:cNvSpPr>
            <p:nvPr/>
          </p:nvSpPr>
          <p:spPr bwMode="auto">
            <a:xfrm>
              <a:off x="720" y="2592"/>
              <a:ext cx="120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nl-NL" sz="2400" b="0" dirty="0">
                  <a:latin typeface="Times New Roman" pitchFamily="18" charset="0"/>
                  <a:cs typeface="Times New Roman" pitchFamily="18" charset="0"/>
                </a:rPr>
                <a:t>Tie line</a:t>
              </a:r>
            </a:p>
          </p:txBody>
        </p:sp>
        <p:sp>
          <p:nvSpPr>
            <p:cNvPr id="87056" name="Line 16"/>
            <p:cNvSpPr>
              <a:spLocks noChangeShapeType="1"/>
            </p:cNvSpPr>
            <p:nvPr/>
          </p:nvSpPr>
          <p:spPr bwMode="auto">
            <a:xfrm>
              <a:off x="1392" y="2784"/>
              <a:ext cx="81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N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53</a:t>
            </a:fld>
            <a:endParaRPr lang="en-US" altLang="nl-NL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334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1994079" y="228600"/>
            <a:ext cx="472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Ternary phase diagrams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62000" y="1066800"/>
            <a:ext cx="2895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i="1" u="sng" dirty="0">
                <a:solidFill>
                  <a:srgbClr val="FF3300"/>
                </a:solidFill>
              </a:rPr>
              <a:t>F” = </a:t>
            </a:r>
            <a:r>
              <a:rPr lang="en-US" altLang="nl-NL" sz="2400" b="0" u="sng" dirty="0">
                <a:solidFill>
                  <a:srgbClr val="FF3300"/>
                </a:solidFill>
              </a:rPr>
              <a:t>3 – P</a:t>
            </a: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H="1">
            <a:off x="4541274" y="3455196"/>
            <a:ext cx="3086100" cy="147161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nl-NL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509657" y="2983631"/>
            <a:ext cx="2273121" cy="57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i="1" u="sng" dirty="0" smtClean="0">
                <a:latin typeface="Times New Roman" pitchFamily="18" charset="0"/>
                <a:cs typeface="Times New Roman" pitchFamily="18" charset="0"/>
              </a:rPr>
              <a:t>l-l</a:t>
            </a:r>
            <a:r>
              <a:rPr lang="en-US" altLang="nl-NL" sz="2400" b="0" u="sng" dirty="0" smtClean="0">
                <a:latin typeface="Times New Roman" pitchFamily="18" charset="0"/>
                <a:cs typeface="Times New Roman" pitchFamily="18" charset="0"/>
              </a:rPr>
              <a:t> separation</a:t>
            </a:r>
            <a:r>
              <a:rPr lang="en-US" altLang="nl-NL" sz="2400" b="0" u="sng" dirty="0" smtClean="0"/>
              <a:t> </a:t>
            </a:r>
            <a:endParaRPr lang="en-US" altLang="nl-NL" sz="2400" b="0" u="sng" dirty="0"/>
          </a:p>
        </p:txBody>
      </p:sp>
    </p:spTree>
    <p:extLst>
      <p:ext uri="{BB962C8B-B14F-4D97-AF65-F5344CB8AC3E}">
        <p14:creationId xmlns:p14="http://schemas.microsoft.com/office/powerpoint/2010/main" val="42462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0" grpId="0"/>
      <p:bldP spid="8705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ternary_8_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279525"/>
            <a:ext cx="5943600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2057400" y="1676400"/>
            <a:ext cx="9683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/>
              <a:t>P,T</a:t>
            </a:r>
            <a:endParaRPr lang="en-US" altLang="nl-NL" b="0" u="sng"/>
          </a:p>
        </p:txBody>
      </p:sp>
      <p:pic>
        <p:nvPicPr>
          <p:cNvPr id="88070" name="Picture 6" descr="ternary_8_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45720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2362200" y="6019800"/>
            <a:ext cx="3657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dirty="0"/>
              <a:t>((NH</a:t>
            </a:r>
            <a:r>
              <a:rPr lang="en-US" altLang="nl-NL" sz="2400" b="0" baseline="-25000" dirty="0"/>
              <a:t>4</a:t>
            </a:r>
            <a:r>
              <a:rPr lang="en-US" altLang="nl-NL" sz="2400" b="0" dirty="0"/>
              <a:t>)</a:t>
            </a:r>
            <a:r>
              <a:rPr lang="en-US" altLang="nl-NL" sz="2400" b="0" baseline="-25000" dirty="0"/>
              <a:t>2</a:t>
            </a:r>
            <a:r>
              <a:rPr lang="en-US" altLang="nl-NL" sz="2400" b="0" dirty="0"/>
              <a:t>SO</a:t>
            </a:r>
            <a:r>
              <a:rPr lang="en-US" altLang="nl-NL" sz="2400" b="0" baseline="-25000" dirty="0"/>
              <a:t>4</a:t>
            </a:r>
            <a:r>
              <a:rPr lang="en-US" altLang="nl-NL" sz="2400" b="0" dirty="0"/>
              <a:t>, NH</a:t>
            </a:r>
            <a:r>
              <a:rPr lang="en-US" altLang="nl-NL" sz="2400" b="0" baseline="-25000" dirty="0"/>
              <a:t>4</a:t>
            </a:r>
            <a:r>
              <a:rPr lang="en-US" altLang="nl-NL" sz="2400" b="0" dirty="0"/>
              <a:t>Cl, H</a:t>
            </a:r>
            <a:r>
              <a:rPr lang="en-US" altLang="nl-NL" sz="2400" b="0" baseline="-25000" dirty="0"/>
              <a:t>2</a:t>
            </a:r>
            <a:r>
              <a:rPr lang="en-US" altLang="nl-NL" sz="2400" b="0" dirty="0"/>
              <a:t>O)</a:t>
            </a:r>
          </a:p>
        </p:txBody>
      </p:sp>
      <p:grpSp>
        <p:nvGrpSpPr>
          <p:cNvPr id="88076" name="Group 12"/>
          <p:cNvGrpSpPr>
            <a:grpSpLocks/>
          </p:cNvGrpSpPr>
          <p:nvPr/>
        </p:nvGrpSpPr>
        <p:grpSpPr bwMode="auto">
          <a:xfrm>
            <a:off x="6248401" y="1552575"/>
            <a:ext cx="2881313" cy="1114425"/>
            <a:chOff x="3936" y="978"/>
            <a:chExt cx="1815" cy="702"/>
          </a:xfrm>
        </p:grpSpPr>
        <p:sp>
          <p:nvSpPr>
            <p:cNvPr id="88073" name="Rectangle 9"/>
            <p:cNvSpPr>
              <a:spLocks noChangeArrowheads="1"/>
            </p:cNvSpPr>
            <p:nvPr/>
          </p:nvSpPr>
          <p:spPr bwMode="auto">
            <a:xfrm>
              <a:off x="4551" y="978"/>
              <a:ext cx="120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nl-NL" sz="2400" b="0" dirty="0"/>
                <a:t>Tie line</a:t>
              </a:r>
            </a:p>
          </p:txBody>
        </p:sp>
        <p:sp>
          <p:nvSpPr>
            <p:cNvPr id="88074" name="Line 10"/>
            <p:cNvSpPr>
              <a:spLocks noChangeShapeType="1"/>
            </p:cNvSpPr>
            <p:nvPr/>
          </p:nvSpPr>
          <p:spPr bwMode="auto">
            <a:xfrm flipH="1">
              <a:off x="3936" y="1200"/>
              <a:ext cx="672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NL"/>
            </a:p>
          </p:txBody>
        </p:sp>
      </p:grpSp>
      <p:graphicFrame>
        <p:nvGraphicFramePr>
          <p:cNvPr id="88082" name="Object 18"/>
          <p:cNvGraphicFramePr>
            <a:graphicFrameLocks noChangeAspect="1"/>
          </p:cNvGraphicFramePr>
          <p:nvPr/>
        </p:nvGraphicFramePr>
        <p:xfrm>
          <a:off x="7467600" y="3505200"/>
          <a:ext cx="14922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8" name="Equation" r:id="rId5" imgW="609480" imgH="215640" progId="Equation.3">
                  <p:embed/>
                </p:oleObj>
              </mc:Choice>
              <mc:Fallback>
                <p:oleObj name="Equation" r:id="rId5" imgW="609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505200"/>
                        <a:ext cx="1492250" cy="530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8091" name="Group 27"/>
          <p:cNvGrpSpPr>
            <a:grpSpLocks/>
          </p:cNvGrpSpPr>
          <p:nvPr/>
        </p:nvGrpSpPr>
        <p:grpSpPr bwMode="auto">
          <a:xfrm>
            <a:off x="7467600" y="4419600"/>
            <a:ext cx="1487488" cy="1317625"/>
            <a:chOff x="4704" y="2784"/>
            <a:chExt cx="937" cy="830"/>
          </a:xfrm>
        </p:grpSpPr>
        <p:graphicFrame>
          <p:nvGraphicFramePr>
            <p:cNvPr id="88084" name="Object 20"/>
            <p:cNvGraphicFramePr>
              <a:graphicFrameLocks noChangeAspect="1"/>
            </p:cNvGraphicFramePr>
            <p:nvPr/>
          </p:nvGraphicFramePr>
          <p:xfrm>
            <a:off x="4704" y="3264"/>
            <a:ext cx="914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39" name="Equation" r:id="rId7" imgW="596880" imgH="228600" progId="Equation.3">
                    <p:embed/>
                  </p:oleObj>
                </mc:Choice>
                <mc:Fallback>
                  <p:oleObj name="Equation" r:id="rId7" imgW="596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3264"/>
                          <a:ext cx="914" cy="35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85" name="Object 21"/>
            <p:cNvGraphicFramePr>
              <a:graphicFrameLocks noChangeAspect="1"/>
            </p:cNvGraphicFramePr>
            <p:nvPr/>
          </p:nvGraphicFramePr>
          <p:xfrm>
            <a:off x="4704" y="2784"/>
            <a:ext cx="937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40" name="Equation" r:id="rId9" imgW="634680" imgH="228600" progId="Equation.3">
                    <p:embed/>
                  </p:oleObj>
                </mc:Choice>
                <mc:Fallback>
                  <p:oleObj name="Equation" r:id="rId9" imgW="634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2784"/>
                          <a:ext cx="937" cy="337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8089" name="Group 25"/>
          <p:cNvGrpSpPr>
            <a:grpSpLocks/>
          </p:cNvGrpSpPr>
          <p:nvPr/>
        </p:nvGrpSpPr>
        <p:grpSpPr bwMode="auto">
          <a:xfrm>
            <a:off x="1905000" y="3873500"/>
            <a:ext cx="1765300" cy="1765300"/>
            <a:chOff x="1200" y="2440"/>
            <a:chExt cx="1112" cy="1112"/>
          </a:xfrm>
        </p:grpSpPr>
        <p:sp>
          <p:nvSpPr>
            <p:cNvPr id="88077" name="Line 13"/>
            <p:cNvSpPr>
              <a:spLocks noChangeShapeType="1"/>
            </p:cNvSpPr>
            <p:nvPr/>
          </p:nvSpPr>
          <p:spPr bwMode="auto">
            <a:xfrm flipV="1">
              <a:off x="1880" y="2440"/>
              <a:ext cx="432" cy="6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NL"/>
            </a:p>
          </p:txBody>
        </p:sp>
        <p:sp>
          <p:nvSpPr>
            <p:cNvPr id="88079" name="Line 15"/>
            <p:cNvSpPr>
              <a:spLocks noChangeShapeType="1"/>
            </p:cNvSpPr>
            <p:nvPr/>
          </p:nvSpPr>
          <p:spPr bwMode="auto">
            <a:xfrm flipH="1">
              <a:off x="1200" y="3120"/>
              <a:ext cx="672" cy="4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NL"/>
            </a:p>
          </p:txBody>
        </p:sp>
        <p:graphicFrame>
          <p:nvGraphicFramePr>
            <p:cNvPr id="88086" name="Object 22"/>
            <p:cNvGraphicFramePr>
              <a:graphicFrameLocks noChangeAspect="1"/>
            </p:cNvGraphicFramePr>
            <p:nvPr/>
          </p:nvGraphicFramePr>
          <p:xfrm>
            <a:off x="1488" y="2928"/>
            <a:ext cx="17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41" name="Equation" r:id="rId11" imgW="114120" imgH="215640" progId="Equation.3">
                    <p:embed/>
                  </p:oleObj>
                </mc:Choice>
                <mc:Fallback>
                  <p:oleObj name="Equation" r:id="rId11" imgW="114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928"/>
                          <a:ext cx="178" cy="33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87" name="Object 23"/>
            <p:cNvGraphicFramePr>
              <a:graphicFrameLocks noChangeAspect="1"/>
            </p:cNvGraphicFramePr>
            <p:nvPr/>
          </p:nvGraphicFramePr>
          <p:xfrm>
            <a:off x="1824" y="2496"/>
            <a:ext cx="21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42" name="Equation" r:id="rId13" imgW="139680" imgH="215640" progId="Equation.3">
                    <p:embed/>
                  </p:oleObj>
                </mc:Choice>
                <mc:Fallback>
                  <p:oleObj name="Equation" r:id="rId13" imgW="1396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496"/>
                          <a:ext cx="218" cy="33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8090" name="Group 26"/>
          <p:cNvGrpSpPr>
            <a:grpSpLocks/>
          </p:cNvGrpSpPr>
          <p:nvPr/>
        </p:nvGrpSpPr>
        <p:grpSpPr bwMode="auto">
          <a:xfrm>
            <a:off x="2971800" y="4648200"/>
            <a:ext cx="3505200" cy="914400"/>
            <a:chOff x="1872" y="2928"/>
            <a:chExt cx="2208" cy="576"/>
          </a:xfrm>
        </p:grpSpPr>
        <p:sp>
          <p:nvSpPr>
            <p:cNvPr id="88078" name="Line 14"/>
            <p:cNvSpPr>
              <a:spLocks noChangeShapeType="1"/>
            </p:cNvSpPr>
            <p:nvPr/>
          </p:nvSpPr>
          <p:spPr bwMode="auto">
            <a:xfrm>
              <a:off x="1872" y="3120"/>
              <a:ext cx="2208" cy="3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nl-NL"/>
            </a:p>
          </p:txBody>
        </p:sp>
        <p:graphicFrame>
          <p:nvGraphicFramePr>
            <p:cNvPr id="88088" name="Object 24"/>
            <p:cNvGraphicFramePr>
              <a:graphicFrameLocks noChangeAspect="1"/>
            </p:cNvGraphicFramePr>
            <p:nvPr/>
          </p:nvGraphicFramePr>
          <p:xfrm>
            <a:off x="2832" y="2928"/>
            <a:ext cx="18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43" name="Equation" r:id="rId15" imgW="126720" imgH="228600" progId="Equation.3">
                    <p:embed/>
                  </p:oleObj>
                </mc:Choice>
                <mc:Fallback>
                  <p:oleObj name="Equation" r:id="rId15" imgW="126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2928"/>
                          <a:ext cx="186" cy="33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54</a:t>
            </a:fld>
            <a:endParaRPr lang="en-US" altLang="nl-NL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334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1994079" y="228600"/>
            <a:ext cx="472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Ternary phase diagrams</a:t>
            </a:r>
          </a:p>
        </p:txBody>
      </p:sp>
    </p:spTree>
    <p:extLst>
      <p:ext uri="{BB962C8B-B14F-4D97-AF65-F5344CB8AC3E}">
        <p14:creationId xmlns:p14="http://schemas.microsoft.com/office/powerpoint/2010/main" val="132089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55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818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" y="1408546"/>
            <a:ext cx="4572000" cy="502000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6</a:t>
            </a:fld>
            <a:endParaRPr lang="en-US" altLang="nl-NL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76200" y="990600"/>
            <a:ext cx="133598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 rot="-2734690">
            <a:off x="-134201" y="5657122"/>
            <a:ext cx="1330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5624052" y="1081548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Fixed </a:t>
            </a:r>
            <a:r>
              <a:rPr lang="en-US" altLang="nl-NL" i="1" u="sng"/>
              <a:t>T</a:t>
            </a: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 rot="16200000" flipH="1">
            <a:off x="4404852" y="471948"/>
            <a:ext cx="457200" cy="1981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5514975" y="2362200"/>
            <a:ext cx="2867025" cy="3505200"/>
            <a:chOff x="1977" y="2016"/>
            <a:chExt cx="1806" cy="2208"/>
          </a:xfrm>
        </p:grpSpPr>
        <p:pic>
          <p:nvPicPr>
            <p:cNvPr id="13" name="Picture 29" descr="5_29_big_zA_sha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" y="2016"/>
              <a:ext cx="1806" cy="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30"/>
            <p:cNvSpPr>
              <a:spLocks noChangeArrowheads="1"/>
            </p:cNvSpPr>
            <p:nvPr/>
          </p:nvSpPr>
          <p:spPr bwMode="auto">
            <a:xfrm>
              <a:off x="3264" y="4032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7" name="Arc 16"/>
          <p:cNvSpPr/>
          <p:nvPr/>
        </p:nvSpPr>
        <p:spPr bwMode="auto">
          <a:xfrm rot="21378785">
            <a:off x="3648542" y="2809286"/>
            <a:ext cx="3748730" cy="1542354"/>
          </a:xfrm>
          <a:prstGeom prst="arc">
            <a:avLst>
              <a:gd name="adj1" fmla="val 10398836"/>
              <a:gd name="adj2" fmla="val 21340604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2590800" y="5810149"/>
            <a:ext cx="762000" cy="728303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12"/>
          <p:cNvSpPr txBox="1">
            <a:spLocks noChangeArrowheads="1"/>
          </p:cNvSpPr>
          <p:nvPr/>
        </p:nvSpPr>
        <p:spPr bwMode="auto">
          <a:xfrm rot="-2734690">
            <a:off x="1689865" y="5913636"/>
            <a:ext cx="1330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09600" y="152400"/>
            <a:ext cx="75438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 smtClean="0"/>
              <a:t>Vapour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</a:t>
            </a:r>
            <a:r>
              <a:rPr lang="en-US" altLang="nl-NL" b="0" u="sng" dirty="0" smtClean="0"/>
              <a:t>liquid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-composition </a:t>
            </a:r>
            <a:r>
              <a:rPr lang="en-US" altLang="nl-NL" b="0" u="sng" dirty="0" smtClean="0"/>
              <a:t>(</a:t>
            </a:r>
            <a:r>
              <a:rPr lang="en-US" altLang="nl-NL" b="0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b="0" u="sng" dirty="0" smtClean="0"/>
              <a:t>,</a:t>
            </a:r>
            <a:r>
              <a:rPr lang="en-US" altLang="nl-NL" b="0" i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b="0" u="sng" dirty="0" smtClean="0"/>
              <a:t>) </a:t>
            </a:r>
            <a:r>
              <a:rPr lang="en-US" altLang="nl-NL" b="0" u="sng" dirty="0" smtClean="0">
                <a:solidFill>
                  <a:srgbClr val="C00000"/>
                </a:solidFill>
              </a:rPr>
              <a:t>diagram</a:t>
            </a:r>
            <a:endParaRPr lang="en-US" altLang="nl-NL" b="0" u="sng" dirty="0">
              <a:solidFill>
                <a:srgbClr val="C00000"/>
              </a:solidFill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410200" y="20193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Ideal solution</a:t>
            </a:r>
          </a:p>
        </p:txBody>
      </p:sp>
    </p:spTree>
    <p:extLst>
      <p:ext uri="{BB962C8B-B14F-4D97-AF65-F5344CB8AC3E}">
        <p14:creationId xmlns:p14="http://schemas.microsoft.com/office/powerpoint/2010/main" val="28172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" y="1408546"/>
            <a:ext cx="4572000" cy="502000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7</a:t>
            </a:fld>
            <a:endParaRPr lang="en-US" altLang="nl-NL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76200" y="990600"/>
            <a:ext cx="133598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 rot="-2734690">
            <a:off x="-122980" y="5657122"/>
            <a:ext cx="13083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i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5624052" y="1081548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Fixed </a:t>
            </a:r>
            <a:r>
              <a:rPr lang="en-US" altLang="nl-NL" i="1" u="sng"/>
              <a:t>T</a:t>
            </a: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 rot="16200000" flipH="1">
            <a:off x="4404852" y="471948"/>
            <a:ext cx="457200" cy="1981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5514975" y="2362200"/>
            <a:ext cx="2867025" cy="3505200"/>
            <a:chOff x="1977" y="2016"/>
            <a:chExt cx="1806" cy="2208"/>
          </a:xfrm>
        </p:grpSpPr>
        <p:pic>
          <p:nvPicPr>
            <p:cNvPr id="13" name="Picture 29" descr="5_29_big_zA_sha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" y="2016"/>
              <a:ext cx="1806" cy="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30"/>
            <p:cNvSpPr>
              <a:spLocks noChangeArrowheads="1"/>
            </p:cNvSpPr>
            <p:nvPr/>
          </p:nvSpPr>
          <p:spPr bwMode="auto">
            <a:xfrm>
              <a:off x="3264" y="4032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8" name="Arc 17"/>
          <p:cNvSpPr/>
          <p:nvPr/>
        </p:nvSpPr>
        <p:spPr bwMode="auto">
          <a:xfrm rot="12431475">
            <a:off x="3318047" y="3601378"/>
            <a:ext cx="3426379" cy="1395025"/>
          </a:xfrm>
          <a:prstGeom prst="arc">
            <a:avLst>
              <a:gd name="adj1" fmla="val 9896577"/>
              <a:gd name="adj2" fmla="val 20185892"/>
            </a:avLst>
          </a:prstGeom>
          <a:noFill/>
          <a:ln w="38100" cap="flat" cmpd="sng" algn="ctr">
            <a:solidFill>
              <a:srgbClr val="00CCFF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2590800" y="5810149"/>
            <a:ext cx="762000" cy="728303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12"/>
          <p:cNvSpPr txBox="1">
            <a:spLocks noChangeArrowheads="1"/>
          </p:cNvSpPr>
          <p:nvPr/>
        </p:nvSpPr>
        <p:spPr bwMode="auto">
          <a:xfrm rot="-2734690">
            <a:off x="1701087" y="5913636"/>
            <a:ext cx="13083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i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609600" y="152400"/>
            <a:ext cx="75438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 smtClean="0"/>
              <a:t>Vapour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</a:t>
            </a:r>
            <a:r>
              <a:rPr lang="en-US" altLang="nl-NL" b="0" u="sng" dirty="0" smtClean="0"/>
              <a:t>liquid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-composition </a:t>
            </a:r>
            <a:r>
              <a:rPr lang="en-US" altLang="nl-NL" b="0" u="sng" dirty="0" smtClean="0"/>
              <a:t>(</a:t>
            </a:r>
            <a:r>
              <a:rPr lang="en-US" altLang="nl-NL" b="0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b="0" u="sng" dirty="0" smtClean="0"/>
              <a:t>,</a:t>
            </a:r>
            <a:r>
              <a:rPr lang="en-US" altLang="nl-NL" b="0" i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b="0" u="sng" dirty="0" smtClean="0"/>
              <a:t>) </a:t>
            </a:r>
            <a:r>
              <a:rPr lang="en-US" altLang="nl-NL" b="0" u="sng" dirty="0" smtClean="0">
                <a:solidFill>
                  <a:srgbClr val="C00000"/>
                </a:solidFill>
              </a:rPr>
              <a:t>diagram</a:t>
            </a:r>
            <a:endParaRPr lang="en-US" altLang="nl-NL" b="0" u="sng" dirty="0">
              <a:solidFill>
                <a:srgbClr val="C00000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5410200" y="20193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Ideal solution</a:t>
            </a:r>
          </a:p>
        </p:txBody>
      </p:sp>
    </p:spTree>
    <p:extLst>
      <p:ext uri="{BB962C8B-B14F-4D97-AF65-F5344CB8AC3E}">
        <p14:creationId xmlns:p14="http://schemas.microsoft.com/office/powerpoint/2010/main" val="41028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" y="1408546"/>
            <a:ext cx="4572000" cy="502000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8</a:t>
            </a:fld>
            <a:endParaRPr lang="en-US" altLang="nl-NL" dirty="0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76200" y="990600"/>
            <a:ext cx="133598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 rot="-2734690">
            <a:off x="-111758" y="5657122"/>
            <a:ext cx="12859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5624052" y="1081548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Fixed </a:t>
            </a:r>
            <a:r>
              <a:rPr lang="en-US" altLang="nl-NL" i="1" u="sng"/>
              <a:t>T</a:t>
            </a: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 rot="16200000" flipH="1">
            <a:off x="4404852" y="471948"/>
            <a:ext cx="457200" cy="1981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5514975" y="2362200"/>
            <a:ext cx="2867025" cy="3505200"/>
            <a:chOff x="1977" y="2016"/>
            <a:chExt cx="1806" cy="2208"/>
          </a:xfrm>
        </p:grpSpPr>
        <p:pic>
          <p:nvPicPr>
            <p:cNvPr id="13" name="Picture 29" descr="5_29_big_zA_sha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" y="2016"/>
              <a:ext cx="1806" cy="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30"/>
            <p:cNvSpPr>
              <a:spLocks noChangeArrowheads="1"/>
            </p:cNvSpPr>
            <p:nvPr/>
          </p:nvSpPr>
          <p:spPr bwMode="auto">
            <a:xfrm>
              <a:off x="3264" y="4032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7" name="Arc 16"/>
          <p:cNvSpPr/>
          <p:nvPr/>
        </p:nvSpPr>
        <p:spPr bwMode="auto">
          <a:xfrm rot="21378785">
            <a:off x="3648542" y="2809286"/>
            <a:ext cx="3748730" cy="1542354"/>
          </a:xfrm>
          <a:prstGeom prst="arc">
            <a:avLst>
              <a:gd name="adj1" fmla="val 10398836"/>
              <a:gd name="adj2" fmla="val 21340604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Arc 17"/>
          <p:cNvSpPr/>
          <p:nvPr/>
        </p:nvSpPr>
        <p:spPr bwMode="auto">
          <a:xfrm rot="12431475">
            <a:off x="3318047" y="3601378"/>
            <a:ext cx="3426379" cy="1395025"/>
          </a:xfrm>
          <a:prstGeom prst="arc">
            <a:avLst>
              <a:gd name="adj1" fmla="val 9896577"/>
              <a:gd name="adj2" fmla="val 20185892"/>
            </a:avLst>
          </a:prstGeom>
          <a:noFill/>
          <a:ln w="38100" cap="flat" cmpd="sng" algn="ctr">
            <a:solidFill>
              <a:srgbClr val="00CCFF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2590800" y="5810149"/>
            <a:ext cx="762000" cy="728303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12"/>
          <p:cNvSpPr txBox="1">
            <a:spLocks noChangeArrowheads="1"/>
          </p:cNvSpPr>
          <p:nvPr/>
        </p:nvSpPr>
        <p:spPr bwMode="auto">
          <a:xfrm rot="-2734690">
            <a:off x="1708300" y="5913636"/>
            <a:ext cx="12939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609600" y="152400"/>
            <a:ext cx="75438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 smtClean="0"/>
              <a:t>Vapour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</a:t>
            </a:r>
            <a:r>
              <a:rPr lang="en-US" altLang="nl-NL" b="0" u="sng" dirty="0" smtClean="0"/>
              <a:t>liquid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-composition </a:t>
            </a:r>
            <a:r>
              <a:rPr lang="en-US" altLang="nl-NL" b="0" u="sng" dirty="0" smtClean="0"/>
              <a:t>(</a:t>
            </a:r>
            <a:r>
              <a:rPr lang="en-US" altLang="nl-NL" b="0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b="0" u="sng" dirty="0" smtClean="0"/>
              <a:t>,</a:t>
            </a:r>
            <a:r>
              <a:rPr lang="en-US" altLang="nl-NL" b="0" i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b="0" u="sng" dirty="0" smtClean="0"/>
              <a:t>) </a:t>
            </a:r>
            <a:r>
              <a:rPr lang="en-US" altLang="nl-NL" b="0" u="sng" dirty="0" smtClean="0">
                <a:solidFill>
                  <a:srgbClr val="C00000"/>
                </a:solidFill>
              </a:rPr>
              <a:t>diagram</a:t>
            </a:r>
            <a:endParaRPr lang="en-US" altLang="nl-NL" b="0" u="sng" dirty="0">
              <a:solidFill>
                <a:srgbClr val="C00000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410200" y="20193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Ideal solution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3581400" y="6096000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nl-NL" sz="28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b="1" dirty="0" smtClean="0"/>
              <a:t>: </a:t>
            </a:r>
            <a:r>
              <a:rPr lang="en-US" altLang="nl-NL" sz="2400" b="1" dirty="0" smtClean="0"/>
              <a:t>either </a:t>
            </a:r>
            <a:r>
              <a:rPr lang="en-US" altLang="nl-NL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28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b="1" dirty="0" smtClean="0"/>
              <a:t> </a:t>
            </a:r>
            <a:r>
              <a:rPr lang="en-US" altLang="nl-NL" sz="2400" b="1" dirty="0" smtClean="0"/>
              <a:t>or </a:t>
            </a:r>
            <a:r>
              <a:rPr lang="en-US" altLang="nl-NL" sz="2800" i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nl-NL" sz="28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4852" y="1408546"/>
            <a:ext cx="4572000" cy="5020009"/>
            <a:chOff x="594852" y="1408546"/>
            <a:chExt cx="4572000" cy="50200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52" y="1408546"/>
              <a:ext cx="4572000" cy="5020009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 bwMode="auto">
            <a:xfrm>
              <a:off x="3305077" y="2570558"/>
              <a:ext cx="3820" cy="318591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1261216" y="5756475"/>
              <a:ext cx="2929784" cy="4942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9</a:t>
            </a:fld>
            <a:endParaRPr lang="en-US" altLang="nl-NL" dirty="0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76200" y="990600"/>
            <a:ext cx="133598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 dirty="0">
                <a:solidFill>
                  <a:srgbClr val="FF3300"/>
                </a:solidFill>
              </a:rPr>
              <a:t>C = </a:t>
            </a:r>
            <a:r>
              <a:rPr lang="en-US" altLang="nl-NL" b="0" u="sng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 rot="-2734690">
            <a:off x="-111758" y="5657122"/>
            <a:ext cx="12859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5624052" y="1081548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/>
              <a:t>Fixed </a:t>
            </a:r>
            <a:r>
              <a:rPr lang="en-US" altLang="nl-NL" i="1" u="sng"/>
              <a:t>T</a:t>
            </a: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 rot="16200000" flipH="1">
            <a:off x="4404852" y="471948"/>
            <a:ext cx="457200" cy="1981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5514975" y="2362200"/>
            <a:ext cx="2867025" cy="3505200"/>
            <a:chOff x="1977" y="2016"/>
            <a:chExt cx="1806" cy="2208"/>
          </a:xfrm>
        </p:grpSpPr>
        <p:pic>
          <p:nvPicPr>
            <p:cNvPr id="13" name="Picture 29" descr="5_29_big_zA_sha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" y="2016"/>
              <a:ext cx="1806" cy="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30"/>
            <p:cNvSpPr>
              <a:spLocks noChangeArrowheads="1"/>
            </p:cNvSpPr>
            <p:nvPr/>
          </p:nvSpPr>
          <p:spPr bwMode="auto">
            <a:xfrm>
              <a:off x="3264" y="4032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7" name="Arc 16"/>
          <p:cNvSpPr/>
          <p:nvPr/>
        </p:nvSpPr>
        <p:spPr bwMode="auto">
          <a:xfrm rot="21378785">
            <a:off x="3648542" y="2809286"/>
            <a:ext cx="3748730" cy="1542354"/>
          </a:xfrm>
          <a:prstGeom prst="arc">
            <a:avLst>
              <a:gd name="adj1" fmla="val 10398836"/>
              <a:gd name="adj2" fmla="val 21340604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Arc 17"/>
          <p:cNvSpPr/>
          <p:nvPr/>
        </p:nvSpPr>
        <p:spPr bwMode="auto">
          <a:xfrm rot="12431475">
            <a:off x="3318047" y="3601378"/>
            <a:ext cx="3426379" cy="1395025"/>
          </a:xfrm>
          <a:prstGeom prst="arc">
            <a:avLst>
              <a:gd name="adj1" fmla="val 9896577"/>
              <a:gd name="adj2" fmla="val 20185892"/>
            </a:avLst>
          </a:prstGeom>
          <a:noFill/>
          <a:ln w="38100" cap="flat" cmpd="sng" algn="ctr">
            <a:solidFill>
              <a:srgbClr val="00CCFF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2590800" y="5810149"/>
            <a:ext cx="762000" cy="728303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12"/>
          <p:cNvSpPr txBox="1">
            <a:spLocks noChangeArrowheads="1"/>
          </p:cNvSpPr>
          <p:nvPr/>
        </p:nvSpPr>
        <p:spPr bwMode="auto">
          <a:xfrm rot="-2734690">
            <a:off x="1708300" y="5913636"/>
            <a:ext cx="12939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 dirty="0"/>
              <a:t>Comp. </a:t>
            </a:r>
            <a:r>
              <a:rPr lang="en-US" altLang="nl-NL" sz="32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nl-NL" sz="3200" b="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32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609600" y="152400"/>
            <a:ext cx="75438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 smtClean="0"/>
              <a:t>Vapour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</a:t>
            </a:r>
            <a:r>
              <a:rPr lang="en-US" altLang="nl-NL" b="0" u="sng" dirty="0" smtClean="0"/>
              <a:t>liquid</a:t>
            </a:r>
            <a:r>
              <a:rPr lang="en-US" altLang="nl-NL" b="0" u="sng" dirty="0" smtClean="0">
                <a:solidFill>
                  <a:srgbClr val="C00000"/>
                </a:solidFill>
              </a:rPr>
              <a:t>-composition </a:t>
            </a:r>
            <a:r>
              <a:rPr lang="en-US" altLang="nl-NL" b="0" u="sng" dirty="0" smtClean="0"/>
              <a:t>(</a:t>
            </a:r>
            <a:r>
              <a:rPr lang="en-US" altLang="nl-NL" b="0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b="0" u="sng" dirty="0" smtClean="0"/>
              <a:t>,</a:t>
            </a:r>
            <a:r>
              <a:rPr lang="en-US" altLang="nl-NL" b="0" i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b="0" u="sng" dirty="0" smtClean="0"/>
              <a:t>) </a:t>
            </a:r>
            <a:r>
              <a:rPr lang="en-US" altLang="nl-NL" b="0" u="sng" dirty="0" smtClean="0">
                <a:solidFill>
                  <a:srgbClr val="C00000"/>
                </a:solidFill>
              </a:rPr>
              <a:t>diagram</a:t>
            </a:r>
            <a:endParaRPr lang="en-US" altLang="nl-NL" b="0" u="sng" dirty="0">
              <a:solidFill>
                <a:srgbClr val="C00000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410200" y="20193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Ideal solution</a:t>
            </a:r>
          </a:p>
        </p:txBody>
      </p:sp>
      <p:sp>
        <p:nvSpPr>
          <p:cNvPr id="24" name="Arc 23"/>
          <p:cNvSpPr/>
          <p:nvPr/>
        </p:nvSpPr>
        <p:spPr bwMode="auto">
          <a:xfrm rot="10800000">
            <a:off x="3160254" y="5211516"/>
            <a:ext cx="2694500" cy="551803"/>
          </a:xfrm>
          <a:prstGeom prst="arc">
            <a:avLst>
              <a:gd name="adj1" fmla="val 10857254"/>
              <a:gd name="adj2" fmla="val 1952881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581400" y="6096000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nl-NL" sz="28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b="1" dirty="0" smtClean="0"/>
              <a:t>: </a:t>
            </a:r>
            <a:r>
              <a:rPr lang="en-US" altLang="nl-NL" sz="2400" b="1" dirty="0" smtClean="0"/>
              <a:t>either </a:t>
            </a:r>
            <a:r>
              <a:rPr lang="en-US" altLang="nl-NL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28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nl-NL" sz="2400" b="1" dirty="0" smtClean="0"/>
              <a:t> </a:t>
            </a:r>
            <a:r>
              <a:rPr lang="en-US" altLang="nl-NL" sz="2400" b="1" dirty="0" smtClean="0"/>
              <a:t>or </a:t>
            </a:r>
            <a:r>
              <a:rPr lang="en-US" altLang="nl-NL" sz="2800" i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nl-NL" sz="28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40502</TotalTime>
  <Words>1216</Words>
  <Application>Microsoft Office PowerPoint</Application>
  <PresentationFormat>On-screen Show (4:3)</PresentationFormat>
  <Paragraphs>399</Paragraphs>
  <Slides>55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Default Design</vt:lpstr>
      <vt:lpstr>Vergelijking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IMM Radboud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Hugo Meekes</dc:creator>
  <cp:lastModifiedBy>HM</cp:lastModifiedBy>
  <cp:revision>338</cp:revision>
  <dcterms:created xsi:type="dcterms:W3CDTF">2012-11-20T14:27:45Z</dcterms:created>
  <dcterms:modified xsi:type="dcterms:W3CDTF">2023-10-02T15:04:57Z</dcterms:modified>
</cp:coreProperties>
</file>