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73" r:id="rId2"/>
    <p:sldId id="305" r:id="rId3"/>
    <p:sldId id="337" r:id="rId4"/>
    <p:sldId id="367" r:id="rId5"/>
    <p:sldId id="307" r:id="rId6"/>
    <p:sldId id="368" r:id="rId7"/>
    <p:sldId id="306" r:id="rId8"/>
    <p:sldId id="365" r:id="rId9"/>
    <p:sldId id="310" r:id="rId10"/>
    <p:sldId id="309" r:id="rId11"/>
    <p:sldId id="311" r:id="rId12"/>
    <p:sldId id="312" r:id="rId13"/>
    <p:sldId id="345" r:id="rId14"/>
    <p:sldId id="338" r:id="rId15"/>
    <p:sldId id="339" r:id="rId16"/>
    <p:sldId id="340" r:id="rId17"/>
    <p:sldId id="346" r:id="rId18"/>
    <p:sldId id="293" r:id="rId19"/>
    <p:sldId id="298" r:id="rId20"/>
    <p:sldId id="301" r:id="rId21"/>
    <p:sldId id="303" r:id="rId22"/>
    <p:sldId id="347" r:id="rId23"/>
    <p:sldId id="332" r:id="rId24"/>
    <p:sldId id="366" r:id="rId25"/>
    <p:sldId id="348" r:id="rId26"/>
    <p:sldId id="313" r:id="rId27"/>
    <p:sldId id="349" r:id="rId28"/>
    <p:sldId id="321" r:id="rId29"/>
    <p:sldId id="322" r:id="rId30"/>
    <p:sldId id="314" r:id="rId31"/>
    <p:sldId id="315" r:id="rId32"/>
    <p:sldId id="355" r:id="rId33"/>
    <p:sldId id="352" r:id="rId34"/>
    <p:sldId id="329" r:id="rId35"/>
    <p:sldId id="330" r:id="rId36"/>
    <p:sldId id="331" r:id="rId37"/>
    <p:sldId id="333" r:id="rId38"/>
    <p:sldId id="334" r:id="rId39"/>
    <p:sldId id="369" r:id="rId40"/>
    <p:sldId id="278" r:id="rId41"/>
    <p:sldId id="323" r:id="rId42"/>
    <p:sldId id="324" r:id="rId43"/>
    <p:sldId id="325" r:id="rId44"/>
    <p:sldId id="326" r:id="rId45"/>
    <p:sldId id="327" r:id="rId46"/>
    <p:sldId id="357" r:id="rId47"/>
    <p:sldId id="358" r:id="rId48"/>
    <p:sldId id="362" r:id="rId49"/>
    <p:sldId id="361" r:id="rId50"/>
    <p:sldId id="360" r:id="rId51"/>
    <p:sldId id="335" r:id="rId52"/>
    <p:sldId id="363" r:id="rId53"/>
    <p:sldId id="36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94747" autoAdjust="0"/>
  </p:normalViewPr>
  <p:slideViewPr>
    <p:cSldViewPr>
      <p:cViewPr varScale="1">
        <p:scale>
          <a:sx n="89" d="100"/>
          <a:sy n="89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4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4.wmf"/><Relationship Id="rId1" Type="http://schemas.openxmlformats.org/officeDocument/2006/relationships/image" Target="../media/image47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4.wmf"/><Relationship Id="rId1" Type="http://schemas.openxmlformats.org/officeDocument/2006/relationships/image" Target="../media/image50.wmf"/><Relationship Id="rId5" Type="http://schemas.openxmlformats.org/officeDocument/2006/relationships/image" Target="../media/image48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48.wmf"/><Relationship Id="rId2" Type="http://schemas.openxmlformats.org/officeDocument/2006/relationships/image" Target="../media/image44.wmf"/><Relationship Id="rId1" Type="http://schemas.openxmlformats.org/officeDocument/2006/relationships/image" Target="../media/image52.wmf"/><Relationship Id="rId6" Type="http://schemas.openxmlformats.org/officeDocument/2006/relationships/image" Target="../media/image46.wmf"/><Relationship Id="rId5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48.wmf"/><Relationship Id="rId2" Type="http://schemas.openxmlformats.org/officeDocument/2006/relationships/image" Target="../media/image44.wmf"/><Relationship Id="rId1" Type="http://schemas.openxmlformats.org/officeDocument/2006/relationships/image" Target="../media/image52.wmf"/><Relationship Id="rId6" Type="http://schemas.openxmlformats.org/officeDocument/2006/relationships/image" Target="../media/image46.wmf"/><Relationship Id="rId5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2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2.wmf"/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2.wmf"/><Relationship Id="rId1" Type="http://schemas.openxmlformats.org/officeDocument/2006/relationships/image" Target="../media/image54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2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2.wmf"/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4.wmf"/><Relationship Id="rId1" Type="http://schemas.openxmlformats.org/officeDocument/2006/relationships/image" Target="../media/image7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4.wmf"/><Relationship Id="rId1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31.wmf"/><Relationship Id="rId4" Type="http://schemas.openxmlformats.org/officeDocument/2006/relationships/image" Target="../media/image3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7.wmf"/><Relationship Id="rId5" Type="http://schemas.openxmlformats.org/officeDocument/2006/relationships/image" Target="../media/image108.wmf"/><Relationship Id="rId4" Type="http://schemas.openxmlformats.org/officeDocument/2006/relationships/image" Target="../media/image10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01.wmf"/><Relationship Id="rId1" Type="http://schemas.openxmlformats.org/officeDocument/2006/relationships/image" Target="../media/image110.wmf"/><Relationship Id="rId6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0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01.wmf"/><Relationship Id="rId1" Type="http://schemas.openxmlformats.org/officeDocument/2006/relationships/image" Target="../media/image11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27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40F40-6F24-4A8F-BB5C-45F16138BA1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5C64A-3D22-4B43-8259-C04A682D41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00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03664-6572-4C7A-A309-F2804082DE92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3234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3E98F-3EF8-4E9D-A657-FEAF91AD013F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6078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B1BAD-411C-451A-995D-F932131EB6D1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5684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1A028-6615-4C50-8D5F-E4777FAC11A5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50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5924-F775-47B1-8F38-26B51F2BE585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81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AEA63-D5B9-4C0E-B4AB-F3800BD3F330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9264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9B54A-EB40-41FA-9DD2-A7495949AFF3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002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16658-80E4-405B-9EAB-95470CEF595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7510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5C47E-CC6E-46E9-9555-1134A8744543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4304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B39BD-A7BB-4F84-80AD-60B06F9F57F6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2693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2170E-F020-4D2E-8804-F69F83967CE6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3294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A3E744-B80E-47E7-90B3-25A117946921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4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9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8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0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9.wmf"/><Relationship Id="rId3" Type="http://schemas.openxmlformats.org/officeDocument/2006/relationships/image" Target="../media/image40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52.bin"/><Relationship Id="rId3" Type="http://schemas.openxmlformats.org/officeDocument/2006/relationships/image" Target="../media/image51.png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50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48.wmf"/><Relationship Id="rId3" Type="http://schemas.openxmlformats.org/officeDocument/2006/relationships/image" Target="../media/image40.png"/><Relationship Id="rId7" Type="http://schemas.openxmlformats.org/officeDocument/2006/relationships/image" Target="../media/image44.wmf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52.wmf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3.wmf"/><Relationship Id="rId14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48.wmf"/><Relationship Id="rId3" Type="http://schemas.openxmlformats.org/officeDocument/2006/relationships/image" Target="../media/image40.png"/><Relationship Id="rId7" Type="http://schemas.openxmlformats.org/officeDocument/2006/relationships/image" Target="../media/image44.wmf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52.wmf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3.wmf"/><Relationship Id="rId1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56.pn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57.png"/><Relationship Id="rId9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56.png"/><Relationship Id="rId7" Type="http://schemas.openxmlformats.org/officeDocument/2006/relationships/image" Target="../media/image54.wmf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1.bin"/><Relationship Id="rId11" Type="http://schemas.openxmlformats.org/officeDocument/2006/relationships/oleObject" Target="../embeddings/oleObject74.bin"/><Relationship Id="rId5" Type="http://schemas.openxmlformats.org/officeDocument/2006/relationships/image" Target="../media/image58.png"/><Relationship Id="rId10" Type="http://schemas.openxmlformats.org/officeDocument/2006/relationships/image" Target="../media/image52.w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7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7.png"/><Relationship Id="rId11" Type="http://schemas.openxmlformats.org/officeDocument/2006/relationships/image" Target="../media/image55.wmf"/><Relationship Id="rId5" Type="http://schemas.openxmlformats.org/officeDocument/2006/relationships/image" Target="../media/image56.png"/><Relationship Id="rId15" Type="http://schemas.openxmlformats.org/officeDocument/2006/relationships/oleObject" Target="../embeddings/oleObject80.bin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54.wmf"/><Relationship Id="rId9" Type="http://schemas.openxmlformats.org/officeDocument/2006/relationships/image" Target="../media/image52.wmf"/><Relationship Id="rId1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0.png"/><Relationship Id="rId11" Type="http://schemas.openxmlformats.org/officeDocument/2006/relationships/image" Target="../media/image63.png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png"/><Relationship Id="rId11" Type="http://schemas.openxmlformats.org/officeDocument/2006/relationships/image" Target="../media/image63.png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3.png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69.wmf"/><Relationship Id="rId3" Type="http://schemas.openxmlformats.org/officeDocument/2006/relationships/image" Target="../media/image63.png"/><Relationship Id="rId7" Type="http://schemas.openxmlformats.org/officeDocument/2006/relationships/image" Target="../media/image440.png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23.vml"/><Relationship Id="rId11" Type="http://schemas.openxmlformats.org/officeDocument/2006/relationships/oleObject" Target="../embeddings/oleObject90.bin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65.wmf"/><Relationship Id="rId4" Type="http://schemas.openxmlformats.org/officeDocument/2006/relationships/image" Target="../media/image64.png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6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6.png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1.wmf"/><Relationship Id="rId11" Type="http://schemas.openxmlformats.org/officeDocument/2006/relationships/image" Target="../media/image61.png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9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5.png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5.png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oleObject" Target="../embeddings/oleObject100.bin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76.png"/><Relationship Id="rId9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5.png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oleObject" Target="../embeddings/oleObject103.bin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76.png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0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85.wmf"/><Relationship Id="rId3" Type="http://schemas.openxmlformats.org/officeDocument/2006/relationships/image" Target="../media/image86.pn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84.wmf"/><Relationship Id="rId5" Type="http://schemas.openxmlformats.org/officeDocument/2006/relationships/image" Target="../media/image81.png"/><Relationship Id="rId10" Type="http://schemas.openxmlformats.org/officeDocument/2006/relationships/oleObject" Target="../embeddings/oleObject110.bin"/><Relationship Id="rId4" Type="http://schemas.openxmlformats.org/officeDocument/2006/relationships/image" Target="../media/image87.png"/><Relationship Id="rId9" Type="http://schemas.openxmlformats.org/officeDocument/2006/relationships/image" Target="../media/image8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oleObject" Target="../embeddings/oleObject114.bin"/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3.png"/><Relationship Id="rId11" Type="http://schemas.openxmlformats.org/officeDocument/2006/relationships/oleObject" Target="../embeddings/oleObject113.bin"/><Relationship Id="rId5" Type="http://schemas.openxmlformats.org/officeDocument/2006/relationships/image" Target="../media/image87.png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88.wmf"/><Relationship Id="rId4" Type="http://schemas.openxmlformats.org/officeDocument/2006/relationships/image" Target="../media/image92.png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9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4.png"/><Relationship Id="rId12" Type="http://schemas.openxmlformats.org/officeDocument/2006/relationships/image" Target="../media/image21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0.png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32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1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26.bin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0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9.png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04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3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12.wmf"/><Relationship Id="rId3" Type="http://schemas.openxmlformats.org/officeDocument/2006/relationships/oleObject" Target="../embeddings/oleObject132.bin"/><Relationship Id="rId7" Type="http://schemas.openxmlformats.org/officeDocument/2006/relationships/image" Target="../media/image113.png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9.png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1.wmf"/><Relationship Id="rId11" Type="http://schemas.openxmlformats.org/officeDocument/2006/relationships/image" Target="../media/image102.wmf"/><Relationship Id="rId5" Type="http://schemas.openxmlformats.org/officeDocument/2006/relationships/oleObject" Target="../embeddings/oleObject133.bin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135.bin"/><Relationship Id="rId4" Type="http://schemas.openxmlformats.org/officeDocument/2006/relationships/image" Target="../media/image110.wmf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3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oleObject" Target="../embeddings/oleObject138.bin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1.wmf"/><Relationship Id="rId11" Type="http://schemas.openxmlformats.org/officeDocument/2006/relationships/image" Target="../media/image109.png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15.png"/><Relationship Id="rId4" Type="http://schemas.openxmlformats.org/officeDocument/2006/relationships/image" Target="../media/image114.wmf"/><Relationship Id="rId9" Type="http://schemas.openxmlformats.org/officeDocument/2006/relationships/image" Target="../media/image11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image" Target="../media/image119.jpeg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1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9.jpeg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16.wmf"/><Relationship Id="rId10" Type="http://schemas.openxmlformats.org/officeDocument/2006/relationships/image" Target="../media/image118.wmf"/><Relationship Id="rId4" Type="http://schemas.openxmlformats.org/officeDocument/2006/relationships/oleObject" Target="../embeddings/oleObject144.bin"/><Relationship Id="rId9" Type="http://schemas.openxmlformats.org/officeDocument/2006/relationships/oleObject" Target="../embeddings/oleObject14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9.jpeg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16.wmf"/><Relationship Id="rId10" Type="http://schemas.openxmlformats.org/officeDocument/2006/relationships/image" Target="../media/image118.wmf"/><Relationship Id="rId4" Type="http://schemas.openxmlformats.org/officeDocument/2006/relationships/oleObject" Target="../embeddings/oleObject147.bin"/><Relationship Id="rId9" Type="http://schemas.openxmlformats.org/officeDocument/2006/relationships/oleObject" Target="../embeddings/oleObject14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9.jpeg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51.bin"/><Relationship Id="rId5" Type="http://schemas.openxmlformats.org/officeDocument/2006/relationships/image" Target="../media/image116.wmf"/><Relationship Id="rId10" Type="http://schemas.openxmlformats.org/officeDocument/2006/relationships/image" Target="../media/image118.wmf"/><Relationship Id="rId4" Type="http://schemas.openxmlformats.org/officeDocument/2006/relationships/oleObject" Target="../embeddings/oleObject150.bin"/><Relationship Id="rId9" Type="http://schemas.openxmlformats.org/officeDocument/2006/relationships/oleObject" Target="../embeddings/oleObject15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4.png"/><Relationship Id="rId12" Type="http://schemas.openxmlformats.org/officeDocument/2006/relationships/image" Target="../media/image21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2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9.jpeg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54.bin"/><Relationship Id="rId5" Type="http://schemas.openxmlformats.org/officeDocument/2006/relationships/image" Target="../media/image116.wmf"/><Relationship Id="rId10" Type="http://schemas.openxmlformats.org/officeDocument/2006/relationships/image" Target="../media/image118.wmf"/><Relationship Id="rId4" Type="http://schemas.openxmlformats.org/officeDocument/2006/relationships/oleObject" Target="../embeddings/oleObject153.bin"/><Relationship Id="rId9" Type="http://schemas.openxmlformats.org/officeDocument/2006/relationships/oleObject" Target="../embeddings/oleObject15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57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5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860.png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58.bin"/><Relationship Id="rId4" Type="http://schemas.openxmlformats.org/officeDocument/2006/relationships/image" Target="../media/image12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860.png"/><Relationship Id="rId7" Type="http://schemas.openxmlformats.org/officeDocument/2006/relationships/oleObject" Target="../embeddings/oleObject1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18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3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3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jpe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3400" y="10668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solidFill>
                  <a:srgbClr val="FF3300"/>
                </a:solidFill>
              </a:rPr>
              <a:t>C = </a:t>
            </a:r>
            <a:r>
              <a:rPr lang="en-US" altLang="nl-NL" u="sng" dirty="0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27654" name="Picture 6" descr="Gibbs1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66800"/>
            <a:ext cx="13954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62000" y="57150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828800" y="2438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4114800" y="2438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7663" name="Picture 15" descr="4_7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25273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709863" y="4670425"/>
            <a:ext cx="6858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0</a:t>
            </a:r>
            <a:endParaRPr lang="en-US" altLang="nl-NL" sz="1200" b="1" i="1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1600200" y="5715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 rot="-5400000">
            <a:off x="279400" y="43053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685800" y="24384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2971800" y="50292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 rot="-2734690">
            <a:off x="391319" y="5447507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/>
              <a:t>Comp. x</a:t>
            </a:r>
            <a:r>
              <a:rPr lang="en-US" altLang="nl-NL" baseline="-25000"/>
              <a:t>A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1219200" y="20574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/>
              <a:t>Pressure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3962400" y="49530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/>
              <a:t>Temp.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2971800" y="24384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219200" y="445135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3</a:t>
            </a:r>
            <a:endParaRPr lang="en-US" altLang="nl-NL" sz="1200" b="1" i="1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676400" y="5148263"/>
            <a:ext cx="609600" cy="2746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2</a:t>
            </a:r>
            <a:endParaRPr lang="en-US" altLang="nl-NL" sz="1200" b="1" i="1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2209800" y="480060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1</a:t>
            </a:r>
            <a:endParaRPr lang="en-US" altLang="nl-NL" sz="1200" b="1" i="1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828800" y="5029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1828800" y="2438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685800" y="50292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1644650" y="513715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806700" y="4440238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2189163" y="480060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1</a:t>
            </a:fld>
            <a:endParaRPr lang="en-US" altLang="nl-NL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81000" y="2286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nl-NL" u="sng" dirty="0">
                <a:solidFill>
                  <a:srgbClr val="C00000"/>
                </a:solidFill>
              </a:rPr>
              <a:t>Phase diagrams </a:t>
            </a:r>
            <a:r>
              <a:rPr lang="en-US" altLang="nl-NL" u="sng" dirty="0" smtClean="0">
                <a:solidFill>
                  <a:srgbClr val="C00000"/>
                </a:solidFill>
              </a:rPr>
              <a:t>of </a:t>
            </a:r>
            <a:r>
              <a:rPr lang="en-US" altLang="nl-NL" u="sng" dirty="0" smtClean="0"/>
              <a:t>binary</a:t>
            </a:r>
            <a:r>
              <a:rPr lang="en-US" altLang="nl-NL" u="sng" dirty="0" smtClean="0">
                <a:solidFill>
                  <a:srgbClr val="C00000"/>
                </a:solidFill>
              </a:rPr>
              <a:t> </a:t>
            </a:r>
            <a:r>
              <a:rPr lang="en-US" altLang="nl-NL" u="sng" dirty="0">
                <a:solidFill>
                  <a:srgbClr val="C00000"/>
                </a:solidFill>
              </a:rPr>
              <a:t>systems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105400" y="3200400"/>
            <a:ext cx="3505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/>
              <a:t>Gibbs phase rule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365820"/>
              </p:ext>
            </p:extLst>
          </p:nvPr>
        </p:nvGraphicFramePr>
        <p:xfrm>
          <a:off x="5795963" y="3790950"/>
          <a:ext cx="2124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0" name="Vergelijking" r:id="rId5" imgW="863225" imgH="177723" progId="Equation.3">
                  <p:embed/>
                </p:oleObj>
              </mc:Choice>
              <mc:Fallback>
                <p:oleObj name="Vergelijking" r:id="rId5" imgW="863225" imgH="17772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90950"/>
                        <a:ext cx="2124075" cy="436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9800" y="1524000"/>
            <a:ext cx="4038601" cy="4114800"/>
            <a:chOff x="2209800" y="1524000"/>
            <a:chExt cx="4038601" cy="4114800"/>
          </a:xfrm>
        </p:grpSpPr>
        <p:grpSp>
          <p:nvGrpSpPr>
            <p:cNvPr id="64521" name="Group 9"/>
            <p:cNvGrpSpPr>
              <a:grpSpLocks/>
            </p:cNvGrpSpPr>
            <p:nvPr/>
          </p:nvGrpSpPr>
          <p:grpSpPr bwMode="auto">
            <a:xfrm>
              <a:off x="2209800" y="1524000"/>
              <a:ext cx="4038601" cy="4114800"/>
              <a:chOff x="1392" y="960"/>
              <a:chExt cx="2544" cy="2592"/>
            </a:xfrm>
          </p:grpSpPr>
          <p:grpSp>
            <p:nvGrpSpPr>
              <p:cNvPr id="64522" name="Group 10"/>
              <p:cNvGrpSpPr>
                <a:grpSpLocks/>
              </p:cNvGrpSpPr>
              <p:nvPr/>
            </p:nvGrpSpPr>
            <p:grpSpPr bwMode="auto">
              <a:xfrm>
                <a:off x="1392" y="960"/>
                <a:ext cx="2544" cy="2592"/>
                <a:chOff x="1392" y="960"/>
                <a:chExt cx="2544" cy="2592"/>
              </a:xfrm>
            </p:grpSpPr>
            <p:grpSp>
              <p:nvGrpSpPr>
                <p:cNvPr id="64523" name="Group 11"/>
                <p:cNvGrpSpPr>
                  <a:grpSpLocks/>
                </p:cNvGrpSpPr>
                <p:nvPr/>
              </p:nvGrpSpPr>
              <p:grpSpPr bwMode="auto">
                <a:xfrm>
                  <a:off x="1392" y="960"/>
                  <a:ext cx="2544" cy="2592"/>
                  <a:chOff x="288" y="624"/>
                  <a:chExt cx="1632" cy="1824"/>
                </a:xfrm>
              </p:grpSpPr>
              <p:pic>
                <p:nvPicPr>
                  <p:cNvPr id="64524" name="Picture 12" descr="5_29_bi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8" y="624"/>
                    <a:ext cx="1632" cy="18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452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88" y="1864"/>
                    <a:ext cx="192" cy="192"/>
                  </a:xfrm>
                  <a:prstGeom prst="rect">
                    <a:avLst/>
                  </a:prstGeom>
                  <a:noFill/>
                  <a:ln w="22225">
                    <a:solidFill>
                      <a:schemeClr val="bg1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6452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532" y="744"/>
                    <a:ext cx="192" cy="192"/>
                  </a:xfrm>
                  <a:prstGeom prst="rect">
                    <a:avLst/>
                  </a:prstGeom>
                  <a:noFill/>
                  <a:ln w="22225">
                    <a:solidFill>
                      <a:schemeClr val="bg1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  <p:sp>
              <p:nvSpPr>
                <p:cNvPr id="6452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632" y="1296"/>
                  <a:ext cx="2256" cy="20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4528" name="Line 16"/>
                <p:cNvSpPr>
                  <a:spLocks noChangeShapeType="1"/>
                </p:cNvSpPr>
                <p:nvPr/>
              </p:nvSpPr>
              <p:spPr bwMode="auto">
                <a:xfrm>
                  <a:off x="1632" y="2832"/>
                  <a:ext cx="2256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64529" name="Rectangle 17"/>
              <p:cNvSpPr>
                <a:spLocks noChangeArrowheads="1"/>
              </p:cNvSpPr>
              <p:nvPr/>
            </p:nvSpPr>
            <p:spPr bwMode="auto">
              <a:xfrm>
                <a:off x="2016" y="1248"/>
                <a:ext cx="57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4530" name="Rectangle 18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57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19581999">
              <a:off x="3514705" y="2952997"/>
              <a:ext cx="1428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nl-NL" sz="20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nl-NL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nl-NL" sz="2000" baseline="-25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000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nl-NL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nl-NL" sz="2000" baseline="-25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nl-NL" sz="20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248400" y="4724400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  <a:p>
            <a:r>
              <a:rPr lang="en-US" altLang="nl-NL" sz="2400" dirty="0"/>
              <a:t>(Raoult)</a:t>
            </a:r>
          </a:p>
        </p:txBody>
      </p:sp>
      <p:graphicFrame>
        <p:nvGraphicFramePr>
          <p:cNvPr id="645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073960"/>
              </p:ext>
            </p:extLst>
          </p:nvPr>
        </p:nvGraphicFramePr>
        <p:xfrm>
          <a:off x="2362200" y="5851525"/>
          <a:ext cx="40274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4" name="Equation" r:id="rId4" imgW="1638000" imgH="228600" progId="Equation.3">
                  <p:embed/>
                </p:oleObj>
              </mc:Choice>
              <mc:Fallback>
                <p:oleObj name="Equation" r:id="rId4" imgW="16380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51525"/>
                        <a:ext cx="402748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2" name="Object 20"/>
          <p:cNvGraphicFramePr>
            <a:graphicFrameLocks noChangeAspect="1"/>
          </p:cNvGraphicFramePr>
          <p:nvPr/>
        </p:nvGraphicFramePr>
        <p:xfrm>
          <a:off x="6629400" y="2667000"/>
          <a:ext cx="1625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5" name="Equation" r:id="rId6" imgW="660240" imgH="228600" progId="Equation.3">
                  <p:embed/>
                </p:oleObj>
              </mc:Choice>
              <mc:Fallback>
                <p:oleObj name="Equation" r:id="rId6" imgW="66024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667000"/>
                        <a:ext cx="16256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3" name="Object 21"/>
          <p:cNvGraphicFramePr>
            <a:graphicFrameLocks noChangeAspect="1"/>
          </p:cNvGraphicFramePr>
          <p:nvPr/>
        </p:nvGraphicFramePr>
        <p:xfrm>
          <a:off x="6705600" y="3657600"/>
          <a:ext cx="1562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6" name="Equation" r:id="rId8" imgW="634680" imgH="228600" progId="Equation.3">
                  <p:embed/>
                </p:oleObj>
              </mc:Choice>
              <mc:Fallback>
                <p:oleObj name="Equation" r:id="rId8" imgW="63468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657600"/>
                        <a:ext cx="15621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4" name="Line 22"/>
          <p:cNvSpPr>
            <a:spLocks noChangeShapeType="1"/>
          </p:cNvSpPr>
          <p:nvPr/>
        </p:nvSpPr>
        <p:spPr bwMode="auto">
          <a:xfrm flipH="1" flipV="1">
            <a:off x="5562600" y="2667000"/>
            <a:ext cx="990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H="1">
            <a:off x="4800600" y="3962400"/>
            <a:ext cx="1828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10</a:t>
            </a:fld>
            <a:endParaRPr lang="en-US" alt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6824"/>
            <a:ext cx="1881922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9800" y="1517934"/>
            <a:ext cx="4038600" cy="4114800"/>
            <a:chOff x="2209800" y="1524000"/>
            <a:chExt cx="4038600" cy="4114800"/>
          </a:xfrm>
        </p:grpSpPr>
        <p:grpSp>
          <p:nvGrpSpPr>
            <p:cNvPr id="67588" name="Group 4"/>
            <p:cNvGrpSpPr>
              <a:grpSpLocks/>
            </p:cNvGrpSpPr>
            <p:nvPr/>
          </p:nvGrpSpPr>
          <p:grpSpPr bwMode="auto">
            <a:xfrm>
              <a:off x="2209800" y="1524000"/>
              <a:ext cx="4038600" cy="4114800"/>
              <a:chOff x="1392" y="960"/>
              <a:chExt cx="2544" cy="2592"/>
            </a:xfrm>
          </p:grpSpPr>
          <p:grpSp>
            <p:nvGrpSpPr>
              <p:cNvPr id="67589" name="Group 5"/>
              <p:cNvGrpSpPr>
                <a:grpSpLocks/>
              </p:cNvGrpSpPr>
              <p:nvPr/>
            </p:nvGrpSpPr>
            <p:grpSpPr bwMode="auto">
              <a:xfrm>
                <a:off x="1392" y="960"/>
                <a:ext cx="2544" cy="2592"/>
                <a:chOff x="288" y="624"/>
                <a:chExt cx="1632" cy="1824"/>
              </a:xfrm>
            </p:grpSpPr>
            <p:pic>
              <p:nvPicPr>
                <p:cNvPr id="67590" name="Picture 6" descr="5_29_bi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624"/>
                  <a:ext cx="1632" cy="1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591" name="Rectangle 7"/>
                <p:cNvSpPr>
                  <a:spLocks noChangeArrowheads="1"/>
                </p:cNvSpPr>
                <p:nvPr/>
              </p:nvSpPr>
              <p:spPr bwMode="auto">
                <a:xfrm>
                  <a:off x="688" y="1864"/>
                  <a:ext cx="192" cy="192"/>
                </a:xfrm>
                <a:prstGeom prst="rect">
                  <a:avLst/>
                </a:prstGeom>
                <a:noFill/>
                <a:ln w="222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67593" name="Line 9"/>
              <p:cNvSpPr>
                <a:spLocks noChangeShapeType="1"/>
              </p:cNvSpPr>
              <p:nvPr/>
            </p:nvSpPr>
            <p:spPr bwMode="auto">
              <a:xfrm flipH="1">
                <a:off x="1632" y="1296"/>
                <a:ext cx="2256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594" name="Line 10"/>
              <p:cNvSpPr>
                <a:spLocks noChangeShapeType="1"/>
              </p:cNvSpPr>
              <p:nvPr/>
            </p:nvSpPr>
            <p:spPr bwMode="auto">
              <a:xfrm>
                <a:off x="1632" y="2832"/>
                <a:ext cx="225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9581999">
              <a:off x="3514705" y="2952997"/>
              <a:ext cx="1428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nl-NL" sz="20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nl-NL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nl-NL" sz="2000" baseline="-25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000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nl-NL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nl-NL" sz="2000" baseline="-25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nl-NL" sz="20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288243" y="1794711"/>
            <a:ext cx="475130" cy="433137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67595" name="Object 11"/>
          <p:cNvGraphicFramePr>
            <a:graphicFrameLocks noChangeAspect="1"/>
          </p:cNvGraphicFramePr>
          <p:nvPr/>
        </p:nvGraphicFramePr>
        <p:xfrm>
          <a:off x="6629400" y="2667000"/>
          <a:ext cx="1625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7" name="Equation" r:id="rId4" imgW="660240" imgH="228600" progId="Equation.3">
                  <p:embed/>
                </p:oleObj>
              </mc:Choice>
              <mc:Fallback>
                <p:oleObj name="Equation" r:id="rId4" imgW="6602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667000"/>
                        <a:ext cx="16256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6" name="Object 12"/>
          <p:cNvGraphicFramePr>
            <a:graphicFrameLocks noChangeAspect="1"/>
          </p:cNvGraphicFramePr>
          <p:nvPr/>
        </p:nvGraphicFramePr>
        <p:xfrm>
          <a:off x="6705600" y="3657600"/>
          <a:ext cx="1562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8" name="Equation" r:id="rId6" imgW="634680" imgH="228600" progId="Equation.3">
                  <p:embed/>
                </p:oleObj>
              </mc:Choice>
              <mc:Fallback>
                <p:oleObj name="Equation" r:id="rId6" imgW="6346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657600"/>
                        <a:ext cx="15621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01463"/>
              </p:ext>
            </p:extLst>
          </p:nvPr>
        </p:nvGraphicFramePr>
        <p:xfrm>
          <a:off x="2362200" y="5851525"/>
          <a:ext cx="40274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79" name="Vergelijking" r:id="rId8" imgW="1638000" imgH="228600" progId="Equation.3">
                  <p:embed/>
                </p:oleObj>
              </mc:Choice>
              <mc:Fallback>
                <p:oleObj name="Vergelijking" r:id="rId8" imgW="16380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51525"/>
                        <a:ext cx="402748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8" name="Line 14"/>
          <p:cNvSpPr>
            <a:spLocks noChangeShapeType="1"/>
          </p:cNvSpPr>
          <p:nvPr/>
        </p:nvSpPr>
        <p:spPr bwMode="auto">
          <a:xfrm flipH="1" flipV="1">
            <a:off x="5562600" y="2667000"/>
            <a:ext cx="990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4800600" y="3962400"/>
            <a:ext cx="1828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11</a:t>
            </a:fld>
            <a:endParaRPr lang="en-US" altLang="nl-NL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6824"/>
            <a:ext cx="1881922" cy="1857375"/>
          </a:xfrm>
          <a:prstGeom prst="rect">
            <a:avLst/>
          </a:prstGeom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248400" y="4724400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  <a:p>
            <a:r>
              <a:rPr lang="en-US" altLang="nl-NL" sz="2400" dirty="0"/>
              <a:t>(Raoult)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2103701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3238381" y="2075727"/>
            <a:ext cx="800219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Liquid</a:t>
            </a:r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4369925" y="3962400"/>
            <a:ext cx="800100" cy="35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xtBox 29"/>
          <p:cNvSpPr txBox="1"/>
          <p:nvPr/>
        </p:nvSpPr>
        <p:spPr>
          <a:xfrm>
            <a:off x="3828990" y="3709238"/>
            <a:ext cx="889987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vapour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010400" y="768804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solidFill>
                  <a:srgbClr val="FF3300"/>
                </a:solidFill>
              </a:rPr>
              <a:t>C = </a:t>
            </a:r>
            <a:r>
              <a:rPr lang="en-US" altLang="nl-NL" u="sng" dirty="0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304800" y="2438400"/>
            <a:ext cx="2590800" cy="2895600"/>
            <a:chOff x="288" y="624"/>
            <a:chExt cx="1632" cy="1824"/>
          </a:xfrm>
        </p:grpSpPr>
        <p:pic>
          <p:nvPicPr>
            <p:cNvPr id="68616" name="Picture 8" descr="5_29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24"/>
              <a:ext cx="1632" cy="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688" y="186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528" y="74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aphicFrame>
        <p:nvGraphicFramePr>
          <p:cNvPr id="686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48680"/>
              </p:ext>
            </p:extLst>
          </p:nvPr>
        </p:nvGraphicFramePr>
        <p:xfrm>
          <a:off x="773113" y="1262063"/>
          <a:ext cx="16954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7" name="Vergelijking" r:id="rId4" imgW="888840" imgH="457200" progId="Equation.3">
                  <p:embed/>
                </p:oleObj>
              </mc:Choice>
              <mc:Fallback>
                <p:oleObj name="Vergelijking" r:id="rId4" imgW="88884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262063"/>
                        <a:ext cx="1695450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756730"/>
              </p:ext>
            </p:extLst>
          </p:nvPr>
        </p:nvGraphicFramePr>
        <p:xfrm>
          <a:off x="2971800" y="2819400"/>
          <a:ext cx="2560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8" name="Vergelijking" r:id="rId6" imgW="1041120" imgH="228600" progId="Equation.3">
                  <p:embed/>
                </p:oleObj>
              </mc:Choice>
              <mc:Fallback>
                <p:oleObj name="Vergelijking" r:id="rId6" imgW="104112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5606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12</a:t>
            </a:fld>
            <a:endParaRPr lang="en-US" altLang="nl-NL"/>
          </a:p>
        </p:txBody>
      </p:sp>
      <p:sp>
        <p:nvSpPr>
          <p:cNvPr id="26" name="Right Arrow 25"/>
          <p:cNvSpPr/>
          <p:nvPr/>
        </p:nvSpPr>
        <p:spPr bwMode="auto">
          <a:xfrm rot="10800000">
            <a:off x="2974971" y="1595911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3581400" y="1454604"/>
            <a:ext cx="2282598" cy="46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010400" y="768804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solidFill>
                  <a:srgbClr val="FF3300"/>
                </a:solidFill>
              </a:rPr>
              <a:t>C = </a:t>
            </a:r>
            <a:r>
              <a:rPr lang="en-US" altLang="nl-NL" u="sng" dirty="0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304800" y="2438400"/>
            <a:ext cx="2590800" cy="2895600"/>
            <a:chOff x="288" y="624"/>
            <a:chExt cx="1632" cy="1824"/>
          </a:xfrm>
        </p:grpSpPr>
        <p:pic>
          <p:nvPicPr>
            <p:cNvPr id="68616" name="Picture 8" descr="5_29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24"/>
              <a:ext cx="1632" cy="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688" y="186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528" y="74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438400" y="5638800"/>
            <a:ext cx="6705600" cy="46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/>
              <a:t>we use</a:t>
            </a:r>
            <a:r>
              <a:rPr lang="en-US" altLang="nl-NL" sz="2400" dirty="0" smtClean="0"/>
              <a:t> </a:t>
            </a:r>
            <a:r>
              <a:rPr lang="en-US" altLang="nl-NL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nl-NL" sz="2400" dirty="0" smtClean="0"/>
              <a:t> </a:t>
            </a:r>
            <a:r>
              <a:rPr lang="en-US" altLang="nl-NL" sz="2400" u="sng" dirty="0" smtClean="0"/>
              <a:t>for the mole fractions in the gas phase</a:t>
            </a:r>
            <a:endParaRPr lang="en-US" altLang="nl-NL" sz="2400" u="sng" dirty="0"/>
          </a:p>
        </p:txBody>
      </p:sp>
      <p:graphicFrame>
        <p:nvGraphicFramePr>
          <p:cNvPr id="686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33774"/>
              </p:ext>
            </p:extLst>
          </p:nvPr>
        </p:nvGraphicFramePr>
        <p:xfrm>
          <a:off x="663575" y="5565775"/>
          <a:ext cx="171926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27" name="Vergelijking" r:id="rId4" imgW="901440" imgH="419040" progId="Equation.3">
                  <p:embed/>
                </p:oleObj>
              </mc:Choice>
              <mc:Fallback>
                <p:oleObj name="Vergelijking" r:id="rId4" imgW="901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5565775"/>
                        <a:ext cx="1719263" cy="7985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83740"/>
              </p:ext>
            </p:extLst>
          </p:nvPr>
        </p:nvGraphicFramePr>
        <p:xfrm>
          <a:off x="2971800" y="2819400"/>
          <a:ext cx="2560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28" name="Vergelijking" r:id="rId6" imgW="1041120" imgH="228600" progId="Equation.3">
                  <p:embed/>
                </p:oleObj>
              </mc:Choice>
              <mc:Fallback>
                <p:oleObj name="Vergelijking" r:id="rId6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5606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13</a:t>
            </a:fld>
            <a:endParaRPr lang="en-US" altLang="nl-NL"/>
          </a:p>
        </p:txBody>
      </p:sp>
      <p:sp>
        <p:nvSpPr>
          <p:cNvPr id="26" name="Right Arrow 25"/>
          <p:cNvSpPr/>
          <p:nvPr/>
        </p:nvSpPr>
        <p:spPr bwMode="auto">
          <a:xfrm rot="10800000">
            <a:off x="2974971" y="1595911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581400" y="1454604"/>
            <a:ext cx="2282598" cy="46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355539"/>
              </p:ext>
            </p:extLst>
          </p:nvPr>
        </p:nvGraphicFramePr>
        <p:xfrm>
          <a:off x="773113" y="1262063"/>
          <a:ext cx="16954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29" name="Vergelijking" r:id="rId8" imgW="888840" imgH="457200" progId="Equation.3">
                  <p:embed/>
                </p:oleObj>
              </mc:Choice>
              <mc:Fallback>
                <p:oleObj name="Vergelijking" r:id="rId8" imgW="88884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262063"/>
                        <a:ext cx="1695450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010400" y="768804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solidFill>
                  <a:srgbClr val="FF3300"/>
                </a:solidFill>
              </a:rPr>
              <a:t>C = </a:t>
            </a:r>
            <a:r>
              <a:rPr lang="en-US" altLang="nl-NL" u="sng" dirty="0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304800" y="2438400"/>
            <a:ext cx="2590800" cy="2895600"/>
            <a:chOff x="288" y="624"/>
            <a:chExt cx="1632" cy="1824"/>
          </a:xfrm>
        </p:grpSpPr>
        <p:pic>
          <p:nvPicPr>
            <p:cNvPr id="68616" name="Picture 8" descr="5_29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24"/>
              <a:ext cx="1632" cy="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688" y="186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528" y="74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aphicFrame>
        <p:nvGraphicFramePr>
          <p:cNvPr id="686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39555"/>
              </p:ext>
            </p:extLst>
          </p:nvPr>
        </p:nvGraphicFramePr>
        <p:xfrm>
          <a:off x="3911600" y="5529262"/>
          <a:ext cx="2641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4" name="Equation" r:id="rId4" imgW="1384200" imgH="457200" progId="Equation.3">
                  <p:embed/>
                </p:oleObj>
              </mc:Choice>
              <mc:Fallback>
                <p:oleObj name="Equation" r:id="rId4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529262"/>
                        <a:ext cx="264160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459893"/>
              </p:ext>
            </p:extLst>
          </p:nvPr>
        </p:nvGraphicFramePr>
        <p:xfrm>
          <a:off x="2971800" y="2819400"/>
          <a:ext cx="2560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5" name="Vergelijking" r:id="rId6" imgW="1041120" imgH="228600" progId="Equation.3">
                  <p:embed/>
                </p:oleObj>
              </mc:Choice>
              <mc:Fallback>
                <p:oleObj name="Vergelijking" r:id="rId6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5606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14</a:t>
            </a:fld>
            <a:endParaRPr lang="en-US" altLang="nl-NL"/>
          </a:p>
        </p:txBody>
      </p:sp>
      <p:sp>
        <p:nvSpPr>
          <p:cNvPr id="27" name="Right Arrow 26"/>
          <p:cNvSpPr/>
          <p:nvPr/>
        </p:nvSpPr>
        <p:spPr bwMode="auto">
          <a:xfrm rot="10800000">
            <a:off x="2974971" y="1595911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581400" y="1454604"/>
            <a:ext cx="2282598" cy="46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sp>
        <p:nvSpPr>
          <p:cNvPr id="29" name="Right Arrow 28"/>
          <p:cNvSpPr/>
          <p:nvPr/>
        </p:nvSpPr>
        <p:spPr bwMode="auto">
          <a:xfrm>
            <a:off x="2811341" y="5852472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355539"/>
              </p:ext>
            </p:extLst>
          </p:nvPr>
        </p:nvGraphicFramePr>
        <p:xfrm>
          <a:off x="773113" y="1262063"/>
          <a:ext cx="16954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6" name="Vergelijking" r:id="rId8" imgW="888840" imgH="457200" progId="Equation.3">
                  <p:embed/>
                </p:oleObj>
              </mc:Choice>
              <mc:Fallback>
                <p:oleObj name="Vergelijking" r:id="rId8" imgW="88884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262063"/>
                        <a:ext cx="1695450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72790"/>
              </p:ext>
            </p:extLst>
          </p:nvPr>
        </p:nvGraphicFramePr>
        <p:xfrm>
          <a:off x="663575" y="5565775"/>
          <a:ext cx="17192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7" name="Vergelijking" r:id="rId10" imgW="901440" imgH="419040" progId="Equation.3">
                  <p:embed/>
                </p:oleObj>
              </mc:Choice>
              <mc:Fallback>
                <p:oleObj name="Vergelijking" r:id="rId10" imgW="901440" imgH="419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5565775"/>
                        <a:ext cx="1719263" cy="798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662822"/>
              </p:ext>
            </p:extLst>
          </p:nvPr>
        </p:nvGraphicFramePr>
        <p:xfrm>
          <a:off x="2481709" y="6034314"/>
          <a:ext cx="13493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8" name="Equation" r:id="rId12" imgW="774360" imgH="215640" progId="Equation.3">
                  <p:embed/>
                </p:oleObj>
              </mc:Choice>
              <mc:Fallback>
                <p:oleObj name="Equation" r:id="rId12" imgW="7743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709" y="6034314"/>
                        <a:ext cx="13493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010400" y="768804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solidFill>
                  <a:srgbClr val="FF3300"/>
                </a:solidFill>
              </a:rPr>
              <a:t>C = </a:t>
            </a:r>
            <a:r>
              <a:rPr lang="en-US" altLang="nl-NL" u="sng" dirty="0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6248400" y="2133600"/>
            <a:ext cx="2819400" cy="3810000"/>
            <a:chOff x="3936" y="1728"/>
            <a:chExt cx="1776" cy="2400"/>
          </a:xfrm>
        </p:grpSpPr>
        <p:pic>
          <p:nvPicPr>
            <p:cNvPr id="68628" name="Picture 20" descr="5_30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728"/>
              <a:ext cx="1776" cy="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68614" name="Object 6"/>
            <p:cNvGraphicFramePr>
              <a:graphicFrameLocks noChangeAspect="1"/>
            </p:cNvGraphicFramePr>
            <p:nvPr/>
          </p:nvGraphicFramePr>
          <p:xfrm>
            <a:off x="5176" y="2544"/>
            <a:ext cx="271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12" name="Equation" r:id="rId4" imgW="228600" imgH="457200" progId="Equation.3">
                    <p:embed/>
                  </p:oleObj>
                </mc:Choice>
                <mc:Fallback>
                  <p:oleObj name="Equation" r:id="rId4" imgW="228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" y="2544"/>
                          <a:ext cx="271" cy="54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304800" y="2438400"/>
            <a:ext cx="2590800" cy="2895600"/>
            <a:chOff x="288" y="624"/>
            <a:chExt cx="1632" cy="1824"/>
          </a:xfrm>
        </p:grpSpPr>
        <p:pic>
          <p:nvPicPr>
            <p:cNvPr id="68616" name="Picture 8" descr="5_29_bi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24"/>
              <a:ext cx="1632" cy="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688" y="186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528" y="74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aphicFrame>
        <p:nvGraphicFramePr>
          <p:cNvPr id="686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459893"/>
              </p:ext>
            </p:extLst>
          </p:nvPr>
        </p:nvGraphicFramePr>
        <p:xfrm>
          <a:off x="2971800" y="2819400"/>
          <a:ext cx="2560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3" name="Vergelijking" r:id="rId7" imgW="1041120" imgH="228600" progId="Equation.3">
                  <p:embed/>
                </p:oleObj>
              </mc:Choice>
              <mc:Fallback>
                <p:oleObj name="Vergelijking" r:id="rId7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5606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15</a:t>
            </a:fld>
            <a:endParaRPr lang="en-US" altLang="nl-NL"/>
          </a:p>
        </p:txBody>
      </p:sp>
      <p:sp>
        <p:nvSpPr>
          <p:cNvPr id="27" name="Right Arrow 26"/>
          <p:cNvSpPr/>
          <p:nvPr/>
        </p:nvSpPr>
        <p:spPr bwMode="auto">
          <a:xfrm rot="10800000">
            <a:off x="2974971" y="1595911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581400" y="1454604"/>
            <a:ext cx="2282598" cy="46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graphicFrame>
        <p:nvGraphicFramePr>
          <p:cNvPr id="2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964555"/>
              </p:ext>
            </p:extLst>
          </p:nvPr>
        </p:nvGraphicFramePr>
        <p:xfrm>
          <a:off x="3911600" y="5529262"/>
          <a:ext cx="2641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4" name="Equation" r:id="rId9" imgW="1384200" imgH="457200" progId="Equation.3">
                  <p:embed/>
                </p:oleObj>
              </mc:Choice>
              <mc:Fallback>
                <p:oleObj name="Equation" r:id="rId9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529262"/>
                        <a:ext cx="264160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Arrow 29"/>
          <p:cNvSpPr/>
          <p:nvPr/>
        </p:nvSpPr>
        <p:spPr bwMode="auto">
          <a:xfrm>
            <a:off x="2811341" y="5852472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637803"/>
              </p:ext>
            </p:extLst>
          </p:nvPr>
        </p:nvGraphicFramePr>
        <p:xfrm>
          <a:off x="773113" y="1262063"/>
          <a:ext cx="16954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5" name="Vergelijking" r:id="rId11" imgW="888840" imgH="457200" progId="Equation.3">
                  <p:embed/>
                </p:oleObj>
              </mc:Choice>
              <mc:Fallback>
                <p:oleObj name="Vergelijking" r:id="rId11" imgW="88884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262063"/>
                        <a:ext cx="1695450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012211"/>
              </p:ext>
            </p:extLst>
          </p:nvPr>
        </p:nvGraphicFramePr>
        <p:xfrm>
          <a:off x="663575" y="5565775"/>
          <a:ext cx="17192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6" name="Vergelijking" r:id="rId13" imgW="901440" imgH="419040" progId="Equation.3">
                  <p:embed/>
                </p:oleObj>
              </mc:Choice>
              <mc:Fallback>
                <p:oleObj name="Vergelijking" r:id="rId13" imgW="901440" imgH="419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5565775"/>
                        <a:ext cx="1719263" cy="798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010400" y="768804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solidFill>
                  <a:srgbClr val="FF3300"/>
                </a:solidFill>
              </a:rPr>
              <a:t>C = </a:t>
            </a:r>
            <a:r>
              <a:rPr lang="en-US" altLang="nl-NL" u="sng" dirty="0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304800" y="2438400"/>
            <a:ext cx="2590800" cy="2895600"/>
            <a:chOff x="288" y="624"/>
            <a:chExt cx="1632" cy="1824"/>
          </a:xfrm>
        </p:grpSpPr>
        <p:pic>
          <p:nvPicPr>
            <p:cNvPr id="68616" name="Picture 8" descr="5_29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24"/>
              <a:ext cx="1632" cy="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688" y="186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528" y="74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aphicFrame>
        <p:nvGraphicFramePr>
          <p:cNvPr id="686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69871"/>
              </p:ext>
            </p:extLst>
          </p:nvPr>
        </p:nvGraphicFramePr>
        <p:xfrm>
          <a:off x="3581400" y="4038600"/>
          <a:ext cx="25209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4" name="Microsoft Equation 3.0" r:id="rId4" imgW="1320480" imgH="457200" progId="Equation.3">
                  <p:embed/>
                </p:oleObj>
              </mc:Choice>
              <mc:Fallback>
                <p:oleObj name="Microsoft Equation 3.0" r:id="rId4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38600"/>
                        <a:ext cx="252095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459893"/>
              </p:ext>
            </p:extLst>
          </p:nvPr>
        </p:nvGraphicFramePr>
        <p:xfrm>
          <a:off x="2971800" y="2819400"/>
          <a:ext cx="2560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5" name="Vergelijking" r:id="rId6" imgW="1041120" imgH="228600" progId="Equation.3">
                  <p:embed/>
                </p:oleObj>
              </mc:Choice>
              <mc:Fallback>
                <p:oleObj name="Vergelijking" r:id="rId6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5606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16</a:t>
            </a:fld>
            <a:endParaRPr lang="en-US" alt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610456"/>
              </p:ext>
            </p:extLst>
          </p:nvPr>
        </p:nvGraphicFramePr>
        <p:xfrm>
          <a:off x="3298825" y="3507832"/>
          <a:ext cx="1349375" cy="3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6" name="Equation" r:id="rId8" imgW="774360" imgH="215640" progId="Equation.3">
                  <p:embed/>
                </p:oleObj>
              </mc:Choice>
              <mc:Fallback>
                <p:oleObj name="Equation" r:id="rId8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3507832"/>
                        <a:ext cx="1349375" cy="375263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10800000">
            <a:off x="2974971" y="1595911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581400" y="1454604"/>
            <a:ext cx="2282598" cy="46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6248400" y="2133600"/>
            <a:ext cx="2819400" cy="3810000"/>
            <a:chOff x="3936" y="1728"/>
            <a:chExt cx="1776" cy="2400"/>
          </a:xfrm>
        </p:grpSpPr>
        <p:pic>
          <p:nvPicPr>
            <p:cNvPr id="30" name="Picture 20" descr="5_30_bi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728"/>
              <a:ext cx="1776" cy="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1" name="Object 6"/>
            <p:cNvGraphicFramePr>
              <a:graphicFrameLocks noChangeAspect="1"/>
            </p:cNvGraphicFramePr>
            <p:nvPr/>
          </p:nvGraphicFramePr>
          <p:xfrm>
            <a:off x="5176" y="2544"/>
            <a:ext cx="271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47" name="Equation" r:id="rId11" imgW="228600" imgH="457200" progId="Equation.3">
                    <p:embed/>
                  </p:oleObj>
                </mc:Choice>
                <mc:Fallback>
                  <p:oleObj name="Equation" r:id="rId11" imgW="228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" y="2544"/>
                          <a:ext cx="271" cy="54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923517"/>
              </p:ext>
            </p:extLst>
          </p:nvPr>
        </p:nvGraphicFramePr>
        <p:xfrm>
          <a:off x="3911600" y="5529262"/>
          <a:ext cx="2641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8" name="Equation" r:id="rId13" imgW="1384200" imgH="457200" progId="Equation.3">
                  <p:embed/>
                </p:oleObj>
              </mc:Choice>
              <mc:Fallback>
                <p:oleObj name="Equation" r:id="rId13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529262"/>
                        <a:ext cx="264160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32"/>
          <p:cNvSpPr/>
          <p:nvPr/>
        </p:nvSpPr>
        <p:spPr bwMode="auto">
          <a:xfrm>
            <a:off x="2811341" y="5852472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5400000">
            <a:off x="4668825" y="3524148"/>
            <a:ext cx="497458" cy="386307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6200000">
            <a:off x="4709579" y="5023090"/>
            <a:ext cx="497458" cy="386307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355539"/>
              </p:ext>
            </p:extLst>
          </p:nvPr>
        </p:nvGraphicFramePr>
        <p:xfrm>
          <a:off x="773113" y="1262063"/>
          <a:ext cx="16954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9" name="Vergelijking" r:id="rId15" imgW="888840" imgH="457200" progId="Equation.3">
                  <p:embed/>
                </p:oleObj>
              </mc:Choice>
              <mc:Fallback>
                <p:oleObj name="Vergelijking" r:id="rId15" imgW="88884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262063"/>
                        <a:ext cx="1695450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72790"/>
              </p:ext>
            </p:extLst>
          </p:nvPr>
        </p:nvGraphicFramePr>
        <p:xfrm>
          <a:off x="663575" y="5565775"/>
          <a:ext cx="17192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0" name="Vergelijking" r:id="rId17" imgW="901440" imgH="419040" progId="Equation.3">
                  <p:embed/>
                </p:oleObj>
              </mc:Choice>
              <mc:Fallback>
                <p:oleObj name="Vergelijking" r:id="rId17" imgW="901440" imgH="419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5565775"/>
                        <a:ext cx="1719263" cy="798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010400" y="768804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solidFill>
                  <a:srgbClr val="FF3300"/>
                </a:solidFill>
              </a:rPr>
              <a:t>C = </a:t>
            </a:r>
            <a:r>
              <a:rPr lang="en-US" altLang="nl-NL" u="sng" dirty="0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304800" y="2438400"/>
            <a:ext cx="2590800" cy="2895600"/>
            <a:chOff x="288" y="624"/>
            <a:chExt cx="1632" cy="1824"/>
          </a:xfrm>
        </p:grpSpPr>
        <p:pic>
          <p:nvPicPr>
            <p:cNvPr id="68616" name="Picture 8" descr="5_29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24"/>
              <a:ext cx="1632" cy="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688" y="186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528" y="74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aphicFrame>
        <p:nvGraphicFramePr>
          <p:cNvPr id="686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64053"/>
              </p:ext>
            </p:extLst>
          </p:nvPr>
        </p:nvGraphicFramePr>
        <p:xfrm>
          <a:off x="3581400" y="4038600"/>
          <a:ext cx="25209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79" name="Microsoft Equation 3.0" r:id="rId4" imgW="1320480" imgH="457200" progId="Equation.3">
                  <p:embed/>
                </p:oleObj>
              </mc:Choice>
              <mc:Fallback>
                <p:oleObj name="Microsoft Equation 3.0" r:id="rId4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38600"/>
                        <a:ext cx="252095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328504"/>
              </p:ext>
            </p:extLst>
          </p:nvPr>
        </p:nvGraphicFramePr>
        <p:xfrm>
          <a:off x="2971800" y="2819400"/>
          <a:ext cx="2560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80" name="Vergelijking" r:id="rId6" imgW="1041120" imgH="228600" progId="Equation.3">
                  <p:embed/>
                </p:oleObj>
              </mc:Choice>
              <mc:Fallback>
                <p:oleObj name="Vergelijking" r:id="rId6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5606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17</a:t>
            </a:fld>
            <a:endParaRPr lang="en-US" alt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9083"/>
              </p:ext>
            </p:extLst>
          </p:nvPr>
        </p:nvGraphicFramePr>
        <p:xfrm>
          <a:off x="3298825" y="3507832"/>
          <a:ext cx="1349375" cy="3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81" name="Equation" r:id="rId8" imgW="774360" imgH="215640" progId="Equation.3">
                  <p:embed/>
                </p:oleObj>
              </mc:Choice>
              <mc:Fallback>
                <p:oleObj name="Equation" r:id="rId8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3507832"/>
                        <a:ext cx="1349375" cy="375263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10800000">
            <a:off x="2974971" y="1595911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581400" y="1454604"/>
            <a:ext cx="2282598" cy="46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6248400" y="2133600"/>
            <a:ext cx="2819400" cy="3810000"/>
            <a:chOff x="3936" y="1728"/>
            <a:chExt cx="1776" cy="2400"/>
          </a:xfrm>
        </p:grpSpPr>
        <p:pic>
          <p:nvPicPr>
            <p:cNvPr id="30" name="Picture 20" descr="5_30_bi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728"/>
              <a:ext cx="1776" cy="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1" name="Object 6"/>
            <p:cNvGraphicFramePr>
              <a:graphicFrameLocks noChangeAspect="1"/>
            </p:cNvGraphicFramePr>
            <p:nvPr/>
          </p:nvGraphicFramePr>
          <p:xfrm>
            <a:off x="5176" y="2544"/>
            <a:ext cx="271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82" name="Equation" r:id="rId11" imgW="228600" imgH="457200" progId="Equation.3">
                    <p:embed/>
                  </p:oleObj>
                </mc:Choice>
                <mc:Fallback>
                  <p:oleObj name="Equation" r:id="rId11" imgW="228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" y="2544"/>
                          <a:ext cx="271" cy="54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805185"/>
              </p:ext>
            </p:extLst>
          </p:nvPr>
        </p:nvGraphicFramePr>
        <p:xfrm>
          <a:off x="3911600" y="5529262"/>
          <a:ext cx="2641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83" name="Equation" r:id="rId13" imgW="1384200" imgH="457200" progId="Equation.3">
                  <p:embed/>
                </p:oleObj>
              </mc:Choice>
              <mc:Fallback>
                <p:oleObj name="Equation" r:id="rId13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529262"/>
                        <a:ext cx="264160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32"/>
          <p:cNvSpPr/>
          <p:nvPr/>
        </p:nvSpPr>
        <p:spPr bwMode="auto">
          <a:xfrm>
            <a:off x="2811341" y="5852472"/>
            <a:ext cx="690113" cy="24352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5400000">
            <a:off x="4668825" y="3524148"/>
            <a:ext cx="497458" cy="386307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6200000">
            <a:off x="4709579" y="5023090"/>
            <a:ext cx="497458" cy="386307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78656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355539"/>
              </p:ext>
            </p:extLst>
          </p:nvPr>
        </p:nvGraphicFramePr>
        <p:xfrm>
          <a:off x="773113" y="1262063"/>
          <a:ext cx="16954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84" name="Vergelijking" r:id="rId15" imgW="888840" imgH="457200" progId="Equation.3">
                  <p:embed/>
                </p:oleObj>
              </mc:Choice>
              <mc:Fallback>
                <p:oleObj name="Vergelijking" r:id="rId15" imgW="88884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262063"/>
                        <a:ext cx="1695450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72790"/>
              </p:ext>
            </p:extLst>
          </p:nvPr>
        </p:nvGraphicFramePr>
        <p:xfrm>
          <a:off x="663575" y="5565775"/>
          <a:ext cx="17192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85" name="Vergelijking" r:id="rId17" imgW="901440" imgH="419040" progId="Equation.3">
                  <p:embed/>
                </p:oleObj>
              </mc:Choice>
              <mc:Fallback>
                <p:oleObj name="Vergelijking" r:id="rId17" imgW="901440" imgH="419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5565775"/>
                        <a:ext cx="1719263" cy="7985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971800" y="9906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pic>
        <p:nvPicPr>
          <p:cNvPr id="48153" name="Picture 25" descr="5_29_big_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8670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4" name="Picture 26" descr="5_29_big_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8670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159" name="Object 31"/>
          <p:cNvGraphicFramePr>
            <a:graphicFrameLocks noChangeAspect="1"/>
          </p:cNvGraphicFramePr>
          <p:nvPr/>
        </p:nvGraphicFramePr>
        <p:xfrm>
          <a:off x="914400" y="5767388"/>
          <a:ext cx="12192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7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67388"/>
                        <a:ext cx="1219200" cy="862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0" name="Object 32"/>
          <p:cNvGraphicFramePr>
            <a:graphicFrameLocks noChangeAspect="1"/>
          </p:cNvGraphicFramePr>
          <p:nvPr/>
        </p:nvGraphicFramePr>
        <p:xfrm>
          <a:off x="7010400" y="5767388"/>
          <a:ext cx="12192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8" name="Equation" r:id="rId7" imgW="647640" imgH="457200" progId="Equation.3">
                  <p:embed/>
                </p:oleObj>
              </mc:Choice>
              <mc:Fallback>
                <p:oleObj name="Equation" r:id="rId7" imgW="64764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767388"/>
                        <a:ext cx="1219200" cy="862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1" name="Object 33"/>
          <p:cNvGraphicFramePr>
            <a:graphicFrameLocks noChangeAspect="1"/>
          </p:cNvGraphicFramePr>
          <p:nvPr/>
        </p:nvGraphicFramePr>
        <p:xfrm>
          <a:off x="6394450" y="4648200"/>
          <a:ext cx="25209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9" name="Equation" r:id="rId8" imgW="1320480" imgH="457200" progId="Equation.3">
                  <p:embed/>
                </p:oleObj>
              </mc:Choice>
              <mc:Fallback>
                <p:oleObj name="Equation" r:id="rId8" imgW="1320480" imgH="4572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4648200"/>
                        <a:ext cx="252095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2" name="Object 34"/>
          <p:cNvGraphicFramePr>
            <a:graphicFrameLocks noChangeAspect="1"/>
          </p:cNvGraphicFramePr>
          <p:nvPr/>
        </p:nvGraphicFramePr>
        <p:xfrm>
          <a:off x="304800" y="4695825"/>
          <a:ext cx="2560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30" name="Equation" r:id="rId10" imgW="1041120" imgH="228600" progId="Equation.3">
                  <p:embed/>
                </p:oleObj>
              </mc:Choice>
              <mc:Fallback>
                <p:oleObj name="Equation" r:id="rId10" imgW="1041120" imgH="2286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95825"/>
                        <a:ext cx="25606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18</a:t>
            </a:fld>
            <a:endParaRPr lang="en-US" altLang="nl-NL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971800" y="9906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3022600" y="1828800"/>
            <a:ext cx="3073400" cy="1295400"/>
            <a:chOff x="1904" y="1344"/>
            <a:chExt cx="1936" cy="816"/>
          </a:xfrm>
        </p:grpSpPr>
        <p:sp>
          <p:nvSpPr>
            <p:cNvPr id="53254" name="AutoShape 6"/>
            <p:cNvSpPr>
              <a:spLocks noChangeArrowheads="1"/>
            </p:cNvSpPr>
            <p:nvPr/>
          </p:nvSpPr>
          <p:spPr bwMode="auto">
            <a:xfrm rot="16200000" flipH="1">
              <a:off x="2760" y="1080"/>
              <a:ext cx="816" cy="13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3255" name="AutoShape 7"/>
            <p:cNvSpPr>
              <a:spLocks noChangeArrowheads="1"/>
            </p:cNvSpPr>
            <p:nvPr/>
          </p:nvSpPr>
          <p:spPr bwMode="auto">
            <a:xfrm rot="5400000">
              <a:off x="2168" y="1080"/>
              <a:ext cx="816" cy="13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53257" name="Picture 9" descr="5_29_big_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8670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5_29_big_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8670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259" name="Group 11"/>
          <p:cNvGrpSpPr>
            <a:grpSpLocks/>
          </p:cNvGrpSpPr>
          <p:nvPr/>
        </p:nvGrpSpPr>
        <p:grpSpPr bwMode="auto">
          <a:xfrm>
            <a:off x="3124200" y="3200400"/>
            <a:ext cx="2868613" cy="3505200"/>
            <a:chOff x="1968" y="2016"/>
            <a:chExt cx="1807" cy="2208"/>
          </a:xfrm>
        </p:grpSpPr>
        <p:pic>
          <p:nvPicPr>
            <p:cNvPr id="53260" name="Picture 12" descr="5_29_big_z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016"/>
              <a:ext cx="1807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61" name="Rectangle 13"/>
            <p:cNvSpPr>
              <a:spLocks noChangeArrowheads="1"/>
            </p:cNvSpPr>
            <p:nvPr/>
          </p:nvSpPr>
          <p:spPr bwMode="auto">
            <a:xfrm>
              <a:off x="3264" y="4032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aphicFrame>
        <p:nvGraphicFramePr>
          <p:cNvPr id="53263" name="Object 15"/>
          <p:cNvGraphicFramePr>
            <a:graphicFrameLocks noChangeAspect="1"/>
          </p:cNvGraphicFramePr>
          <p:nvPr/>
        </p:nvGraphicFramePr>
        <p:xfrm>
          <a:off x="914400" y="5767388"/>
          <a:ext cx="12192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1" name="Equation" r:id="rId6" imgW="647640" imgH="457200" progId="Equation.3">
                  <p:embed/>
                </p:oleObj>
              </mc:Choice>
              <mc:Fallback>
                <p:oleObj name="Equation" r:id="rId6" imgW="64764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67388"/>
                        <a:ext cx="1219200" cy="862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4" name="Object 16"/>
          <p:cNvGraphicFramePr>
            <a:graphicFrameLocks noChangeAspect="1"/>
          </p:cNvGraphicFramePr>
          <p:nvPr/>
        </p:nvGraphicFramePr>
        <p:xfrm>
          <a:off x="7010400" y="5767388"/>
          <a:ext cx="12192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2" name="Equation" r:id="rId8" imgW="647640" imgH="457200" progId="Equation.3">
                  <p:embed/>
                </p:oleObj>
              </mc:Choice>
              <mc:Fallback>
                <p:oleObj name="Equation" r:id="rId8" imgW="64764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767388"/>
                        <a:ext cx="1219200" cy="862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5" name="Object 17"/>
          <p:cNvGraphicFramePr>
            <a:graphicFrameLocks noChangeAspect="1"/>
          </p:cNvGraphicFramePr>
          <p:nvPr/>
        </p:nvGraphicFramePr>
        <p:xfrm>
          <a:off x="6394450" y="4648200"/>
          <a:ext cx="25209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3" name="Equation" r:id="rId9" imgW="1320480" imgH="457200" progId="Equation.3">
                  <p:embed/>
                </p:oleObj>
              </mc:Choice>
              <mc:Fallback>
                <p:oleObj name="Equation" r:id="rId9" imgW="132048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4648200"/>
                        <a:ext cx="252095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6" name="Object 18"/>
          <p:cNvGraphicFramePr>
            <a:graphicFrameLocks noChangeAspect="1"/>
          </p:cNvGraphicFramePr>
          <p:nvPr/>
        </p:nvGraphicFramePr>
        <p:xfrm>
          <a:off x="304800" y="4695825"/>
          <a:ext cx="2560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4" name="Equation" r:id="rId11" imgW="1041120" imgH="228600" progId="Equation.3">
                  <p:embed/>
                </p:oleObj>
              </mc:Choice>
              <mc:Fallback>
                <p:oleObj name="Equation" r:id="rId11" imgW="104112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95825"/>
                        <a:ext cx="25606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19</a:t>
            </a:fld>
            <a:endParaRPr lang="en-US" altLang="nl-NL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914400" y="199104"/>
            <a:ext cx="746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Partial molar quantities</a:t>
            </a: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055550"/>
              </p:ext>
            </p:extLst>
          </p:nvPr>
        </p:nvGraphicFramePr>
        <p:xfrm>
          <a:off x="5562600" y="1369698"/>
          <a:ext cx="2302979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4" name="Equation" r:id="rId3" imgW="1384200" imgH="558720" progId="Equation.3">
                  <p:embed/>
                </p:oleObj>
              </mc:Choice>
              <mc:Fallback>
                <p:oleObj name="Equation" r:id="rId3" imgW="1384200" imgH="558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69698"/>
                        <a:ext cx="2302979" cy="9286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661266"/>
              </p:ext>
            </p:extLst>
          </p:nvPr>
        </p:nvGraphicFramePr>
        <p:xfrm>
          <a:off x="1752600" y="1428201"/>
          <a:ext cx="1600200" cy="85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5" name="Vergelijking" r:id="rId5" imgW="1041120" imgH="558720" progId="Equation.3">
                  <p:embed/>
                </p:oleObj>
              </mc:Choice>
              <mc:Fallback>
                <p:oleObj name="Vergelijking" r:id="rId5" imgW="1041120" imgH="558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28201"/>
                        <a:ext cx="1600200" cy="85779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23436"/>
              </p:ext>
            </p:extLst>
          </p:nvPr>
        </p:nvGraphicFramePr>
        <p:xfrm>
          <a:off x="228600" y="5802313"/>
          <a:ext cx="4114800" cy="42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6" name="Equation" r:id="rId7" imgW="2082600" imgH="215640" progId="Equation.3">
                  <p:embed/>
                </p:oleObj>
              </mc:Choice>
              <mc:Fallback>
                <p:oleObj name="Equation" r:id="rId7" imgW="20826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802313"/>
                        <a:ext cx="4114800" cy="42697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99466"/>
              </p:ext>
            </p:extLst>
          </p:nvPr>
        </p:nvGraphicFramePr>
        <p:xfrm>
          <a:off x="4648200" y="5802312"/>
          <a:ext cx="4340225" cy="42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7" name="Equation" r:id="rId9" imgW="2197080" imgH="215640" progId="Equation.3">
                  <p:embed/>
                </p:oleObj>
              </mc:Choice>
              <mc:Fallback>
                <p:oleObj name="Equation" r:id="rId9" imgW="219708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02312"/>
                        <a:ext cx="4340225" cy="42703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2</a:t>
            </a:fld>
            <a:endParaRPr lang="en-US" altLang="nl-NL"/>
          </a:p>
        </p:txBody>
      </p:sp>
      <p:grpSp>
        <p:nvGrpSpPr>
          <p:cNvPr id="5" name="Group 4"/>
          <p:cNvGrpSpPr/>
          <p:nvPr/>
        </p:nvGrpSpPr>
        <p:grpSpPr>
          <a:xfrm>
            <a:off x="952500" y="2496823"/>
            <a:ext cx="3162300" cy="2652713"/>
            <a:chOff x="952500" y="2496823"/>
            <a:chExt cx="3162300" cy="2652713"/>
          </a:xfrm>
        </p:grpSpPr>
        <p:grpSp>
          <p:nvGrpSpPr>
            <p:cNvPr id="14" name="Group 13"/>
            <p:cNvGrpSpPr/>
            <p:nvPr/>
          </p:nvGrpSpPr>
          <p:grpSpPr>
            <a:xfrm>
              <a:off x="952500" y="2496823"/>
              <a:ext cx="3162300" cy="2652713"/>
              <a:chOff x="457200" y="2438400"/>
              <a:chExt cx="3543300" cy="4010025"/>
            </a:xfrm>
          </p:grpSpPr>
          <p:pic>
            <p:nvPicPr>
              <p:cNvPr id="15" name="Picture 11" descr="5_2_bi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2438400"/>
                <a:ext cx="3543300" cy="4010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549758" y="4114800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000" dirty="0"/>
                  <a:t>A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276600" y="4800600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000" dirty="0"/>
                  <a:t>A</a:t>
                </a:r>
              </a:p>
            </p:txBody>
          </p:sp>
        </p:grp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3478679"/>
                </p:ext>
              </p:extLst>
            </p:nvPr>
          </p:nvGraphicFramePr>
          <p:xfrm>
            <a:off x="1397000" y="2519520"/>
            <a:ext cx="965200" cy="417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98" name="Vergelijking" r:id="rId12" imgW="558720" imgH="241200" progId="Equation.3">
                    <p:embed/>
                  </p:oleObj>
                </mc:Choice>
                <mc:Fallback>
                  <p:oleObj name="Vergelijking" r:id="rId12" imgW="558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7000" y="2519520"/>
                          <a:ext cx="965200" cy="417449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4779061" y="2420623"/>
            <a:ext cx="3679139" cy="2913377"/>
            <a:chOff x="4779061" y="2420623"/>
            <a:chExt cx="3679139" cy="29133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061" y="2420623"/>
              <a:ext cx="3679139" cy="2913377"/>
            </a:xfrm>
            <a:prstGeom prst="rect">
              <a:avLst/>
            </a:prstGeom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8532169"/>
                </p:ext>
              </p:extLst>
            </p:nvPr>
          </p:nvGraphicFramePr>
          <p:xfrm>
            <a:off x="5268452" y="2529348"/>
            <a:ext cx="96520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99" name="Vergelijking" r:id="rId15" imgW="558720" imgH="241200" progId="Equation.3">
                    <p:embed/>
                  </p:oleObj>
                </mc:Choice>
                <mc:Fallback>
                  <p:oleObj name="Vergelijking" r:id="rId15" imgW="558720" imgH="2412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8452" y="2529348"/>
                          <a:ext cx="965200" cy="41751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71800" y="9906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3022600" y="1828800"/>
            <a:ext cx="3073400" cy="1295400"/>
            <a:chOff x="1904" y="1344"/>
            <a:chExt cx="1936" cy="816"/>
          </a:xfrm>
        </p:grpSpPr>
        <p:sp>
          <p:nvSpPr>
            <p:cNvPr id="57350" name="AutoShape 6"/>
            <p:cNvSpPr>
              <a:spLocks noChangeArrowheads="1"/>
            </p:cNvSpPr>
            <p:nvPr/>
          </p:nvSpPr>
          <p:spPr bwMode="auto">
            <a:xfrm rot="16200000" flipH="1">
              <a:off x="2760" y="1080"/>
              <a:ext cx="816" cy="13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7351" name="AutoShape 7"/>
            <p:cNvSpPr>
              <a:spLocks noChangeArrowheads="1"/>
            </p:cNvSpPr>
            <p:nvPr/>
          </p:nvSpPr>
          <p:spPr bwMode="auto">
            <a:xfrm rot="5400000">
              <a:off x="2168" y="1080"/>
              <a:ext cx="816" cy="13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914400" y="5767388"/>
          <a:ext cx="12192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49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67388"/>
                        <a:ext cx="1219200" cy="862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3" name="Picture 9" descr="5_29_big_x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8670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5_29_big_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8670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7010400" y="5767388"/>
          <a:ext cx="12192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0" name="Equation" r:id="rId7" imgW="647640" imgH="457200" progId="Equation.3">
                  <p:embed/>
                </p:oleObj>
              </mc:Choice>
              <mc:Fallback>
                <p:oleObj name="Equation" r:id="rId7" imgW="64764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767388"/>
                        <a:ext cx="1219200" cy="862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9" name="Object 15"/>
          <p:cNvGraphicFramePr>
            <a:graphicFrameLocks noChangeAspect="1"/>
          </p:cNvGraphicFramePr>
          <p:nvPr/>
        </p:nvGraphicFramePr>
        <p:xfrm>
          <a:off x="6394450" y="4648200"/>
          <a:ext cx="25209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1" name="Equation" r:id="rId8" imgW="1320480" imgH="457200" progId="Equation.3">
                  <p:embed/>
                </p:oleObj>
              </mc:Choice>
              <mc:Fallback>
                <p:oleObj name="Equation" r:id="rId8" imgW="132048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4648200"/>
                        <a:ext cx="252095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16"/>
          <p:cNvGraphicFramePr>
            <a:graphicFrameLocks noChangeAspect="1"/>
          </p:cNvGraphicFramePr>
          <p:nvPr/>
        </p:nvGraphicFramePr>
        <p:xfrm>
          <a:off x="304800" y="4695825"/>
          <a:ext cx="2560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2" name="Equation" r:id="rId10" imgW="1041120" imgH="228600" progId="Equation.3">
                  <p:embed/>
                </p:oleObj>
              </mc:Choice>
              <mc:Fallback>
                <p:oleObj name="Equation" r:id="rId10" imgW="104112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95825"/>
                        <a:ext cx="25606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20</a:t>
            </a:fld>
            <a:endParaRPr lang="en-US" altLang="nl-NL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38488" y="3200400"/>
            <a:ext cx="2867025" cy="3505200"/>
            <a:chOff x="3138488" y="3200400"/>
            <a:chExt cx="2867025" cy="3505200"/>
          </a:xfrm>
        </p:grpSpPr>
        <p:pic>
          <p:nvPicPr>
            <p:cNvPr id="57357" name="Picture 13" descr="5_29_big_zA_shad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488" y="3200400"/>
              <a:ext cx="2867025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58" name="Rectangle 14"/>
            <p:cNvSpPr>
              <a:spLocks noChangeArrowheads="1"/>
            </p:cNvSpPr>
            <p:nvPr/>
          </p:nvSpPr>
          <p:spPr bwMode="auto">
            <a:xfrm>
              <a:off x="5181601" y="6400800"/>
              <a:ext cx="304800" cy="30480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7176056"/>
                </p:ext>
              </p:extLst>
            </p:nvPr>
          </p:nvGraphicFramePr>
          <p:xfrm>
            <a:off x="4105275" y="3505200"/>
            <a:ext cx="933450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53" name="Equation" r:id="rId13" imgW="495000" imgH="215640" progId="Equation.3">
                    <p:embed/>
                  </p:oleObj>
                </mc:Choice>
                <mc:Fallback>
                  <p:oleObj name="Equation" r:id="rId13" imgW="495000" imgH="215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5275" y="3505200"/>
                          <a:ext cx="933450" cy="40798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920327"/>
                </p:ext>
              </p:extLst>
            </p:nvPr>
          </p:nvGraphicFramePr>
          <p:xfrm>
            <a:off x="3962400" y="5791200"/>
            <a:ext cx="957262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54" name="Equation" r:id="rId15" imgW="507960" imgH="215640" progId="Equation.3">
                    <p:embed/>
                  </p:oleObj>
                </mc:Choice>
                <mc:Fallback>
                  <p:oleObj name="Equation" r:id="rId15" imgW="507960" imgH="215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5791200"/>
                          <a:ext cx="957262" cy="40798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Arrow Connector 5"/>
            <p:cNvCxnSpPr/>
            <p:nvPr/>
          </p:nvCxnSpPr>
          <p:spPr>
            <a:xfrm>
              <a:off x="4578750" y="3786850"/>
              <a:ext cx="2286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54325" y="5246225"/>
              <a:ext cx="114300" cy="6973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6186488" y="838200"/>
            <a:ext cx="2881312" cy="3886200"/>
            <a:chOff x="3897" y="1584"/>
            <a:chExt cx="1815" cy="2448"/>
          </a:xfrm>
        </p:grpSpPr>
        <p:pic>
          <p:nvPicPr>
            <p:cNvPr id="59397" name="Picture 5" descr="5_31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1584"/>
              <a:ext cx="1815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59398" name="Object 6"/>
            <p:cNvGraphicFramePr>
              <a:graphicFrameLocks noChangeAspect="1"/>
            </p:cNvGraphicFramePr>
            <p:nvPr/>
          </p:nvGraphicFramePr>
          <p:xfrm>
            <a:off x="4320" y="1824"/>
            <a:ext cx="271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95" name="Equation" r:id="rId4" imgW="228600" imgH="457200" progId="Equation.3">
                    <p:embed/>
                  </p:oleObj>
                </mc:Choice>
                <mc:Fallback>
                  <p:oleObj name="Equation" r:id="rId4" imgW="228600" imgH="4572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824"/>
                          <a:ext cx="271" cy="54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152400" y="990600"/>
            <a:ext cx="2590800" cy="2895600"/>
            <a:chOff x="288" y="624"/>
            <a:chExt cx="1632" cy="1824"/>
          </a:xfrm>
        </p:grpSpPr>
        <p:pic>
          <p:nvPicPr>
            <p:cNvPr id="59400" name="Picture 8" descr="5_29_bi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24"/>
              <a:ext cx="1632" cy="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01" name="Rectangle 9"/>
            <p:cNvSpPr>
              <a:spLocks noChangeArrowheads="1"/>
            </p:cNvSpPr>
            <p:nvPr/>
          </p:nvSpPr>
          <p:spPr bwMode="auto">
            <a:xfrm>
              <a:off x="688" y="186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1528" y="74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3022600" y="1828800"/>
            <a:ext cx="3073400" cy="1295400"/>
            <a:chOff x="1904" y="1344"/>
            <a:chExt cx="1936" cy="816"/>
          </a:xfrm>
        </p:grpSpPr>
        <p:sp>
          <p:nvSpPr>
            <p:cNvPr id="59405" name="AutoShape 13"/>
            <p:cNvSpPr>
              <a:spLocks noChangeArrowheads="1"/>
            </p:cNvSpPr>
            <p:nvPr/>
          </p:nvSpPr>
          <p:spPr bwMode="auto">
            <a:xfrm rot="16200000" flipH="1">
              <a:off x="2760" y="1080"/>
              <a:ext cx="816" cy="13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9406" name="AutoShape 14"/>
            <p:cNvSpPr>
              <a:spLocks noChangeArrowheads="1"/>
            </p:cNvSpPr>
            <p:nvPr/>
          </p:nvSpPr>
          <p:spPr bwMode="auto">
            <a:xfrm rot="5400000">
              <a:off x="2168" y="1080"/>
              <a:ext cx="816" cy="13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aphicFrame>
        <p:nvGraphicFramePr>
          <p:cNvPr id="59407" name="Object 15"/>
          <p:cNvGraphicFramePr>
            <a:graphicFrameLocks noChangeAspect="1"/>
          </p:cNvGraphicFramePr>
          <p:nvPr/>
        </p:nvGraphicFramePr>
        <p:xfrm>
          <a:off x="6394450" y="4919663"/>
          <a:ext cx="25209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6" name="Equation" r:id="rId7" imgW="1320480" imgH="457200" progId="Equation.3">
                  <p:embed/>
                </p:oleObj>
              </mc:Choice>
              <mc:Fallback>
                <p:oleObj name="Equation" r:id="rId7" imgW="132048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4919663"/>
                        <a:ext cx="2520950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16"/>
          <p:cNvGraphicFramePr>
            <a:graphicFrameLocks noChangeAspect="1"/>
          </p:cNvGraphicFramePr>
          <p:nvPr/>
        </p:nvGraphicFramePr>
        <p:xfrm>
          <a:off x="152400" y="4038600"/>
          <a:ext cx="2560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7" name="Equation" r:id="rId9" imgW="1041120" imgH="228600" progId="Equation.3">
                  <p:embed/>
                </p:oleObj>
              </mc:Choice>
              <mc:Fallback>
                <p:oleObj name="Equation" r:id="rId9" imgW="104112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25606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2743200" y="2819400"/>
            <a:ext cx="3429000" cy="3810000"/>
            <a:chOff x="1728" y="1716"/>
            <a:chExt cx="2292" cy="2604"/>
          </a:xfrm>
        </p:grpSpPr>
        <p:pic>
          <p:nvPicPr>
            <p:cNvPr id="59410" name="Picture 18" descr="5_32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16"/>
              <a:ext cx="2292" cy="2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11" name="Picture 19" descr="zol2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" y="2174"/>
              <a:ext cx="2028" cy="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2997200" y="9906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u="sng"/>
              <a:t>Fixed </a:t>
            </a:r>
            <a:r>
              <a:rPr lang="en-US" altLang="nl-NL" b="1" i="1" u="sng"/>
              <a:t>T</a:t>
            </a: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3175000" y="38862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P </a:t>
            </a:r>
            <a:r>
              <a:rPr lang="en-US" altLang="nl-NL" sz="2800" b="1"/>
              <a:t>= 1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4419600" y="54864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P </a:t>
            </a:r>
            <a:r>
              <a:rPr lang="en-US" altLang="nl-NL" sz="2800" b="1"/>
              <a:t>= 1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 rot="-1935003">
            <a:off x="3759200" y="45466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P </a:t>
            </a:r>
            <a:r>
              <a:rPr lang="en-US" altLang="nl-NL" sz="2800" b="1"/>
              <a:t>=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21</a:t>
            </a:fld>
            <a:endParaRPr lang="en-US" altLang="nl-NL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81000" y="58674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6186488" y="838200"/>
            <a:ext cx="2881312" cy="3886200"/>
            <a:chOff x="3897" y="1584"/>
            <a:chExt cx="1815" cy="2448"/>
          </a:xfrm>
        </p:grpSpPr>
        <p:pic>
          <p:nvPicPr>
            <p:cNvPr id="59397" name="Picture 5" descr="5_31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1584"/>
              <a:ext cx="1815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59398" name="Object 6"/>
            <p:cNvGraphicFramePr>
              <a:graphicFrameLocks noChangeAspect="1"/>
            </p:cNvGraphicFramePr>
            <p:nvPr/>
          </p:nvGraphicFramePr>
          <p:xfrm>
            <a:off x="4320" y="1824"/>
            <a:ext cx="271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0" name="Equation" r:id="rId4" imgW="228600" imgH="457200" progId="Equation.3">
                    <p:embed/>
                  </p:oleObj>
                </mc:Choice>
                <mc:Fallback>
                  <p:oleObj name="Equation" r:id="rId4" imgW="228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824"/>
                          <a:ext cx="271" cy="54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152400" y="990600"/>
            <a:ext cx="2590800" cy="2895600"/>
            <a:chOff x="288" y="624"/>
            <a:chExt cx="1632" cy="1824"/>
          </a:xfrm>
        </p:grpSpPr>
        <p:pic>
          <p:nvPicPr>
            <p:cNvPr id="59400" name="Picture 8" descr="5_29_bi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24"/>
              <a:ext cx="1632" cy="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01" name="Rectangle 9"/>
            <p:cNvSpPr>
              <a:spLocks noChangeArrowheads="1"/>
            </p:cNvSpPr>
            <p:nvPr/>
          </p:nvSpPr>
          <p:spPr bwMode="auto">
            <a:xfrm>
              <a:off x="688" y="186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1528" y="744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3022600" y="1828800"/>
            <a:ext cx="3073400" cy="1295400"/>
            <a:chOff x="1904" y="1344"/>
            <a:chExt cx="1936" cy="816"/>
          </a:xfrm>
        </p:grpSpPr>
        <p:sp>
          <p:nvSpPr>
            <p:cNvPr id="59405" name="AutoShape 13"/>
            <p:cNvSpPr>
              <a:spLocks noChangeArrowheads="1"/>
            </p:cNvSpPr>
            <p:nvPr/>
          </p:nvSpPr>
          <p:spPr bwMode="auto">
            <a:xfrm rot="16200000" flipH="1">
              <a:off x="2760" y="1080"/>
              <a:ext cx="816" cy="13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9406" name="AutoShape 14"/>
            <p:cNvSpPr>
              <a:spLocks noChangeArrowheads="1"/>
            </p:cNvSpPr>
            <p:nvPr/>
          </p:nvSpPr>
          <p:spPr bwMode="auto">
            <a:xfrm rot="5400000">
              <a:off x="2168" y="1080"/>
              <a:ext cx="816" cy="134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aphicFrame>
        <p:nvGraphicFramePr>
          <p:cNvPr id="59407" name="Object 15"/>
          <p:cNvGraphicFramePr>
            <a:graphicFrameLocks noChangeAspect="1"/>
          </p:cNvGraphicFramePr>
          <p:nvPr/>
        </p:nvGraphicFramePr>
        <p:xfrm>
          <a:off x="6394450" y="4919663"/>
          <a:ext cx="25209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1" name="Equation" r:id="rId7" imgW="1320480" imgH="457200" progId="Equation.3">
                  <p:embed/>
                </p:oleObj>
              </mc:Choice>
              <mc:Fallback>
                <p:oleObj name="Equation" r:id="rId7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4919663"/>
                        <a:ext cx="2520950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16"/>
          <p:cNvGraphicFramePr>
            <a:graphicFrameLocks noChangeAspect="1"/>
          </p:cNvGraphicFramePr>
          <p:nvPr/>
        </p:nvGraphicFramePr>
        <p:xfrm>
          <a:off x="152400" y="4038600"/>
          <a:ext cx="25606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2" name="Equation" r:id="rId9" imgW="1041120" imgH="228600" progId="Equation.3">
                  <p:embed/>
                </p:oleObj>
              </mc:Choice>
              <mc:Fallback>
                <p:oleObj name="Equation" r:id="rId9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256063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2743200" y="2819400"/>
            <a:ext cx="3429000" cy="3810000"/>
            <a:chOff x="1728" y="1716"/>
            <a:chExt cx="2292" cy="2604"/>
          </a:xfrm>
        </p:grpSpPr>
        <p:pic>
          <p:nvPicPr>
            <p:cNvPr id="59410" name="Picture 18" descr="5_32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16"/>
              <a:ext cx="2292" cy="2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11" name="Picture 19" descr="zol2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" y="2174"/>
              <a:ext cx="2028" cy="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2997200" y="9906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u="sng"/>
              <a:t>Fixed </a:t>
            </a:r>
            <a:r>
              <a:rPr lang="en-US" altLang="nl-NL" b="1" i="1" u="sng"/>
              <a:t>T</a:t>
            </a: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3175000" y="38862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P </a:t>
            </a:r>
            <a:r>
              <a:rPr lang="en-US" altLang="nl-NL" sz="2800" b="1"/>
              <a:t>= 1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4419600" y="54864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P </a:t>
            </a:r>
            <a:r>
              <a:rPr lang="en-US" altLang="nl-NL" sz="2800" b="1"/>
              <a:t>= 1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 rot="-1935003">
            <a:off x="3759200" y="45466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P </a:t>
            </a:r>
            <a:r>
              <a:rPr lang="en-US" altLang="nl-NL" sz="2800" b="1"/>
              <a:t>= 2</a:t>
            </a: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152400" y="5334000"/>
            <a:ext cx="2590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F’ = C – P + </a:t>
            </a:r>
            <a:r>
              <a:rPr lang="en-US" altLang="nl-NL" sz="2800" b="1"/>
              <a:t>1</a:t>
            </a: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152400" y="4724400"/>
            <a:ext cx="2590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/>
              <a:t>F = C – P + </a:t>
            </a:r>
            <a:r>
              <a:rPr lang="en-US" altLang="nl-NL" sz="2800" b="1" dirty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22</a:t>
            </a:fld>
            <a:endParaRPr lang="en-US" altLang="nl-NL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81000" y="58674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81000" y="6324600"/>
            <a:ext cx="2362200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14-15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6988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914400" y="304800"/>
            <a:ext cx="746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Lever rule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96773" y="875271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solidFill>
                  <a:srgbClr val="FF3300"/>
                </a:solidFill>
              </a:rPr>
              <a:t>C = </a:t>
            </a:r>
            <a:r>
              <a:rPr lang="en-US" altLang="nl-NL" u="sng" dirty="0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3441648" y="1295400"/>
            <a:ext cx="4724400" cy="5334000"/>
            <a:chOff x="1728" y="1716"/>
            <a:chExt cx="2292" cy="2604"/>
          </a:xfrm>
        </p:grpSpPr>
        <p:pic>
          <p:nvPicPr>
            <p:cNvPr id="59410" name="Picture 18" descr="5_32_bi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16"/>
              <a:ext cx="2292" cy="2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11" name="Picture 19" descr="zol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" y="2174"/>
              <a:ext cx="2028" cy="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3949648" y="3050848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/>
              <a:t>P </a:t>
            </a:r>
            <a:r>
              <a:rPr lang="en-US" altLang="nl-NL" sz="2800" b="1" dirty="0"/>
              <a:t>= 1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6794448" y="54102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/>
              <a:t>P </a:t>
            </a:r>
            <a:r>
              <a:rPr lang="en-US" altLang="nl-NL" sz="2800" b="1" dirty="0"/>
              <a:t>= 1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 rot="-1935003">
            <a:off x="4922956" y="3909057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/>
              <a:t>P </a:t>
            </a:r>
            <a:r>
              <a:rPr lang="en-US" altLang="nl-NL" sz="2800" b="1" dirty="0"/>
              <a:t>=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14904" y="6318422"/>
            <a:ext cx="2133600" cy="476250"/>
          </a:xfrm>
        </p:spPr>
        <p:txBody>
          <a:bodyPr/>
          <a:lstStyle/>
          <a:p>
            <a:fld id="{7B203664-6572-4C7A-A309-F2804082DE92}" type="slidenum">
              <a:rPr lang="en-US" altLang="nl-NL" smtClean="0"/>
              <a:pPr/>
              <a:t>23</a:t>
            </a:fld>
            <a:endParaRPr lang="en-US" altLang="nl-NL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489648" y="1981200"/>
            <a:ext cx="0" cy="434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4145296" y="1028700"/>
            <a:ext cx="17347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u="sng" dirty="0">
                <a:solidFill>
                  <a:srgbClr val="FF0000"/>
                </a:solidFill>
              </a:rPr>
              <a:t>I</a:t>
            </a:r>
            <a:r>
              <a:rPr lang="en-US" altLang="nl-NL" sz="2800" b="1" u="sng" dirty="0" smtClean="0">
                <a:solidFill>
                  <a:srgbClr val="FF0000"/>
                </a:solidFill>
              </a:rPr>
              <a:t>sopleth</a:t>
            </a:r>
            <a:endParaRPr lang="en-US" altLang="nl-NL" sz="2800" b="1" u="sng" dirty="0">
              <a:solidFill>
                <a:srgbClr val="FF0000"/>
              </a:solidFill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6175132" y="1027671"/>
            <a:ext cx="17347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u="sng" dirty="0" smtClean="0">
                <a:solidFill>
                  <a:srgbClr val="FF0000"/>
                </a:solidFill>
              </a:rPr>
              <a:t>Tie line</a:t>
            </a:r>
            <a:endParaRPr lang="en-US" altLang="nl-NL" sz="2800" b="1" u="sng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12671" y="1499286"/>
            <a:ext cx="1476977" cy="100295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718248" y="1499286"/>
            <a:ext cx="381000" cy="200591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4051248" y="2523626"/>
            <a:ext cx="22733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FF0000"/>
                </a:solidFill>
              </a:rPr>
              <a:t>Phase </a:t>
            </a:r>
            <a:r>
              <a:rPr lang="el-GR" altLang="nl-NL" sz="2400" b="1" u="sng" dirty="0" smtClean="0">
                <a:solidFill>
                  <a:srgbClr val="FF0000"/>
                </a:solidFill>
              </a:rPr>
              <a:t>α</a:t>
            </a:r>
            <a:endParaRPr lang="en-US" altLang="nl-NL" sz="2400" b="1" u="sng" dirty="0">
              <a:solidFill>
                <a:srgbClr val="FF0000"/>
              </a:solidFill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6337248" y="4876800"/>
            <a:ext cx="22733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FF0000"/>
                </a:solidFill>
              </a:rPr>
              <a:t>Phase </a:t>
            </a:r>
            <a:r>
              <a:rPr lang="el-GR" altLang="nl-NL" sz="2400" b="1" u="sng" dirty="0" smtClean="0">
                <a:solidFill>
                  <a:srgbClr val="FF0000"/>
                </a:solidFill>
              </a:rPr>
              <a:t>β</a:t>
            </a:r>
            <a:endParaRPr lang="en-US" altLang="nl-NL" sz="2400" b="1" u="sng" dirty="0">
              <a:solidFill>
                <a:srgbClr val="FF000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752600" y="3022257"/>
            <a:ext cx="17347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u="sng" dirty="0" smtClean="0">
                <a:solidFill>
                  <a:srgbClr val="FF0000"/>
                </a:solidFill>
              </a:rPr>
              <a:t>Liquidus</a:t>
            </a:r>
            <a:endParaRPr lang="en-US" altLang="nl-NL" sz="2800" b="1" u="sng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312759" y="3446139"/>
            <a:ext cx="1476977" cy="100295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779636" y="3490452"/>
            <a:ext cx="17347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u="sng" dirty="0" smtClean="0">
                <a:solidFill>
                  <a:srgbClr val="FF0000"/>
                </a:solidFill>
              </a:rPr>
              <a:t>Gas line</a:t>
            </a:r>
            <a:endParaRPr lang="en-US" altLang="nl-NL" sz="2800" b="1" u="sng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312759" y="3932869"/>
            <a:ext cx="1629377" cy="852983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95120" y="4678836"/>
            <a:ext cx="2729079" cy="14171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i="1" u="sng" dirty="0" err="1" smtClean="0"/>
              <a:t>z</a:t>
            </a:r>
            <a:r>
              <a:rPr lang="en-US" altLang="nl-NL" sz="2400" u="sng" baseline="-25000" dirty="0" err="1" smtClean="0"/>
              <a:t>A</a:t>
            </a:r>
            <a:r>
              <a:rPr lang="en-US" altLang="nl-NL" sz="2400" u="sng" dirty="0" smtClean="0"/>
              <a:t> is the overall composition </a:t>
            </a:r>
          </a:p>
          <a:p>
            <a:r>
              <a:rPr lang="en-US" altLang="nl-NL" sz="2400" u="sng" dirty="0" smtClean="0"/>
              <a:t>of the mixture</a:t>
            </a:r>
            <a:endParaRPr lang="en-US" altLang="nl-NL" sz="2400" u="sng" dirty="0"/>
          </a:p>
        </p:txBody>
      </p:sp>
    </p:spTree>
    <p:extLst>
      <p:ext uri="{BB962C8B-B14F-4D97-AF65-F5344CB8AC3E}">
        <p14:creationId xmlns:p14="http://schemas.microsoft.com/office/powerpoint/2010/main" val="35497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914400" y="304800"/>
            <a:ext cx="746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Lever rule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96773" y="875271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solidFill>
                  <a:srgbClr val="FF3300"/>
                </a:solidFill>
              </a:rPr>
              <a:t>C = </a:t>
            </a:r>
            <a:r>
              <a:rPr lang="en-US" altLang="nl-NL" u="sng" dirty="0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3441648" y="1295400"/>
            <a:ext cx="4724400" cy="5334000"/>
            <a:chOff x="1728" y="1716"/>
            <a:chExt cx="2292" cy="2604"/>
          </a:xfrm>
        </p:grpSpPr>
        <p:pic>
          <p:nvPicPr>
            <p:cNvPr id="59410" name="Picture 18" descr="5_32_bi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16"/>
              <a:ext cx="2292" cy="2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11" name="Picture 19" descr="zol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" y="2174"/>
              <a:ext cx="2028" cy="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3949648" y="3050848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/>
              <a:t>P </a:t>
            </a:r>
            <a:r>
              <a:rPr lang="en-US" altLang="nl-NL" sz="2800" b="1" dirty="0"/>
              <a:t>= 1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6794448" y="54102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/>
              <a:t>P </a:t>
            </a:r>
            <a:r>
              <a:rPr lang="en-US" altLang="nl-NL" sz="2800" b="1" dirty="0"/>
              <a:t>= 1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 rot="-1935003">
            <a:off x="4922956" y="3909057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/>
              <a:t>P </a:t>
            </a:r>
            <a:r>
              <a:rPr lang="en-US" altLang="nl-NL" sz="2800" b="1" dirty="0"/>
              <a:t>=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14904" y="6318422"/>
            <a:ext cx="2133600" cy="476250"/>
          </a:xfrm>
        </p:spPr>
        <p:txBody>
          <a:bodyPr/>
          <a:lstStyle/>
          <a:p>
            <a:fld id="{7B203664-6572-4C7A-A309-F2804082DE92}" type="slidenum">
              <a:rPr lang="en-US" altLang="nl-NL" smtClean="0"/>
              <a:pPr/>
              <a:t>24</a:t>
            </a:fld>
            <a:endParaRPr lang="en-US" altLang="nl-NL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489648" y="1981200"/>
            <a:ext cx="0" cy="434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4145296" y="1028700"/>
            <a:ext cx="17347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u="sng" dirty="0">
                <a:solidFill>
                  <a:srgbClr val="FF0000"/>
                </a:solidFill>
              </a:rPr>
              <a:t>I</a:t>
            </a:r>
            <a:r>
              <a:rPr lang="en-US" altLang="nl-NL" sz="2800" b="1" u="sng" dirty="0" smtClean="0">
                <a:solidFill>
                  <a:srgbClr val="FF0000"/>
                </a:solidFill>
              </a:rPr>
              <a:t>sopleth</a:t>
            </a:r>
            <a:endParaRPr lang="en-US" altLang="nl-NL" sz="2800" b="1" u="sng" dirty="0">
              <a:solidFill>
                <a:srgbClr val="FF0000"/>
              </a:solidFill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6175132" y="1027671"/>
            <a:ext cx="17347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u="sng" dirty="0" smtClean="0">
                <a:solidFill>
                  <a:srgbClr val="FF0000"/>
                </a:solidFill>
              </a:rPr>
              <a:t>Tie line</a:t>
            </a:r>
            <a:endParaRPr lang="en-US" altLang="nl-NL" sz="2800" b="1" u="sng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12671" y="1499286"/>
            <a:ext cx="1476977" cy="100295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718248" y="1499286"/>
            <a:ext cx="381000" cy="200591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4051248" y="2523626"/>
            <a:ext cx="22733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FF0000"/>
                </a:solidFill>
              </a:rPr>
              <a:t>Phase </a:t>
            </a:r>
            <a:r>
              <a:rPr lang="el-GR" altLang="nl-NL" sz="2400" b="1" u="sng" dirty="0" smtClean="0">
                <a:solidFill>
                  <a:srgbClr val="FF0000"/>
                </a:solidFill>
              </a:rPr>
              <a:t>α</a:t>
            </a:r>
            <a:endParaRPr lang="en-US" altLang="nl-NL" sz="2400" b="1" u="sng" dirty="0">
              <a:solidFill>
                <a:srgbClr val="FF0000"/>
              </a:solidFill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6337248" y="4876800"/>
            <a:ext cx="22733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FF0000"/>
                </a:solidFill>
              </a:rPr>
              <a:t>Phase </a:t>
            </a:r>
            <a:r>
              <a:rPr lang="el-GR" altLang="nl-NL" sz="2400" b="1" u="sng" dirty="0" smtClean="0">
                <a:solidFill>
                  <a:srgbClr val="FF0000"/>
                </a:solidFill>
              </a:rPr>
              <a:t>β</a:t>
            </a:r>
            <a:endParaRPr lang="en-US" altLang="nl-NL" sz="2400" b="1" u="sng" dirty="0">
              <a:solidFill>
                <a:srgbClr val="FF000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752600" y="3022257"/>
            <a:ext cx="17347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u="sng" dirty="0" smtClean="0">
                <a:solidFill>
                  <a:srgbClr val="FF0000"/>
                </a:solidFill>
              </a:rPr>
              <a:t>Liquidus</a:t>
            </a:r>
            <a:endParaRPr lang="en-US" altLang="nl-NL" sz="2800" b="1" u="sng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312759" y="3446139"/>
            <a:ext cx="1476977" cy="100295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779636" y="3490452"/>
            <a:ext cx="17347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u="sng" dirty="0" smtClean="0">
                <a:solidFill>
                  <a:srgbClr val="FF0000"/>
                </a:solidFill>
              </a:rPr>
              <a:t>Gas line</a:t>
            </a:r>
            <a:endParaRPr lang="en-US" altLang="nl-NL" sz="2800" b="1" u="sng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312759" y="3932869"/>
            <a:ext cx="1629377" cy="852983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6200" y="1524000"/>
            <a:ext cx="4411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6000" b="0" dirty="0" smtClean="0"/>
              <a:t>{</a:t>
            </a:r>
            <a:endParaRPr lang="en-US" altLang="nl-NL" sz="6000" b="0" dirty="0"/>
          </a:p>
        </p:txBody>
      </p: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84188" y="1600200"/>
            <a:ext cx="2411412" cy="1042988"/>
            <a:chOff x="963" y="3456"/>
            <a:chExt cx="1519" cy="657"/>
          </a:xfrm>
        </p:grpSpPr>
        <p:graphicFrame>
          <p:nvGraphicFramePr>
            <p:cNvPr id="35" name="Object 15"/>
            <p:cNvGraphicFramePr>
              <a:graphicFrameLocks noChangeAspect="1"/>
            </p:cNvGraphicFramePr>
            <p:nvPr/>
          </p:nvGraphicFramePr>
          <p:xfrm>
            <a:off x="963" y="3456"/>
            <a:ext cx="1519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24" name="Equation" r:id="rId5" imgW="1168200" imgH="253800" progId="Equation.3">
                    <p:embed/>
                  </p:oleObj>
                </mc:Choice>
                <mc:Fallback>
                  <p:oleObj name="Equation" r:id="rId5" imgW="11682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3" y="3456"/>
                          <a:ext cx="1519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175405"/>
                </p:ext>
              </p:extLst>
            </p:nvPr>
          </p:nvGraphicFramePr>
          <p:xfrm>
            <a:off x="973" y="3800"/>
            <a:ext cx="1437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25" name="Vergelijking" r:id="rId7" imgW="1104840" imgH="241200" progId="Equation.3">
                    <p:embed/>
                  </p:oleObj>
                </mc:Choice>
                <mc:Fallback>
                  <p:oleObj name="Vergelijking" r:id="rId7" imgW="1104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3" y="3800"/>
                          <a:ext cx="1437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431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914400" y="304800"/>
            <a:ext cx="746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Lever rule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96773" y="875271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 dirty="0">
                <a:solidFill>
                  <a:srgbClr val="FF3300"/>
                </a:solidFill>
              </a:rPr>
              <a:t>C = </a:t>
            </a:r>
            <a:r>
              <a:rPr lang="en-US" altLang="nl-NL" u="sng" dirty="0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3441648" y="1295400"/>
            <a:ext cx="4724400" cy="5334000"/>
            <a:chOff x="1728" y="1716"/>
            <a:chExt cx="2292" cy="2604"/>
          </a:xfrm>
        </p:grpSpPr>
        <p:pic>
          <p:nvPicPr>
            <p:cNvPr id="59410" name="Picture 18" descr="5_32_bi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16"/>
              <a:ext cx="2292" cy="2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11" name="Picture 19" descr="zol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" y="2174"/>
              <a:ext cx="2028" cy="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3949648" y="3050848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/>
              <a:t>P </a:t>
            </a:r>
            <a:r>
              <a:rPr lang="en-US" altLang="nl-NL" sz="2800" b="1" dirty="0"/>
              <a:t>= 1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6794448" y="54102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/>
              <a:t>P </a:t>
            </a:r>
            <a:r>
              <a:rPr lang="en-US" altLang="nl-NL" sz="2800" b="1" dirty="0"/>
              <a:t>= 1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 rot="-1935003">
            <a:off x="4922956" y="3909057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 dirty="0"/>
              <a:t>P </a:t>
            </a:r>
            <a:r>
              <a:rPr lang="en-US" altLang="nl-NL" sz="2800" b="1" dirty="0"/>
              <a:t>=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14904" y="6318422"/>
            <a:ext cx="2133600" cy="476250"/>
          </a:xfrm>
        </p:spPr>
        <p:txBody>
          <a:bodyPr/>
          <a:lstStyle/>
          <a:p>
            <a:fld id="{7B203664-6572-4C7A-A309-F2804082DE92}" type="slidenum">
              <a:rPr lang="en-US" altLang="nl-NL" smtClean="0"/>
              <a:pPr/>
              <a:t>25</a:t>
            </a:fld>
            <a:endParaRPr lang="en-US" altLang="nl-NL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489648" y="1981200"/>
            <a:ext cx="0" cy="434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4145296" y="1028700"/>
            <a:ext cx="17347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u="sng" dirty="0">
                <a:solidFill>
                  <a:srgbClr val="FF0000"/>
                </a:solidFill>
              </a:rPr>
              <a:t>I</a:t>
            </a:r>
            <a:r>
              <a:rPr lang="en-US" altLang="nl-NL" sz="2800" b="1" u="sng" dirty="0" smtClean="0">
                <a:solidFill>
                  <a:srgbClr val="FF0000"/>
                </a:solidFill>
              </a:rPr>
              <a:t>sopleth</a:t>
            </a:r>
            <a:endParaRPr lang="en-US" altLang="nl-NL" sz="2800" b="1" u="sng" dirty="0">
              <a:solidFill>
                <a:srgbClr val="FF0000"/>
              </a:solidFill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6175132" y="1027671"/>
            <a:ext cx="17347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u="sng" dirty="0" smtClean="0">
                <a:solidFill>
                  <a:srgbClr val="FF0000"/>
                </a:solidFill>
              </a:rPr>
              <a:t>Tie line</a:t>
            </a:r>
            <a:endParaRPr lang="en-US" altLang="nl-NL" sz="2800" b="1" u="sng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12671" y="1499286"/>
            <a:ext cx="1476977" cy="100295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718248" y="1499286"/>
            <a:ext cx="381000" cy="200591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533169" y="5273044"/>
            <a:ext cx="22733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Lever rule</a:t>
            </a:r>
            <a:endParaRPr lang="en-US" altLang="nl-NL" sz="2400" b="1" u="sng" dirty="0"/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4051248" y="2523626"/>
            <a:ext cx="22733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FF0000"/>
                </a:solidFill>
              </a:rPr>
              <a:t>Phase </a:t>
            </a:r>
            <a:r>
              <a:rPr lang="el-GR" altLang="nl-NL" sz="2400" b="1" u="sng" dirty="0" smtClean="0">
                <a:solidFill>
                  <a:srgbClr val="FF0000"/>
                </a:solidFill>
              </a:rPr>
              <a:t>α</a:t>
            </a:r>
            <a:endParaRPr lang="en-US" altLang="nl-NL" sz="2400" b="1" u="sng" dirty="0">
              <a:solidFill>
                <a:srgbClr val="FF0000"/>
              </a:solidFill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6337248" y="4876800"/>
            <a:ext cx="22733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solidFill>
                  <a:srgbClr val="FF0000"/>
                </a:solidFill>
              </a:rPr>
              <a:t>Phase </a:t>
            </a:r>
            <a:r>
              <a:rPr lang="el-GR" altLang="nl-NL" sz="2400" b="1" u="sng" dirty="0" smtClean="0">
                <a:solidFill>
                  <a:srgbClr val="FF0000"/>
                </a:solidFill>
              </a:rPr>
              <a:t>β</a:t>
            </a:r>
            <a:endParaRPr lang="en-US" altLang="nl-NL" sz="2400" b="1" u="sng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89648" y="4572000"/>
            <a:ext cx="552859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175132" y="5072525"/>
            <a:ext cx="314516" cy="10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555553" y="4159999"/>
                <a:ext cx="416843" cy="41075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9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9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9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nl-NL" sz="19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553" y="4159999"/>
                <a:ext cx="416843" cy="410753"/>
              </a:xfrm>
              <a:prstGeom prst="rect">
                <a:avLst/>
              </a:prstGeom>
              <a:blipFill rotWithShape="1">
                <a:blip r:embed="rId7"/>
                <a:stretch>
                  <a:fillRect b="-735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145720" y="4629608"/>
                <a:ext cx="370703" cy="3847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9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9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9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α</m:t>
                          </m:r>
                        </m:sub>
                      </m:sSub>
                    </m:oMath>
                  </m:oMathPara>
                </a14:m>
                <a:endParaRPr lang="nl-NL" sz="1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720" y="4629608"/>
                <a:ext cx="370703" cy="3847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76200" y="1524000"/>
            <a:ext cx="4411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6000" b="0" dirty="0" smtClean="0"/>
              <a:t>{</a:t>
            </a:r>
            <a:endParaRPr lang="en-US" altLang="nl-NL" sz="6000" b="0" dirty="0"/>
          </a:p>
        </p:txBody>
      </p:sp>
      <p:grpSp>
        <p:nvGrpSpPr>
          <p:cNvPr id="32" name="Group 14"/>
          <p:cNvGrpSpPr>
            <a:grpSpLocks/>
          </p:cNvGrpSpPr>
          <p:nvPr/>
        </p:nvGrpSpPr>
        <p:grpSpPr bwMode="auto">
          <a:xfrm>
            <a:off x="484188" y="1600200"/>
            <a:ext cx="2411412" cy="1042988"/>
            <a:chOff x="963" y="3456"/>
            <a:chExt cx="1519" cy="657"/>
          </a:xfrm>
        </p:grpSpPr>
        <p:graphicFrame>
          <p:nvGraphicFramePr>
            <p:cNvPr id="33" name="Object 15"/>
            <p:cNvGraphicFramePr>
              <a:graphicFrameLocks noChangeAspect="1"/>
            </p:cNvGraphicFramePr>
            <p:nvPr/>
          </p:nvGraphicFramePr>
          <p:xfrm>
            <a:off x="963" y="3456"/>
            <a:ext cx="1519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04" name="Equation" r:id="rId9" imgW="1168200" imgH="253800" progId="Equation.3">
                    <p:embed/>
                  </p:oleObj>
                </mc:Choice>
                <mc:Fallback>
                  <p:oleObj name="Equation" r:id="rId9" imgW="11682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3" y="3456"/>
                          <a:ext cx="1519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0052172"/>
                </p:ext>
              </p:extLst>
            </p:nvPr>
          </p:nvGraphicFramePr>
          <p:xfrm>
            <a:off x="973" y="3800"/>
            <a:ext cx="1437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05" name="Vergelijking" r:id="rId11" imgW="1104840" imgH="241200" progId="Equation.3">
                    <p:embed/>
                  </p:oleObj>
                </mc:Choice>
                <mc:Fallback>
                  <p:oleObj name="Vergelijking" r:id="rId11" imgW="1104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3" y="3800"/>
                          <a:ext cx="1437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Right Arrow 34"/>
          <p:cNvSpPr/>
          <p:nvPr/>
        </p:nvSpPr>
        <p:spPr bwMode="auto">
          <a:xfrm rot="5400000">
            <a:off x="1314512" y="4091896"/>
            <a:ext cx="710664" cy="451673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14757"/>
              </p:ext>
            </p:extLst>
          </p:nvPr>
        </p:nvGraphicFramePr>
        <p:xfrm>
          <a:off x="152400" y="3438525"/>
          <a:ext cx="33813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6" name="Equation" r:id="rId13" imgW="1638000" imgH="253800" progId="Equation.3">
                  <p:embed/>
                </p:oleObj>
              </mc:Choice>
              <mc:Fallback>
                <p:oleObj name="Equation" r:id="rId13" imgW="163800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38525"/>
                        <a:ext cx="33813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Arrow 38"/>
          <p:cNvSpPr/>
          <p:nvPr/>
        </p:nvSpPr>
        <p:spPr bwMode="auto">
          <a:xfrm rot="5400000">
            <a:off x="1318305" y="2872696"/>
            <a:ext cx="710664" cy="451673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32307"/>
              </p:ext>
            </p:extLst>
          </p:nvPr>
        </p:nvGraphicFramePr>
        <p:xfrm>
          <a:off x="928688" y="4785682"/>
          <a:ext cx="14668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7" name="Equation" r:id="rId15" imgW="711000" imgH="241200" progId="Equation.3">
                  <p:embed/>
                </p:oleObj>
              </mc:Choice>
              <mc:Fallback>
                <p:oleObj name="Equation" r:id="rId15" imgW="71100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785682"/>
                        <a:ext cx="1466850" cy="4984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21138"/>
              </p:ext>
            </p:extLst>
          </p:nvPr>
        </p:nvGraphicFramePr>
        <p:xfrm>
          <a:off x="1128713" y="5791200"/>
          <a:ext cx="10731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8" name="Equation" r:id="rId17" imgW="520560" imgH="469800" progId="Equation.3">
                  <p:embed/>
                </p:oleObj>
              </mc:Choice>
              <mc:Fallback>
                <p:oleObj name="Equation" r:id="rId17" imgW="52056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5791200"/>
                        <a:ext cx="1073150" cy="9699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219200" y="381000"/>
            <a:ext cx="7162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Pressure-composition diagrams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828800" y="1828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V="1">
            <a:off x="4114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9640" name="Picture 8" descr="4_7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25273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709863" y="4060825"/>
            <a:ext cx="6858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0</a:t>
            </a:r>
            <a:endParaRPr lang="en-US" altLang="nl-NL" sz="1200" b="1" i="1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600200" y="5105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 rot="-5400000">
            <a:off x="279400" y="36957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685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2971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 rot="-2734690">
            <a:off x="391319" y="4837907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/>
              <a:t>Comp. x</a:t>
            </a:r>
            <a:r>
              <a:rPr lang="en-US" altLang="nl-NL" baseline="-25000"/>
              <a:t>A</a:t>
            </a: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1219200" y="1447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/>
              <a:t>Pressure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3962400" y="43434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/>
              <a:t>Temp.</a:t>
            </a:r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 flipH="1">
            <a:off x="2971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1219200" y="384175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3</a:t>
            </a:r>
            <a:endParaRPr lang="en-US" altLang="nl-NL" sz="1200" b="1" i="1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1676400" y="4538663"/>
            <a:ext cx="609600" cy="2746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2</a:t>
            </a:r>
            <a:endParaRPr lang="en-US" altLang="nl-NL" sz="1200" b="1" i="1"/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2209800" y="419100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1</a:t>
            </a:r>
            <a:endParaRPr lang="en-US" altLang="nl-NL" sz="1200" b="1" i="1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>
            <a:off x="1828800" y="4419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flipV="1">
            <a:off x="1828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flipH="1">
            <a:off x="685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>
            <a:off x="1644650" y="452755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>
            <a:off x="2806700" y="3830638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2189163" y="419100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26</a:t>
            </a:fld>
            <a:endParaRPr lang="en-US" altLang="nl-NL"/>
          </a:p>
        </p:txBody>
      </p:sp>
      <p:grpSp>
        <p:nvGrpSpPr>
          <p:cNvPr id="28" name="Group 17"/>
          <p:cNvGrpSpPr>
            <a:grpSpLocks/>
          </p:cNvGrpSpPr>
          <p:nvPr/>
        </p:nvGrpSpPr>
        <p:grpSpPr bwMode="auto">
          <a:xfrm>
            <a:off x="4800600" y="1447800"/>
            <a:ext cx="3365448" cy="4419600"/>
            <a:chOff x="1728" y="1716"/>
            <a:chExt cx="2292" cy="2604"/>
          </a:xfrm>
        </p:grpSpPr>
        <p:pic>
          <p:nvPicPr>
            <p:cNvPr id="29" name="Picture 18" descr="5_32_bi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16"/>
              <a:ext cx="2292" cy="2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9" descr="zol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" y="2174"/>
              <a:ext cx="2028" cy="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143000" y="5791200"/>
            <a:ext cx="7162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u="sng" dirty="0"/>
              <a:t>Temperature-composition diagrams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219200" y="381000"/>
            <a:ext cx="7162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Pressure-composition diagrams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791200" y="1524000"/>
            <a:ext cx="1143000" cy="3733800"/>
          </a:xfrm>
          <a:prstGeom prst="down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828800" y="1828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V="1">
            <a:off x="4114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9640" name="Picture 8" descr="4_7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25273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709863" y="4060825"/>
            <a:ext cx="6858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0</a:t>
            </a:r>
            <a:endParaRPr lang="en-US" altLang="nl-NL" sz="1200" b="1" i="1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600200" y="5105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 rot="-5400000">
            <a:off x="279400" y="36957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685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2971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 rot="-2734690">
            <a:off x="391319" y="4837907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/>
              <a:t>Comp. x</a:t>
            </a:r>
            <a:r>
              <a:rPr lang="en-US" altLang="nl-NL" baseline="-25000"/>
              <a:t>A</a:t>
            </a: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1219200" y="1447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/>
              <a:t>Pressure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3962400" y="43434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/>
              <a:t>Temp.</a:t>
            </a:r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 flipH="1">
            <a:off x="2971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1219200" y="384175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3</a:t>
            </a:r>
            <a:endParaRPr lang="en-US" altLang="nl-NL" sz="1200" b="1" i="1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1676400" y="4538663"/>
            <a:ext cx="609600" cy="2746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2</a:t>
            </a:r>
            <a:endParaRPr lang="en-US" altLang="nl-NL" sz="1200" b="1" i="1"/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2209800" y="419100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1</a:t>
            </a:r>
            <a:endParaRPr lang="en-US" altLang="nl-NL" sz="1200" b="1" i="1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>
            <a:off x="1828800" y="4419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flipV="1">
            <a:off x="1828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flipH="1">
            <a:off x="685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>
            <a:off x="1644650" y="452755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>
            <a:off x="2806700" y="3830638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2189163" y="419100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27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0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762000" y="54102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1828800" y="1828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4114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78856" name="Picture 8" descr="4_7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25273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709863" y="4060825"/>
            <a:ext cx="6858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0</a:t>
            </a:r>
            <a:endParaRPr lang="en-US" altLang="nl-NL" sz="1200" b="1" i="1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1600200" y="5105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 rot="-5400000">
            <a:off x="279400" y="36957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H="1">
            <a:off x="685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H="1">
            <a:off x="2971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 rot="-2734690">
            <a:off x="391319" y="4837907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/>
              <a:t>Comp. x</a:t>
            </a:r>
            <a:r>
              <a:rPr lang="en-US" altLang="nl-NL" baseline="-25000"/>
              <a:t>A</a:t>
            </a: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1219200" y="1447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/>
              <a:t>Pressure</a:t>
            </a: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3962400" y="43434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/>
              <a:t>Temp.</a:t>
            </a:r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H="1">
            <a:off x="2971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1219200" y="384175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3</a:t>
            </a:r>
            <a:endParaRPr lang="en-US" altLang="nl-NL" sz="1200" b="1" i="1"/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1676400" y="4538663"/>
            <a:ext cx="609600" cy="2746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2</a:t>
            </a:r>
            <a:endParaRPr lang="en-US" altLang="nl-NL" sz="1200" b="1" i="1"/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2209800" y="419100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1</a:t>
            </a:r>
            <a:endParaRPr lang="en-US" altLang="nl-NL" sz="1200" b="1" i="1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1828800" y="4419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 flipV="1">
            <a:off x="1828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 flipH="1">
            <a:off x="685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1644650" y="452755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2806700" y="3830638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>
            <a:off x="2189163" y="419100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8877" name="AutoShape 29"/>
          <p:cNvSpPr>
            <a:spLocks noChangeArrowheads="1"/>
          </p:cNvSpPr>
          <p:nvPr/>
        </p:nvSpPr>
        <p:spPr bwMode="auto">
          <a:xfrm rot="1320308">
            <a:off x="1281113" y="1660525"/>
            <a:ext cx="1949450" cy="4806950"/>
          </a:xfrm>
          <a:prstGeom prst="diamond">
            <a:avLst/>
          </a:prstGeom>
          <a:solidFill>
            <a:schemeClr val="bg2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8878" name="Rectangle 30"/>
          <p:cNvSpPr>
            <a:spLocks noChangeArrowheads="1"/>
          </p:cNvSpPr>
          <p:nvPr/>
        </p:nvSpPr>
        <p:spPr bwMode="auto">
          <a:xfrm>
            <a:off x="4572000" y="12192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u="sng"/>
              <a:t>Fixed </a:t>
            </a:r>
            <a:r>
              <a:rPr lang="en-US" altLang="nl-NL" b="1" i="1" u="sng"/>
              <a:t>T</a:t>
            </a:r>
          </a:p>
        </p:txBody>
      </p:sp>
      <p:sp>
        <p:nvSpPr>
          <p:cNvPr id="78880" name="AutoShape 32"/>
          <p:cNvSpPr>
            <a:spLocks noChangeArrowheads="1"/>
          </p:cNvSpPr>
          <p:nvPr/>
        </p:nvSpPr>
        <p:spPr bwMode="auto">
          <a:xfrm rot="16200000" flipH="1">
            <a:off x="3352800" y="609600"/>
            <a:ext cx="4572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78881" name="Group 33"/>
          <p:cNvGrpSpPr>
            <a:grpSpLocks/>
          </p:cNvGrpSpPr>
          <p:nvPr/>
        </p:nvGrpSpPr>
        <p:grpSpPr bwMode="auto">
          <a:xfrm>
            <a:off x="4953000" y="2362200"/>
            <a:ext cx="2867025" cy="3505200"/>
            <a:chOff x="1977" y="2016"/>
            <a:chExt cx="1806" cy="2208"/>
          </a:xfrm>
        </p:grpSpPr>
        <p:pic>
          <p:nvPicPr>
            <p:cNvPr id="78882" name="Picture 34" descr="5_29_big_zA_sh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" y="2016"/>
              <a:ext cx="1806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83" name="Rectangle 35"/>
            <p:cNvSpPr>
              <a:spLocks noChangeArrowheads="1"/>
            </p:cNvSpPr>
            <p:nvPr/>
          </p:nvSpPr>
          <p:spPr bwMode="auto">
            <a:xfrm>
              <a:off x="3264" y="4032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28</a:t>
            </a:fld>
            <a:endParaRPr lang="en-US" altLang="nl-NL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219200" y="381000"/>
            <a:ext cx="7162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Pressure-composition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762000" y="54102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1828800" y="1828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4114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79878" name="Picture 6" descr="4_7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25273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709863" y="4060825"/>
            <a:ext cx="6858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0</a:t>
            </a:r>
            <a:endParaRPr lang="en-US" altLang="nl-NL" sz="1200" b="1" i="1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600200" y="5105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 rot="-5400000">
            <a:off x="279400" y="36957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685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H="1">
            <a:off x="2971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 rot="-2734690">
            <a:off x="391319" y="4837907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/>
              <a:t>Comp. x</a:t>
            </a:r>
            <a:r>
              <a:rPr lang="en-US" altLang="nl-NL" baseline="-25000"/>
              <a:t>A</a:t>
            </a: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1219200" y="1447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/>
              <a:t>Pressure</a:t>
            </a: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3962400" y="43434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/>
              <a:t>Temp.</a:t>
            </a:r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flipH="1">
            <a:off x="2971800" y="1828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1219200" y="384175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3</a:t>
            </a:r>
            <a:endParaRPr lang="en-US" altLang="nl-NL" sz="1200" b="1" i="1"/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1676400" y="4538663"/>
            <a:ext cx="609600" cy="2746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2</a:t>
            </a:r>
            <a:endParaRPr lang="en-US" altLang="nl-NL" sz="1200" b="1" i="1"/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2209800" y="4191000"/>
            <a:ext cx="609600" cy="2746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200" b="1" i="1"/>
              <a:t>F </a:t>
            </a:r>
            <a:r>
              <a:rPr lang="en-US" altLang="nl-NL" sz="1200" b="1"/>
              <a:t>= 1</a:t>
            </a:r>
            <a:endParaRPr lang="en-US" altLang="nl-NL" sz="1200" b="1" i="1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>
            <a:off x="1828800" y="4419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 flipV="1">
            <a:off x="1828800" y="1828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 flipH="1">
            <a:off x="685800" y="4419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1644650" y="452755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>
            <a:off x="2806700" y="3830638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2189163" y="419100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9897" name="AutoShape 25"/>
          <p:cNvSpPr>
            <a:spLocks noChangeArrowheads="1"/>
          </p:cNvSpPr>
          <p:nvPr/>
        </p:nvSpPr>
        <p:spPr bwMode="auto">
          <a:xfrm rot="4065690">
            <a:off x="1293813" y="1746250"/>
            <a:ext cx="1758950" cy="4267200"/>
          </a:xfrm>
          <a:prstGeom prst="diamond">
            <a:avLst/>
          </a:prstGeom>
          <a:solidFill>
            <a:schemeClr val="bg2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9899" name="AutoShape 27"/>
          <p:cNvSpPr>
            <a:spLocks noChangeArrowheads="1"/>
          </p:cNvSpPr>
          <p:nvPr/>
        </p:nvSpPr>
        <p:spPr bwMode="auto">
          <a:xfrm flipH="1">
            <a:off x="4267200" y="2590800"/>
            <a:ext cx="1219200" cy="1752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9903" name="Rectangle 31"/>
          <p:cNvSpPr>
            <a:spLocks noChangeArrowheads="1"/>
          </p:cNvSpPr>
          <p:nvPr/>
        </p:nvSpPr>
        <p:spPr bwMode="auto">
          <a:xfrm>
            <a:off x="5105400" y="44196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u="sng"/>
              <a:t>Fixed </a:t>
            </a:r>
            <a:r>
              <a:rPr lang="en-US" altLang="nl-NL" b="1" i="1" u="sng"/>
              <a:t>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29</a:t>
            </a:fld>
            <a:endParaRPr lang="en-US" altLang="nl-NL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143000" y="5791200"/>
            <a:ext cx="7162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u="sng" dirty="0"/>
              <a:t>Temperature-composition diagrams</a:t>
            </a: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990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</a:t>
            </a:fld>
            <a:endParaRPr lang="en-US" altLang="nl-N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28904"/>
              </p:ext>
            </p:extLst>
          </p:nvPr>
        </p:nvGraphicFramePr>
        <p:xfrm>
          <a:off x="1751013" y="3568700"/>
          <a:ext cx="4668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8" name="Vergelijking" r:id="rId3" imgW="2222280" imgH="228600" progId="Equation.3">
                  <p:embed/>
                </p:oleObj>
              </mc:Choice>
              <mc:Fallback>
                <p:oleObj name="Vergelijking" r:id="rId3" imgW="222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3568700"/>
                        <a:ext cx="4668837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55576" y="1052736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Perfect gas mixing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b="1" u="sng" dirty="0" smtClean="0"/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u="sng" dirty="0" smtClean="0"/>
              <a:t> 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21005" y="228600"/>
            <a:ext cx="90229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Mixing processes of perfect gases: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21997"/>
              </p:ext>
            </p:extLst>
          </p:nvPr>
        </p:nvGraphicFramePr>
        <p:xfrm>
          <a:off x="4451401" y="5486400"/>
          <a:ext cx="17684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9" name="Vergelijking" r:id="rId5" imgW="761760" imgH="393480" progId="Equation.3">
                  <p:embed/>
                </p:oleObj>
              </mc:Choice>
              <mc:Fallback>
                <p:oleObj name="Vergelijking" r:id="rId5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401" y="5486400"/>
                        <a:ext cx="1768475" cy="914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21" y="2285576"/>
            <a:ext cx="2846879" cy="863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4" y="2316024"/>
            <a:ext cx="3091773" cy="8326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62200" y="5712767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Mole fraction</a:t>
            </a:r>
            <a:endParaRPr lang="nl-NL" sz="2400" b="1" u="sng" dirty="0">
              <a:latin typeface="+mn-lt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>
            <a:off x="4557251" y="2497391"/>
            <a:ext cx="1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00748" y="2421192"/>
            <a:ext cx="4251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3200" dirty="0" smtClean="0"/>
              <a:t>+</a:t>
            </a:r>
            <a:endParaRPr lang="nl-NL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3375"/>
              </p:ext>
            </p:extLst>
          </p:nvPr>
        </p:nvGraphicFramePr>
        <p:xfrm>
          <a:off x="3052083" y="4191000"/>
          <a:ext cx="46148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0" name="Equation" r:id="rId9" imgW="2197080" imgH="228600" progId="Equation.3">
                  <p:embed/>
                </p:oleObj>
              </mc:Choice>
              <mc:Fallback>
                <p:oleObj name="Equation" r:id="rId9" imgW="21970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083" y="4191000"/>
                        <a:ext cx="4614862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371378"/>
              </p:ext>
            </p:extLst>
          </p:nvPr>
        </p:nvGraphicFramePr>
        <p:xfrm>
          <a:off x="3048000" y="4779962"/>
          <a:ext cx="18684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1" name="Equation" r:id="rId11" imgW="888840" imgH="228600" progId="Equation.3">
                  <p:embed/>
                </p:oleObj>
              </mc:Choice>
              <mc:Fallback>
                <p:oleObj name="Equation" r:id="rId11" imgW="88884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79962"/>
                        <a:ext cx="1868488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/>
          <p:cNvSpPr/>
          <p:nvPr/>
        </p:nvSpPr>
        <p:spPr>
          <a:xfrm>
            <a:off x="2743200" y="4191000"/>
            <a:ext cx="228600" cy="10668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3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9144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Pressure-composition </a:t>
            </a:r>
            <a:r>
              <a:rPr lang="en-US" altLang="nl-NL" u="sng" dirty="0">
                <a:solidFill>
                  <a:srgbClr val="C00000"/>
                </a:solidFill>
              </a:rPr>
              <a:t>diagrams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81000" y="11430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5029200" y="2057400"/>
          <a:ext cx="30543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3" name="Equation" r:id="rId3" imgW="1600200" imgH="457200" progId="Equation.3">
                  <p:embed/>
                </p:oleObj>
              </mc:Choice>
              <mc:Fallback>
                <p:oleObj name="Equation" r:id="rId3" imgW="16002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3054350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550944"/>
              </p:ext>
            </p:extLst>
          </p:nvPr>
        </p:nvGraphicFramePr>
        <p:xfrm>
          <a:off x="4775724" y="1169220"/>
          <a:ext cx="3540834" cy="509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4" name="Equation" r:id="rId5" imgW="1587240" imgH="228600" progId="Equation.3">
                  <p:embed/>
                </p:oleObj>
              </mc:Choice>
              <mc:Fallback>
                <p:oleObj name="Equation" r:id="rId5" imgW="15872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724" y="1169220"/>
                        <a:ext cx="3540834" cy="50953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5181600" y="4310063"/>
          <a:ext cx="27638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5" name="Equation" r:id="rId7" imgW="1447560" imgH="457200" progId="Equation.3">
                  <p:embed/>
                </p:oleObj>
              </mc:Choice>
              <mc:Fallback>
                <p:oleObj name="Equation" r:id="rId7" imgW="144756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310063"/>
                        <a:ext cx="2763838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96107"/>
              </p:ext>
            </p:extLst>
          </p:nvPr>
        </p:nvGraphicFramePr>
        <p:xfrm>
          <a:off x="5029200" y="5453063"/>
          <a:ext cx="31035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6" name="Equation" r:id="rId9" imgW="1625400" imgH="457200" progId="Equation.3">
                  <p:embed/>
                </p:oleObj>
              </mc:Choice>
              <mc:Fallback>
                <p:oleObj name="Equation" r:id="rId9" imgW="16254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53063"/>
                        <a:ext cx="3103563" cy="871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533400" y="2057400"/>
            <a:ext cx="2867025" cy="3505200"/>
            <a:chOff x="1977" y="2016"/>
            <a:chExt cx="1806" cy="2208"/>
          </a:xfrm>
        </p:grpSpPr>
        <p:pic>
          <p:nvPicPr>
            <p:cNvPr id="70667" name="Picture 11" descr="5_29_big_zA_shad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" y="2016"/>
              <a:ext cx="1806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3264" y="4032"/>
              <a:ext cx="192" cy="1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457200" y="56388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u="sng"/>
              <a:t>Fixed </a:t>
            </a:r>
            <a:r>
              <a:rPr lang="en-US" altLang="nl-NL" b="1" i="1" u="sng"/>
              <a:t>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30</a:t>
            </a:fld>
            <a:endParaRPr lang="en-US" altLang="nl-NL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6477000" y="3124200"/>
            <a:ext cx="228600" cy="952500"/>
          </a:xfrm>
          <a:prstGeom prst="down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990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609600" y="2133600"/>
            <a:ext cx="3524250" cy="3962400"/>
            <a:chOff x="528" y="912"/>
            <a:chExt cx="2220" cy="2496"/>
          </a:xfrm>
        </p:grpSpPr>
        <p:pic>
          <p:nvPicPr>
            <p:cNvPr id="71686" name="Picture 6" descr="5_36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687" name="Picture 7" descr="5_36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990600" y="60960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u="sng"/>
              <a:t>Fixed </a:t>
            </a:r>
            <a:r>
              <a:rPr lang="en-US" altLang="nl-NL" b="1" i="1" u="sng"/>
              <a:t>P</a:t>
            </a:r>
          </a:p>
        </p:txBody>
      </p:sp>
      <p:graphicFrame>
        <p:nvGraphicFramePr>
          <p:cNvPr id="71694" name="Object 14"/>
          <p:cNvGraphicFramePr>
            <a:graphicFrameLocks noChangeAspect="1"/>
          </p:cNvGraphicFramePr>
          <p:nvPr/>
        </p:nvGraphicFramePr>
        <p:xfrm>
          <a:off x="5091113" y="914400"/>
          <a:ext cx="276383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8" name="Equation" r:id="rId5" imgW="1447560" imgH="457200" progId="Equation.3">
                  <p:embed/>
                </p:oleObj>
              </mc:Choice>
              <mc:Fallback>
                <p:oleObj name="Equation" r:id="rId5" imgW="14475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914400"/>
                        <a:ext cx="2763837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5" name="Object 15"/>
          <p:cNvGraphicFramePr>
            <a:graphicFrameLocks noChangeAspect="1"/>
          </p:cNvGraphicFramePr>
          <p:nvPr/>
        </p:nvGraphicFramePr>
        <p:xfrm>
          <a:off x="4940300" y="1905000"/>
          <a:ext cx="31035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9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1905000"/>
                        <a:ext cx="3103563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31</a:t>
            </a:fld>
            <a:endParaRPr lang="en-US" altLang="nl-NL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81000" y="11430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4343400"/>
            <a:ext cx="72327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liquid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2939534"/>
            <a:ext cx="889987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vapour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609600" y="2133600"/>
            <a:ext cx="3524250" cy="3962400"/>
            <a:chOff x="528" y="912"/>
            <a:chExt cx="2220" cy="2496"/>
          </a:xfrm>
        </p:grpSpPr>
        <p:pic>
          <p:nvPicPr>
            <p:cNvPr id="71686" name="Picture 6" descr="5_36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687" name="Picture 7" descr="5_36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990600" y="60960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u="sng"/>
              <a:t>Fixed </a:t>
            </a:r>
            <a:r>
              <a:rPr lang="en-US" altLang="nl-NL" b="1" i="1" u="sng"/>
              <a:t>P</a:t>
            </a:r>
          </a:p>
        </p:txBody>
      </p:sp>
      <p:graphicFrame>
        <p:nvGraphicFramePr>
          <p:cNvPr id="71694" name="Object 14"/>
          <p:cNvGraphicFramePr>
            <a:graphicFrameLocks noChangeAspect="1"/>
          </p:cNvGraphicFramePr>
          <p:nvPr/>
        </p:nvGraphicFramePr>
        <p:xfrm>
          <a:off x="5091113" y="914400"/>
          <a:ext cx="276383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00" name="Equation" r:id="rId5" imgW="1447560" imgH="457200" progId="Equation.3">
                  <p:embed/>
                </p:oleObj>
              </mc:Choice>
              <mc:Fallback>
                <p:oleObj name="Equation" r:id="rId5" imgW="1447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914400"/>
                        <a:ext cx="2763837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5" name="Object 15"/>
          <p:cNvGraphicFramePr>
            <a:graphicFrameLocks noChangeAspect="1"/>
          </p:cNvGraphicFramePr>
          <p:nvPr/>
        </p:nvGraphicFramePr>
        <p:xfrm>
          <a:off x="4940300" y="1905000"/>
          <a:ext cx="31035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01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1905000"/>
                        <a:ext cx="3103563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96" name="Picture 16" descr="4_9_big_P_T_l_gfi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2182813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83605"/>
              </p:ext>
            </p:extLst>
          </p:nvPr>
        </p:nvGraphicFramePr>
        <p:xfrm>
          <a:off x="6772275" y="3048000"/>
          <a:ext cx="22082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02" name="Equation" r:id="rId10" imgW="1155600" imgH="482400" progId="Equation.3">
                  <p:embed/>
                </p:oleObj>
              </mc:Choice>
              <mc:Fallback>
                <p:oleObj name="Equation" r:id="rId10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3048000"/>
                        <a:ext cx="2208213" cy="920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6819900" y="3986212"/>
            <a:ext cx="21336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/>
              <a:t>(Clapeyron)</a:t>
            </a:r>
            <a:endParaRPr lang="en-US" altLang="nl-NL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32</a:t>
            </a:fld>
            <a:endParaRPr lang="en-US" altLang="nl-NL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700555" y="4419600"/>
            <a:ext cx="225294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/>
              <a:t>(</a:t>
            </a:r>
            <a:r>
              <a:rPr lang="en-US" alt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000" b="1" u="sng" dirty="0" smtClean="0"/>
              <a:t>,</a:t>
            </a:r>
            <a:r>
              <a:rPr lang="en-US" altLang="nl-NL" sz="2000" b="1" i="1" u="sng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nl-NL" sz="2000" b="1" u="sng" dirty="0" smtClean="0"/>
              <a:t>)-diagram</a:t>
            </a:r>
          </a:p>
          <a:p>
            <a:r>
              <a:rPr lang="en-US" altLang="nl-NL" sz="2000" b="1" u="sng" dirty="0" smtClean="0"/>
              <a:t>Component </a:t>
            </a:r>
            <a:r>
              <a:rPr lang="nl-NL" altLang="nl-NL" sz="2000" b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nl-NL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nl-NL" sz="2400" u="sng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90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81000" y="11430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0" y="4343400"/>
            <a:ext cx="72327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liquid</a:t>
            </a:r>
            <a:endParaRPr lang="nl-NL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2939534"/>
            <a:ext cx="889987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vapour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35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609600" y="2133600"/>
            <a:ext cx="3524250" cy="3962400"/>
            <a:chOff x="528" y="912"/>
            <a:chExt cx="2220" cy="2496"/>
          </a:xfrm>
        </p:grpSpPr>
        <p:pic>
          <p:nvPicPr>
            <p:cNvPr id="71686" name="Picture 6" descr="5_36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12"/>
              <a:ext cx="222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687" name="Picture 7" descr="5_36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96"/>
              <a:ext cx="201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990600" y="6096000"/>
            <a:ext cx="31242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b="1" u="sng"/>
              <a:t>Fixed </a:t>
            </a:r>
            <a:r>
              <a:rPr lang="en-US" altLang="nl-NL" b="1" i="1" u="sng"/>
              <a:t>P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762000" y="46482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P </a:t>
            </a:r>
            <a:r>
              <a:rPr lang="en-US" altLang="nl-NL" sz="2800" b="1"/>
              <a:t>= 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743200" y="31242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P </a:t>
            </a:r>
            <a:r>
              <a:rPr lang="en-US" altLang="nl-NL" sz="2800" b="1"/>
              <a:t>= 1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 rot="1575875">
            <a:off x="1752600" y="36576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P </a:t>
            </a:r>
            <a:r>
              <a:rPr lang="en-US" altLang="nl-NL" sz="2800" b="1"/>
              <a:t>= 2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5257800" y="5715000"/>
            <a:ext cx="2590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F = C – P + </a:t>
            </a:r>
            <a:r>
              <a:rPr lang="en-US" altLang="nl-NL" sz="2800" b="1"/>
              <a:t>2</a:t>
            </a: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5257800" y="6248400"/>
            <a:ext cx="25908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800" b="1" i="1"/>
              <a:t>F’ = C – P + </a:t>
            </a:r>
            <a:r>
              <a:rPr lang="en-US" altLang="nl-NL" sz="2800" b="1"/>
              <a:t>1</a:t>
            </a:r>
          </a:p>
        </p:txBody>
      </p:sp>
      <p:graphicFrame>
        <p:nvGraphicFramePr>
          <p:cNvPr id="71694" name="Object 14"/>
          <p:cNvGraphicFramePr>
            <a:graphicFrameLocks noChangeAspect="1"/>
          </p:cNvGraphicFramePr>
          <p:nvPr/>
        </p:nvGraphicFramePr>
        <p:xfrm>
          <a:off x="5091113" y="914400"/>
          <a:ext cx="276383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3" name="Equation" r:id="rId5" imgW="1447560" imgH="457200" progId="Equation.3">
                  <p:embed/>
                </p:oleObj>
              </mc:Choice>
              <mc:Fallback>
                <p:oleObj name="Equation" r:id="rId5" imgW="1447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914400"/>
                        <a:ext cx="2763837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5" name="Object 15"/>
          <p:cNvGraphicFramePr>
            <a:graphicFrameLocks noChangeAspect="1"/>
          </p:cNvGraphicFramePr>
          <p:nvPr/>
        </p:nvGraphicFramePr>
        <p:xfrm>
          <a:off x="4940300" y="1905000"/>
          <a:ext cx="31035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4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1905000"/>
                        <a:ext cx="3103563" cy="871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96" name="Picture 16" descr="4_9_big_P_T_l_gfi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2182813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33</a:t>
            </a:fld>
            <a:endParaRPr lang="en-US" altLang="nl-NL"/>
          </a:p>
        </p:txBody>
      </p:sp>
      <p:graphicFrame>
        <p:nvGraphicFramePr>
          <p:cNvPr id="2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208965"/>
              </p:ext>
            </p:extLst>
          </p:nvPr>
        </p:nvGraphicFramePr>
        <p:xfrm>
          <a:off x="6772275" y="3048000"/>
          <a:ext cx="22082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5" name="Equation" r:id="rId10" imgW="1155600" imgH="482400" progId="Equation.3">
                  <p:embed/>
                </p:oleObj>
              </mc:Choice>
              <mc:Fallback>
                <p:oleObj name="Equation" r:id="rId10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3048000"/>
                        <a:ext cx="2208213" cy="920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6819900" y="3986212"/>
            <a:ext cx="21336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dirty="0"/>
              <a:t>(Clapeyron)</a:t>
            </a:r>
            <a:endParaRPr lang="en-US" altLang="nl-NL" sz="2400" i="1" dirty="0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990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81000" y="11430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solution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700555" y="4419600"/>
            <a:ext cx="225294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/>
              <a:t>(</a:t>
            </a:r>
            <a:r>
              <a:rPr lang="en-US" alt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nl-NL" sz="2000" b="1" u="sng" dirty="0" smtClean="0"/>
              <a:t>,</a:t>
            </a:r>
            <a:r>
              <a:rPr lang="en-US" altLang="nl-NL" sz="2000" b="1" i="1" u="sng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nl-NL" sz="2000" b="1" u="sng" dirty="0" smtClean="0"/>
              <a:t>)-diagram</a:t>
            </a:r>
          </a:p>
          <a:p>
            <a:r>
              <a:rPr lang="en-US" altLang="nl-NL" sz="2000" b="1" u="sng" dirty="0" smtClean="0"/>
              <a:t>Component </a:t>
            </a:r>
            <a:r>
              <a:rPr lang="nl-NL" altLang="nl-NL" sz="2000" b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nl-NL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nl-NL" sz="2400" u="sng" dirty="0"/>
          </a:p>
        </p:txBody>
      </p:sp>
    </p:spTree>
    <p:extLst>
      <p:ext uri="{BB962C8B-B14F-4D97-AF65-F5344CB8AC3E}">
        <p14:creationId xmlns:p14="http://schemas.microsoft.com/office/powerpoint/2010/main" val="40456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371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>
                <a:solidFill>
                  <a:srgbClr val="FF3300"/>
                </a:solidFill>
              </a:rPr>
              <a:t>C = </a:t>
            </a:r>
            <a:r>
              <a:rPr lang="en-US" altLang="nl-NL" u="sng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87046" name="Picture 6" descr="5_37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23352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1600200" y="56388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/>
              <a:t>G</a:t>
            </a:r>
            <a:r>
              <a:rPr lang="en-US" altLang="nl-NL" u="sng" baseline="30000"/>
              <a:t>E</a:t>
            </a:r>
            <a:r>
              <a:rPr lang="en-US" altLang="nl-NL" i="1" u="sng"/>
              <a:t> &lt; 0</a:t>
            </a:r>
            <a:endParaRPr lang="en-US" altLang="nl-NL" u="sng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1371600" y="3810000"/>
            <a:ext cx="3124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184042"/>
            <a:ext cx="2133600" cy="476250"/>
          </a:xfrm>
        </p:spPr>
        <p:txBody>
          <a:bodyPr/>
          <a:lstStyle/>
          <a:p>
            <a:fld id="{7B203664-6572-4C7A-A309-F2804082DE92}" type="slidenum">
              <a:rPr lang="en-US" altLang="nl-NL" smtClean="0"/>
              <a:pPr/>
              <a:t>34</a:t>
            </a:fld>
            <a:endParaRPr lang="en-US" alt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04887"/>
              </p:ext>
            </p:extLst>
          </p:nvPr>
        </p:nvGraphicFramePr>
        <p:xfrm>
          <a:off x="823913" y="1157288"/>
          <a:ext cx="11239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9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157288"/>
                        <a:ext cx="1123950" cy="485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016250" y="13319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/>
              <a:t>vapour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03500" y="29718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/>
              <a:t>liquid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400" y="2162629"/>
            <a:ext cx="135345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/>
              <a:t>ideal solution</a:t>
            </a:r>
            <a:endParaRPr lang="en-US" altLang="nl-NL" sz="2400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364183"/>
              </p:ext>
            </p:extLst>
          </p:nvPr>
        </p:nvGraphicFramePr>
        <p:xfrm>
          <a:off x="4283075" y="4687888"/>
          <a:ext cx="42100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0" name="Vergelijking" r:id="rId6" imgW="1434960" imgH="228600" progId="Equation.3">
                  <p:embed/>
                </p:oleObj>
              </mc:Choice>
              <mc:Fallback>
                <p:oleObj name="Vergelijking" r:id="rId6" imgW="14349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4687888"/>
                        <a:ext cx="4210050" cy="6699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528457" y="4114800"/>
            <a:ext cx="3719286" cy="59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/>
              <a:t>Excess Gibbs free energy</a:t>
            </a:r>
            <a:endParaRPr lang="en-US" altLang="nl-NL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3534696"/>
            <a:ext cx="13211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Composition </a:t>
            </a:r>
            <a:r>
              <a:rPr lang="nl-NL" sz="1200" b="1" i="1" dirty="0" smtClean="0"/>
              <a:t>z</a:t>
            </a:r>
            <a:r>
              <a:rPr lang="nl-NL" sz="1200" b="1" baseline="-25000" dirty="0" smtClean="0"/>
              <a:t>A</a:t>
            </a:r>
            <a:endParaRPr lang="nl-NL" sz="1200" b="1" baseline="-25000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57200" y="5867400"/>
            <a:ext cx="7790543" cy="59428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nl-NL" sz="2400" u="sng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nl-NL" sz="2400" u="sng" dirty="0" smtClean="0"/>
              <a:t> is the excess Gibbs free energy of the </a:t>
            </a:r>
            <a:r>
              <a:rPr lang="en-US" altLang="nl-NL" sz="2400" i="1" u="sng" dirty="0" smtClean="0"/>
              <a:t>liquid</a:t>
            </a:r>
            <a:r>
              <a:rPr lang="en-US" altLang="nl-NL" sz="2400" u="sng" dirty="0" smtClean="0"/>
              <a:t> mixture</a:t>
            </a:r>
            <a:endParaRPr lang="en-US" altLang="nl-NL" sz="2400" u="sng" dirty="0"/>
          </a:p>
        </p:txBody>
      </p:sp>
    </p:spTree>
    <p:extLst>
      <p:ext uri="{BB962C8B-B14F-4D97-AF65-F5344CB8AC3E}">
        <p14:creationId xmlns:p14="http://schemas.microsoft.com/office/powerpoint/2010/main" val="13545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371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>
                <a:solidFill>
                  <a:srgbClr val="FF3300"/>
                </a:solidFill>
              </a:rPr>
              <a:t>C = </a:t>
            </a:r>
            <a:r>
              <a:rPr lang="en-US" altLang="nl-NL" u="sng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87044" name="Picture 4" descr="5_3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016000"/>
            <a:ext cx="2409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5" name="Picture 5" descr="5_38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962400"/>
            <a:ext cx="2409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5_37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23352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3016250" y="13319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/>
              <a:t>vapour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2603500" y="29718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/>
              <a:t>liquid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76200" y="55626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/>
              <a:t>non-ideal </a:t>
            </a:r>
            <a:r>
              <a:rPr lang="en-US" altLang="nl-NL" sz="2400" u="sng" dirty="0"/>
              <a:t>solutions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35</a:t>
            </a:fld>
            <a:endParaRPr lang="en-US" alt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437405"/>
              </p:ext>
            </p:extLst>
          </p:nvPr>
        </p:nvGraphicFramePr>
        <p:xfrm>
          <a:off x="852488" y="3941763"/>
          <a:ext cx="10937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4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941763"/>
                        <a:ext cx="1093787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750867"/>
              </p:ext>
            </p:extLst>
          </p:nvPr>
        </p:nvGraphicFramePr>
        <p:xfrm>
          <a:off x="4786313" y="3900488"/>
          <a:ext cx="13065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5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900488"/>
                        <a:ext cx="1306512" cy="485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871071"/>
              </p:ext>
            </p:extLst>
          </p:nvPr>
        </p:nvGraphicFramePr>
        <p:xfrm>
          <a:off x="4768850" y="1098550"/>
          <a:ext cx="13065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6" name="Equation" r:id="rId10" imgW="545760" imgH="203040" progId="Equation.3">
                  <p:embed/>
                </p:oleObj>
              </mc:Choice>
              <mc:Fallback>
                <p:oleObj name="Equation" r:id="rId10" imgW="5457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1098550"/>
                        <a:ext cx="1306513" cy="485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007806"/>
              </p:ext>
            </p:extLst>
          </p:nvPr>
        </p:nvGraphicFramePr>
        <p:xfrm>
          <a:off x="823913" y="1157288"/>
          <a:ext cx="11239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7" name="Equation" r:id="rId12" imgW="469800" imgH="203040" progId="Equation.3">
                  <p:embed/>
                </p:oleObj>
              </mc:Choice>
              <mc:Fallback>
                <p:oleObj name="Equation" r:id="rId12" imgW="4698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157288"/>
                        <a:ext cx="1123950" cy="485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33400" y="2162629"/>
            <a:ext cx="135345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/>
              <a:t>ideal solution</a:t>
            </a:r>
            <a:endParaRPr lang="en-US" altLang="nl-NL" sz="24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3534696"/>
            <a:ext cx="13211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Composition </a:t>
            </a:r>
            <a:r>
              <a:rPr lang="nl-NL" sz="1200" b="1" i="1" dirty="0" smtClean="0"/>
              <a:t>z</a:t>
            </a:r>
            <a:r>
              <a:rPr lang="nl-NL" sz="1200" b="1" baseline="-25000" dirty="0" smtClean="0"/>
              <a:t>A</a:t>
            </a:r>
            <a:endParaRPr lang="nl-NL" sz="12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529348" y="6352401"/>
            <a:ext cx="13211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Composition </a:t>
            </a:r>
            <a:r>
              <a:rPr lang="nl-NL" sz="1200" b="1" i="1" dirty="0" smtClean="0"/>
              <a:t>z</a:t>
            </a:r>
            <a:r>
              <a:rPr lang="nl-NL" sz="1200" b="1" baseline="-25000" dirty="0" smtClean="0"/>
              <a:t>A</a:t>
            </a:r>
            <a:endParaRPr lang="nl-NL" sz="1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0557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371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i="1" u="sng">
                <a:solidFill>
                  <a:srgbClr val="FF3300"/>
                </a:solidFill>
              </a:rPr>
              <a:t>C = </a:t>
            </a:r>
            <a:r>
              <a:rPr lang="en-US" altLang="nl-NL" u="sng">
                <a:solidFill>
                  <a:srgbClr val="FF3300"/>
                </a:solidFill>
              </a:rPr>
              <a:t>2</a:t>
            </a: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1828800" y="1066800"/>
            <a:ext cx="2362200" cy="5562600"/>
            <a:chOff x="192" y="192"/>
            <a:chExt cx="2235" cy="5244"/>
          </a:xfrm>
        </p:grpSpPr>
        <p:pic>
          <p:nvPicPr>
            <p:cNvPr id="88070" name="Picture 6" descr="5_37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232" cy="5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71" name="Picture 7" descr="5_37_big_sha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384"/>
              <a:ext cx="2022" cy="4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5943600" y="3951288"/>
            <a:ext cx="2362200" cy="2590800"/>
            <a:chOff x="96" y="96"/>
            <a:chExt cx="2256" cy="2496"/>
          </a:xfrm>
        </p:grpSpPr>
        <p:pic>
          <p:nvPicPr>
            <p:cNvPr id="88075" name="Picture 11" descr="5_38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256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76" name="Picture 12" descr="5_38_big_shad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2028" cy="2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5943600" y="1219200"/>
            <a:ext cx="2362200" cy="2438400"/>
            <a:chOff x="192" y="192"/>
            <a:chExt cx="2256" cy="2496"/>
          </a:xfrm>
        </p:grpSpPr>
        <p:pic>
          <p:nvPicPr>
            <p:cNvPr id="88079" name="Picture 15" descr="5_39_bi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256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80" name="Picture 16" descr="5_39_big_sha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74"/>
              <a:ext cx="2028" cy="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3003550" y="13319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/>
              <a:t>vapour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2590800" y="29718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/>
              <a:t>liquid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36</a:t>
            </a:fld>
            <a:endParaRPr lang="en-US" altLang="nl-NL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76200" y="55626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/>
              <a:t>non-ideal </a:t>
            </a:r>
            <a:r>
              <a:rPr lang="en-US" altLang="nl-NL" sz="2400" u="sng" dirty="0"/>
              <a:t>solutions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33400" y="2162629"/>
            <a:ext cx="135345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 smtClean="0"/>
              <a:t>ideal solution</a:t>
            </a:r>
            <a:endParaRPr lang="en-US" altLang="nl-NL" sz="2400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2514600" y="3534696"/>
            <a:ext cx="13211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Composition </a:t>
            </a:r>
            <a:r>
              <a:rPr lang="nl-NL" sz="1200" b="1" i="1" dirty="0" smtClean="0"/>
              <a:t>z</a:t>
            </a:r>
            <a:r>
              <a:rPr lang="nl-NL" sz="1200" b="1" baseline="-25000" dirty="0" smtClean="0"/>
              <a:t>A</a:t>
            </a:r>
            <a:endParaRPr lang="nl-NL" sz="1200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4600" y="6352401"/>
            <a:ext cx="13211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Composition </a:t>
            </a:r>
            <a:r>
              <a:rPr lang="nl-NL" sz="1200" b="1" i="1" dirty="0" smtClean="0"/>
              <a:t>z</a:t>
            </a:r>
            <a:r>
              <a:rPr lang="nl-NL" sz="1200" b="1" baseline="-25000" dirty="0" smtClean="0"/>
              <a:t>A</a:t>
            </a:r>
            <a:endParaRPr lang="nl-NL" sz="1200" b="1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007806"/>
              </p:ext>
            </p:extLst>
          </p:nvPr>
        </p:nvGraphicFramePr>
        <p:xfrm>
          <a:off x="823913" y="1157288"/>
          <a:ext cx="11239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86" name="Equation" r:id="rId9" imgW="469800" imgH="203040" progId="Equation.3">
                  <p:embed/>
                </p:oleObj>
              </mc:Choice>
              <mc:Fallback>
                <p:oleObj name="Equation" r:id="rId9" imgW="4698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157288"/>
                        <a:ext cx="1123950" cy="485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871071"/>
              </p:ext>
            </p:extLst>
          </p:nvPr>
        </p:nvGraphicFramePr>
        <p:xfrm>
          <a:off x="4768850" y="1098550"/>
          <a:ext cx="13065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87" name="Equation" r:id="rId11" imgW="545760" imgH="203040" progId="Equation.3">
                  <p:embed/>
                </p:oleObj>
              </mc:Choice>
              <mc:Fallback>
                <p:oleObj name="Equation" r:id="rId11" imgW="5457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1098550"/>
                        <a:ext cx="1306513" cy="485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41331"/>
              </p:ext>
            </p:extLst>
          </p:nvPr>
        </p:nvGraphicFramePr>
        <p:xfrm>
          <a:off x="4786313" y="3900488"/>
          <a:ext cx="13065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88" name="Equation" r:id="rId13" imgW="545760" imgH="203040" progId="Equation.3">
                  <p:embed/>
                </p:oleObj>
              </mc:Choice>
              <mc:Fallback>
                <p:oleObj name="Equation" r:id="rId13" imgW="5457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900488"/>
                        <a:ext cx="1306512" cy="485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437405"/>
              </p:ext>
            </p:extLst>
          </p:nvPr>
        </p:nvGraphicFramePr>
        <p:xfrm>
          <a:off x="852488" y="3941763"/>
          <a:ext cx="10937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89" name="Equation" r:id="rId15" imgW="457200" imgH="203040" progId="Equation.3">
                  <p:embed/>
                </p:oleObj>
              </mc:Choice>
              <mc:Fallback>
                <p:oleObj name="Equation" r:id="rId15" imgW="4572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941763"/>
                        <a:ext cx="1093787" cy="4841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8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371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Temperature-composition diagrams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04800" y="5181600"/>
            <a:ext cx="373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Low boiling azeotrope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5029200" y="5181600"/>
            <a:ext cx="3429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High boiling azeotrope</a:t>
            </a:r>
          </a:p>
        </p:txBody>
      </p:sp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304800" y="1066800"/>
            <a:ext cx="3581400" cy="3962400"/>
            <a:chOff x="96" y="96"/>
            <a:chExt cx="2256" cy="2496"/>
          </a:xfrm>
        </p:grpSpPr>
        <p:pic>
          <p:nvPicPr>
            <p:cNvPr id="73735" name="Picture 7" descr="5_39_bi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256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36" name="Picture 8" descr="5_39_big_shad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78"/>
              <a:ext cx="2028" cy="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737" name="Group 9"/>
          <p:cNvGrpSpPr>
            <a:grpSpLocks/>
          </p:cNvGrpSpPr>
          <p:nvPr/>
        </p:nvGrpSpPr>
        <p:grpSpPr bwMode="auto">
          <a:xfrm>
            <a:off x="4876800" y="1066800"/>
            <a:ext cx="3581400" cy="3962400"/>
            <a:chOff x="192" y="192"/>
            <a:chExt cx="2256" cy="2496"/>
          </a:xfrm>
        </p:grpSpPr>
        <p:pic>
          <p:nvPicPr>
            <p:cNvPr id="73738" name="Picture 10" descr="5_38_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256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39" name="Picture 11" descr="5_38_big_shad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7"/>
              <a:ext cx="2028" cy="2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7010400" y="9144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/>
              <a:t>P </a:t>
            </a:r>
            <a:r>
              <a:rPr lang="en-US" altLang="nl-NL" sz="2800"/>
              <a:t>= 1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419100" y="4238625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/>
              <a:t>P </a:t>
            </a:r>
            <a:r>
              <a:rPr lang="en-US" altLang="nl-NL" sz="2800"/>
              <a:t>= 1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5257800" y="21336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/>
              <a:t>P </a:t>
            </a:r>
            <a:r>
              <a:rPr lang="en-US" altLang="nl-NL" sz="2800"/>
              <a:t>= 1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609600" y="14478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i="1"/>
              <a:t>P </a:t>
            </a:r>
            <a:r>
              <a:rPr lang="en-US" altLang="nl-NL" sz="2800"/>
              <a:t>= 1</a:t>
            </a: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 rot="1575875">
            <a:off x="457200" y="38100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000" i="1"/>
              <a:t>P </a:t>
            </a:r>
            <a:r>
              <a:rPr lang="en-US" altLang="nl-NL" sz="2000"/>
              <a:t>= 2</a:t>
            </a: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 rot="4055599">
            <a:off x="7162800" y="31242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i="1"/>
              <a:t>P </a:t>
            </a:r>
            <a:r>
              <a:rPr lang="en-US" altLang="nl-NL" sz="2400"/>
              <a:t>= 2</a:t>
            </a: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 rot="-2065484">
            <a:off x="5067300" y="13335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000" i="1"/>
              <a:t>P </a:t>
            </a:r>
            <a:r>
              <a:rPr lang="en-US" altLang="nl-NL" sz="2000"/>
              <a:t>= 2</a:t>
            </a: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 rot="-4113192">
            <a:off x="2628900" y="20955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000" i="1"/>
              <a:t>P </a:t>
            </a:r>
            <a:r>
              <a:rPr lang="en-US" altLang="nl-NL" sz="2000"/>
              <a:t>= 2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990600" y="3148013"/>
            <a:ext cx="869950" cy="346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/>
              <a:t>vapour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3000375" y="3562350"/>
            <a:ext cx="736600" cy="346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/>
              <a:t>liquid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5410200" y="3148013"/>
            <a:ext cx="736600" cy="346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/>
              <a:t>liquid</a:t>
            </a:r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7481888" y="1333500"/>
            <a:ext cx="869950" cy="346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1600"/>
              <a:t>vapour</a:t>
            </a: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4648200" y="5867400"/>
            <a:ext cx="4191000" cy="381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/>
              <a:t>H</a:t>
            </a:r>
            <a:r>
              <a:rPr lang="en-US" altLang="nl-NL" sz="1800" baseline="-25000"/>
              <a:t>2</a:t>
            </a:r>
            <a:r>
              <a:rPr lang="en-US" altLang="nl-NL" sz="1800"/>
              <a:t>O/HCl: 80 wgt%H</a:t>
            </a:r>
            <a:r>
              <a:rPr lang="en-US" altLang="nl-NL" sz="1800" baseline="-25000"/>
              <a:t>2</a:t>
            </a:r>
            <a:r>
              <a:rPr lang="en-US" altLang="nl-NL" sz="1800"/>
              <a:t>O @ 108.6</a:t>
            </a:r>
            <a:r>
              <a:rPr lang="en-US" altLang="nl-NL" sz="1800">
                <a:cs typeface="Arial" pitchFamily="34" charset="0"/>
              </a:rPr>
              <a:t>°C</a:t>
            </a: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304800" y="5867400"/>
            <a:ext cx="4191000" cy="381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1800"/>
              <a:t>H</a:t>
            </a:r>
            <a:r>
              <a:rPr lang="en-US" altLang="nl-NL" sz="1800" baseline="-25000"/>
              <a:t>2</a:t>
            </a:r>
            <a:r>
              <a:rPr lang="en-US" altLang="nl-NL" sz="1800"/>
              <a:t>O/Eth:  4 wgt%H</a:t>
            </a:r>
            <a:r>
              <a:rPr lang="en-US" altLang="nl-NL" sz="1800" baseline="-25000"/>
              <a:t>2</a:t>
            </a:r>
            <a:r>
              <a:rPr lang="en-US" altLang="nl-NL" sz="1800"/>
              <a:t>O @ 78</a:t>
            </a:r>
            <a:r>
              <a:rPr lang="en-US" altLang="nl-NL" sz="1800">
                <a:cs typeface="Arial" pitchFamily="34" charset="0"/>
              </a:rPr>
              <a:t>°C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37</a:t>
            </a:fld>
            <a:endParaRPr lang="en-US" altLang="nl-NL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447800" y="6324600"/>
            <a:ext cx="1936803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16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4376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371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Impossible azeotropes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112667" name="Picture 27" descr="impossible_azeot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8084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9" name="Picture 29" descr="impossible_azeotrop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8179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0" name="Rectangle 30"/>
          <p:cNvSpPr>
            <a:spLocks noChangeArrowheads="1"/>
          </p:cNvSpPr>
          <p:nvPr/>
        </p:nvSpPr>
        <p:spPr bwMode="auto">
          <a:xfrm>
            <a:off x="914400" y="58674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would lead to g-g separation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38</a:t>
            </a:fld>
            <a:endParaRPr lang="en-US" altLang="nl-NL"/>
          </a:p>
        </p:txBody>
      </p:sp>
      <p:sp>
        <p:nvSpPr>
          <p:cNvPr id="8" name="TextBox 7"/>
          <p:cNvSpPr txBox="1"/>
          <p:nvPr/>
        </p:nvSpPr>
        <p:spPr>
          <a:xfrm>
            <a:off x="2717404" y="5332305"/>
            <a:ext cx="13211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Composition </a:t>
            </a:r>
            <a:r>
              <a:rPr lang="nl-NL" sz="1200" b="1" i="1" dirty="0" smtClean="0"/>
              <a:t>z</a:t>
            </a:r>
            <a:r>
              <a:rPr lang="nl-NL" sz="1200" b="1" baseline="-25000" dirty="0" smtClean="0"/>
              <a:t>A</a:t>
            </a:r>
            <a:endParaRPr lang="nl-NL" sz="12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075552" y="5351208"/>
            <a:ext cx="13211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Composition </a:t>
            </a:r>
            <a:r>
              <a:rPr lang="nl-NL" sz="1200" b="1" i="1" dirty="0" smtClean="0"/>
              <a:t>z</a:t>
            </a:r>
            <a:r>
              <a:rPr lang="nl-NL" sz="1200" b="1" baseline="-25000" dirty="0" smtClean="0"/>
              <a:t>A</a:t>
            </a:r>
            <a:endParaRPr lang="nl-NL" sz="1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8087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371600" y="3048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>
                <a:solidFill>
                  <a:srgbClr val="C00000"/>
                </a:solidFill>
              </a:rPr>
              <a:t>Impossible azeotropes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6200" y="2286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i="1" u="sng">
                <a:solidFill>
                  <a:srgbClr val="FF3300"/>
                </a:solidFill>
              </a:rPr>
              <a:t>C = </a:t>
            </a:r>
            <a:r>
              <a:rPr lang="en-US" altLang="nl-NL" b="0" u="sng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112667" name="Picture 27" descr="impossible_azeot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8084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9" name="Picture 29" descr="impossible_azeotrop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8179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0" name="Rectangle 30"/>
          <p:cNvSpPr>
            <a:spLocks noChangeArrowheads="1"/>
          </p:cNvSpPr>
          <p:nvPr/>
        </p:nvSpPr>
        <p:spPr bwMode="auto">
          <a:xfrm>
            <a:off x="914400" y="58674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 b="0" u="sng" dirty="0"/>
              <a:t>would lead to g-g separation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1E1-13F2-48AC-9CEE-E98BD4D37504}" type="slidenum">
              <a:rPr lang="en-US" altLang="nl-NL" smtClean="0"/>
              <a:pPr/>
              <a:t>39</a:t>
            </a:fld>
            <a:endParaRPr lang="en-US" altLang="nl-NL"/>
          </a:p>
        </p:txBody>
      </p:sp>
      <p:sp>
        <p:nvSpPr>
          <p:cNvPr id="8" name="TextBox 7"/>
          <p:cNvSpPr txBox="1"/>
          <p:nvPr/>
        </p:nvSpPr>
        <p:spPr>
          <a:xfrm>
            <a:off x="2717404" y="5332305"/>
            <a:ext cx="13211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Composition </a:t>
            </a:r>
            <a:r>
              <a:rPr lang="nl-NL" sz="1200" b="1" i="1" dirty="0" smtClean="0"/>
              <a:t>z</a:t>
            </a:r>
            <a:r>
              <a:rPr lang="nl-NL" sz="1200" b="1" baseline="-25000" dirty="0" smtClean="0"/>
              <a:t>A</a:t>
            </a:r>
            <a:endParaRPr lang="nl-NL" sz="12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075552" y="5351208"/>
            <a:ext cx="13211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Composition </a:t>
            </a:r>
            <a:r>
              <a:rPr lang="nl-NL" sz="1200" b="1" i="1" dirty="0" smtClean="0"/>
              <a:t>z</a:t>
            </a:r>
            <a:r>
              <a:rPr lang="nl-NL" sz="1200" b="1" baseline="-25000" dirty="0" smtClean="0"/>
              <a:t>A</a:t>
            </a:r>
            <a:endParaRPr lang="nl-NL" sz="1200" b="1" baseline="-25000" dirty="0"/>
          </a:p>
        </p:txBody>
      </p:sp>
      <p:sp>
        <p:nvSpPr>
          <p:cNvPr id="12" name="TextBox 11"/>
          <p:cNvSpPr txBox="1"/>
          <p:nvPr/>
        </p:nvSpPr>
        <p:spPr>
          <a:xfrm rot="20163993">
            <a:off x="1015993" y="1243922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NOT POSSIBLE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63993">
            <a:off x="5272453" y="4505880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NOT POSSIBLE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524000" y="60960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</a:t>
            </a:r>
            <a:r>
              <a:rPr lang="en-US" altLang="nl-NL" sz="2400" u="sng" dirty="0" smtClean="0"/>
              <a:t>solution </a:t>
            </a:r>
            <a:r>
              <a:rPr lang="en-US" altLang="nl-NL" sz="2400" u="sng" dirty="0"/>
              <a:t>(Raoult)</a:t>
            </a:r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63063"/>
              </p:ext>
            </p:extLst>
          </p:nvPr>
        </p:nvGraphicFramePr>
        <p:xfrm>
          <a:off x="4794250" y="6096000"/>
          <a:ext cx="1625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0" name="Equation" r:id="rId3" imgW="660240" imgH="228600" progId="Equation.3">
                  <p:embed/>
                </p:oleObj>
              </mc:Choice>
              <mc:Fallback>
                <p:oleObj name="Equation" r:id="rId3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6096000"/>
                        <a:ext cx="16256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959109"/>
              </p:ext>
            </p:extLst>
          </p:nvPr>
        </p:nvGraphicFramePr>
        <p:xfrm>
          <a:off x="6686550" y="6096000"/>
          <a:ext cx="1562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1" name="Equation" r:id="rId5" imgW="634680" imgH="228600" progId="Equation.3">
                  <p:embed/>
                </p:oleObj>
              </mc:Choice>
              <mc:Fallback>
                <p:oleObj name="Equation" r:id="rId5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6096000"/>
                        <a:ext cx="15621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4</a:t>
            </a:fld>
            <a:endParaRPr lang="en-US" altLang="nl-NL"/>
          </a:p>
        </p:txBody>
      </p:sp>
      <p:sp>
        <p:nvSpPr>
          <p:cNvPr id="11" name="TextBox 10"/>
          <p:cNvSpPr txBox="1"/>
          <p:nvPr/>
        </p:nvSpPr>
        <p:spPr>
          <a:xfrm>
            <a:off x="755576" y="1052736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Ideal solution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u="sng" dirty="0" smtClean="0"/>
              <a:t> 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228600"/>
            <a:ext cx="91753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Mixing processes of </a:t>
            </a:r>
            <a:r>
              <a:rPr lang="en-US" altLang="nl-NL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nl-NL" u="sng" dirty="0" smtClean="0">
                <a:solidFill>
                  <a:srgbClr val="C00000"/>
                </a:solidFill>
              </a:rPr>
              <a:t>,</a:t>
            </a:r>
            <a:r>
              <a:rPr lang="en-US" altLang="nl-NL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nl-NL" u="sng" dirty="0" smtClean="0">
                <a:solidFill>
                  <a:srgbClr val="C00000"/>
                </a:solidFill>
              </a:rPr>
              <a:t> equilibrium: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0" y="4222214"/>
            <a:ext cx="2798151" cy="14927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95825" y="1936033"/>
            <a:ext cx="3838575" cy="4048125"/>
            <a:chOff x="457200" y="1743075"/>
            <a:chExt cx="3838575" cy="4048125"/>
          </a:xfrm>
        </p:grpSpPr>
        <p:grpSp>
          <p:nvGrpSpPr>
            <p:cNvPr id="17" name="Group 16"/>
            <p:cNvGrpSpPr/>
            <p:nvPr/>
          </p:nvGrpSpPr>
          <p:grpSpPr>
            <a:xfrm>
              <a:off x="457200" y="1743075"/>
              <a:ext cx="3838575" cy="4048125"/>
              <a:chOff x="457200" y="1743075"/>
              <a:chExt cx="3838575" cy="4048125"/>
            </a:xfrm>
          </p:grpSpPr>
          <p:pic>
            <p:nvPicPr>
              <p:cNvPr id="21" name="Picture 4" descr="5_11_bi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43075"/>
                <a:ext cx="3838575" cy="4048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195066" y="5378244"/>
                <a:ext cx="23663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latin typeface="Times New Roman" pitchFamily="18" charset="0"/>
                    <a:cs typeface="Times New Roman" pitchFamily="18" charset="0"/>
                  </a:rPr>
                  <a:t>Liquid mole fraction </a:t>
                </a:r>
                <a:r>
                  <a:rPr lang="nl-NL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nl-NL" baseline="-25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nl-NL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9614572"/>
                </p:ext>
              </p:extLst>
            </p:nvPr>
          </p:nvGraphicFramePr>
          <p:xfrm>
            <a:off x="2705100" y="3036386"/>
            <a:ext cx="1326938" cy="389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22" name="Vergelijking" r:id="rId9" imgW="736560" imgH="215640" progId="Equation.3">
                    <p:embed/>
                  </p:oleObj>
                </mc:Choice>
                <mc:Fallback>
                  <p:oleObj name="Vergelijking" r:id="rId9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5100" y="3036386"/>
                          <a:ext cx="1326938" cy="389756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3403560"/>
                </p:ext>
              </p:extLst>
            </p:nvPr>
          </p:nvGraphicFramePr>
          <p:xfrm>
            <a:off x="1074375" y="4648200"/>
            <a:ext cx="34290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23" name="Vergelijking" r:id="rId11" imgW="190440" imgH="215640" progId="Equation.3">
                    <p:embed/>
                  </p:oleObj>
                </mc:Choice>
                <mc:Fallback>
                  <p:oleObj name="Vergelijking" r:id="rId11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375" y="4648200"/>
                          <a:ext cx="342900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8008667"/>
                </p:ext>
              </p:extLst>
            </p:nvPr>
          </p:nvGraphicFramePr>
          <p:xfrm>
            <a:off x="3389969" y="4495800"/>
            <a:ext cx="342900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24" name="Vergelijking" r:id="rId13" imgW="190440" imgH="215640" progId="Equation.3">
                    <p:embed/>
                  </p:oleObj>
                </mc:Choice>
                <mc:Fallback>
                  <p:oleObj name="Vergelijking" r:id="rId13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9969" y="4495800"/>
                          <a:ext cx="342900" cy="388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979798"/>
              </p:ext>
            </p:extLst>
          </p:nvPr>
        </p:nvGraphicFramePr>
        <p:xfrm>
          <a:off x="4235245" y="1122595"/>
          <a:ext cx="4668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5" name="Vergelijking" r:id="rId15" imgW="2222280" imgH="228600" progId="Equation.3">
                  <p:embed/>
                </p:oleObj>
              </mc:Choice>
              <mc:Fallback>
                <p:oleObj name="Vergelijking" r:id="rId15" imgW="222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245" y="1122595"/>
                        <a:ext cx="4668837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421765" y="3505200"/>
            <a:ext cx="1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81133" y="1784047"/>
            <a:ext cx="3081267" cy="1479523"/>
            <a:chOff x="881133" y="1784047"/>
            <a:chExt cx="3081267" cy="14795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133" y="1784047"/>
              <a:ext cx="3081267" cy="147952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209800" y="2209800"/>
              <a:ext cx="42511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3200" dirty="0" smtClean="0"/>
                <a:t>+</a:t>
              </a:r>
              <a:endParaRPr lang="nl-NL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76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40</a:t>
            </a:fld>
            <a:endParaRPr lang="en-US" altLang="nl-N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762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>
                <a:solidFill>
                  <a:srgbClr val="C00000"/>
                </a:solidFill>
              </a:rPr>
              <a:t>Exess functions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81000" y="955675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Non-ideal mixing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40578"/>
              </p:ext>
            </p:extLst>
          </p:nvPr>
        </p:nvGraphicFramePr>
        <p:xfrm>
          <a:off x="4114800" y="665162"/>
          <a:ext cx="281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98" name="Vergelijking" r:id="rId3" imgW="1371600" imgH="253800" progId="Equation.3">
                  <p:embed/>
                </p:oleObj>
              </mc:Choice>
              <mc:Fallback>
                <p:oleObj name="Vergelijking" r:id="rId3" imgW="137160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65162"/>
                        <a:ext cx="2819400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119225"/>
              </p:ext>
            </p:extLst>
          </p:nvPr>
        </p:nvGraphicFramePr>
        <p:xfrm>
          <a:off x="4127500" y="1350962"/>
          <a:ext cx="38735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99" name="Vergelijking" r:id="rId5" imgW="2057400" imgH="253800" progId="Equation.3">
                  <p:embed/>
                </p:oleObj>
              </mc:Choice>
              <mc:Fallback>
                <p:oleObj name="Vergelijking" r:id="rId5" imgW="205740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1350962"/>
                        <a:ext cx="3873500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2" name="Rectangle 6"/>
          <p:cNvSpPr>
            <a:spLocks noChangeArrowheads="1"/>
          </p:cNvSpPr>
          <p:nvPr/>
        </p:nvSpPr>
        <p:spPr bwMode="auto">
          <a:xfrm rot="16200000">
            <a:off x="-800099" y="26289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u="sng" dirty="0"/>
              <a:t>Benzene/cyclohexane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 rot="16200000">
            <a:off x="-876299" y="52197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1800" u="sng" dirty="0"/>
              <a:t>Cl</a:t>
            </a:r>
            <a:r>
              <a:rPr lang="en-US" altLang="nl-NL" sz="1800" u="sng" baseline="-25000" dirty="0"/>
              <a:t>4</a:t>
            </a:r>
            <a:r>
              <a:rPr lang="en-US" altLang="nl-NL" sz="1800" u="sng" dirty="0"/>
              <a:t>ethene/cyclopentene</a:t>
            </a: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266064"/>
              </p:ext>
            </p:extLst>
          </p:nvPr>
        </p:nvGraphicFramePr>
        <p:xfrm>
          <a:off x="4724400" y="2224087"/>
          <a:ext cx="28686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0" name="Equation" r:id="rId7" imgW="977760" imgH="203040" progId="Equation.3">
                  <p:embed/>
                </p:oleObj>
              </mc:Choice>
              <mc:Fallback>
                <p:oleObj name="Equation" r:id="rId7" imgW="9777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24087"/>
                        <a:ext cx="2868613" cy="5953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3489325" y="349250"/>
            <a:ext cx="5921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9600" dirty="0"/>
              <a:t>{</a:t>
            </a:r>
          </a:p>
        </p:txBody>
      </p:sp>
      <p:graphicFrame>
        <p:nvGraphicFramePr>
          <p:cNvPr id="8090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41"/>
              </p:ext>
            </p:extLst>
          </p:nvPr>
        </p:nvGraphicFramePr>
        <p:xfrm>
          <a:off x="3581401" y="3007244"/>
          <a:ext cx="5181599" cy="1793356"/>
        </p:xfrm>
        <a:graphic>
          <a:graphicData uri="http://schemas.openxmlformats.org/drawingml/2006/table">
            <a:tbl>
              <a:tblPr/>
              <a:tblGrid>
                <a:gridCol w="721847"/>
                <a:gridCol w="208280"/>
                <a:gridCol w="898672"/>
                <a:gridCol w="1295400"/>
                <a:gridCol w="2057400"/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Quasi regular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3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nl-NL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≠0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altLang="nl-NL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≠0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≠</a:t>
                      </a:r>
                      <a:r>
                        <a:rPr kumimoji="0" lang="en-US" alt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3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18972"/>
              </p:ext>
            </p:extLst>
          </p:nvPr>
        </p:nvGraphicFramePr>
        <p:xfrm>
          <a:off x="3581400" y="5943600"/>
          <a:ext cx="44307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1" name="Equation" r:id="rId9" imgW="2145960" imgH="228600" progId="Equation.3">
                  <p:embed/>
                </p:oleObj>
              </mc:Choice>
              <mc:Fallback>
                <p:oleObj name="Equation" r:id="rId9" imgW="2145960" imgH="228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943600"/>
                        <a:ext cx="4430713" cy="4714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844160"/>
              </p:ext>
            </p:extLst>
          </p:nvPr>
        </p:nvGraphicFramePr>
        <p:xfrm>
          <a:off x="3581400" y="5334000"/>
          <a:ext cx="17557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2" name="Equation" r:id="rId11" imgW="850680" imgH="228600" progId="Equation.3">
                  <p:embed/>
                </p:oleObj>
              </mc:Choice>
              <mc:Fallback>
                <p:oleObj name="Equation" r:id="rId11" imgW="85068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334000"/>
                        <a:ext cx="1755775" cy="4714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34" name="Text Box 38"/>
          <p:cNvSpPr txBox="1">
            <a:spLocks noChangeArrowheads="1"/>
          </p:cNvSpPr>
          <p:nvPr/>
        </p:nvSpPr>
        <p:spPr bwMode="auto">
          <a:xfrm>
            <a:off x="908050" y="1350962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dirty="0"/>
              <a:t>(Excess functions)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41</a:t>
            </a:fld>
            <a:endParaRPr lang="en-US" altLang="nl-NL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4400" y="762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>
                <a:solidFill>
                  <a:srgbClr val="C00000"/>
                </a:solidFill>
              </a:rPr>
              <a:t>Exess functions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5087" y="1828800"/>
            <a:ext cx="2424338" cy="4964856"/>
            <a:chOff x="595087" y="1828800"/>
            <a:chExt cx="2424338" cy="4964856"/>
          </a:xfrm>
        </p:grpSpPr>
        <p:pic>
          <p:nvPicPr>
            <p:cNvPr id="80898" name="Picture 2" descr="5_17_bi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828800"/>
              <a:ext cx="2257425" cy="492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48017" y="6424324"/>
              <a:ext cx="10246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nl-NL" dirty="0" smtClean="0">
                  <a:latin typeface="Times New Roman" pitchFamily="18" charset="0"/>
                  <a:cs typeface="Times New Roman" pitchFamily="18" charset="0"/>
                </a:rPr>
                <a:t> (C</a:t>
              </a:r>
              <a:r>
                <a:rPr lang="nl-NL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nl-NL" dirty="0" smtClean="0">
                  <a:latin typeface="Times New Roman" pitchFamily="18" charset="0"/>
                  <a:cs typeface="Times New Roman" pitchFamily="18" charset="0"/>
                </a:rPr>
                <a:t>Cl</a:t>
              </a:r>
              <a:r>
                <a:rPr lang="nl-NL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nl-NL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nl-N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9111" y="5007261"/>
              <a:ext cx="15446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i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nl-NL" baseline="300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nl-NL" dirty="0" smtClean="0">
                  <a:latin typeface="Times New Roman" pitchFamily="18" charset="0"/>
                  <a:cs typeface="Times New Roman" pitchFamily="18" charset="0"/>
                </a:rPr>
                <a:t> (mm</a:t>
              </a:r>
              <a:r>
                <a:rPr lang="nl-NL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nl-NL" dirty="0" smtClean="0">
                  <a:latin typeface="Times New Roman" pitchFamily="18" charset="0"/>
                  <a:cs typeface="Times New Roman" pitchFamily="18" charset="0"/>
                </a:rPr>
                <a:t>/mol)</a:t>
              </a:r>
              <a:endParaRPr lang="nl-N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71253" y="2481234"/>
              <a:ext cx="1217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i="1" dirty="0" smtClean="0">
                  <a:latin typeface="Times New Roman" pitchFamily="18" charset="0"/>
                  <a:cs typeface="Times New Roman" pitchFamily="18" charset="0"/>
                </a:rPr>
                <a:t>H </a:t>
              </a:r>
              <a:r>
                <a:rPr lang="nl-NL" baseline="300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nl-NL" dirty="0" smtClean="0">
                  <a:latin typeface="Times New Roman" pitchFamily="18" charset="0"/>
                  <a:cs typeface="Times New Roman" pitchFamily="18" charset="0"/>
                </a:rPr>
                <a:t> (J/mol)</a:t>
              </a:r>
              <a:endParaRPr lang="nl-N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200" y="3900714"/>
              <a:ext cx="9733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nl-NL" dirty="0" smtClean="0">
                  <a:latin typeface="Times New Roman" pitchFamily="18" charset="0"/>
                  <a:cs typeface="Times New Roman" pitchFamily="18" charset="0"/>
                </a:rPr>
                <a:t> (C</a:t>
              </a:r>
              <a:r>
                <a:rPr lang="nl-NL" baseline="-25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nl-NL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nl-NL" baseline="-25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nl-NL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nl-NL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624549"/>
              </p:ext>
            </p:extLst>
          </p:nvPr>
        </p:nvGraphicFramePr>
        <p:xfrm>
          <a:off x="609600" y="870858"/>
          <a:ext cx="443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9" name="Equation" r:id="rId3" imgW="1511280" imgH="215640" progId="Equation.3">
                  <p:embed/>
                </p:oleObj>
              </mc:Choice>
              <mc:Fallback>
                <p:oleObj name="Equation" r:id="rId3" imgW="151128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70858"/>
                        <a:ext cx="4432300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743200" y="2928258"/>
            <a:ext cx="566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3200"/>
              <a:t>-</a:t>
            </a:r>
            <a:r>
              <a:rPr lang="en-US" altLang="nl-NL" sz="3200" i="1"/>
              <a:t>T</a:t>
            </a:r>
            <a:endParaRPr lang="en-US" altLang="nl-NL" sz="32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019800" y="3060021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3200"/>
              <a:t>=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733800" y="5638800"/>
            <a:ext cx="275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/>
              <a:t>(Regular solution: </a:t>
            </a:r>
            <a:r>
              <a:rPr lang="en-US" altLang="nl-NL" i="1"/>
              <a:t>S</a:t>
            </a:r>
            <a:r>
              <a:rPr lang="en-US" altLang="nl-NL" baseline="30000"/>
              <a:t>E</a:t>
            </a:r>
            <a:r>
              <a:rPr lang="en-US" altLang="nl-NL" i="1"/>
              <a:t> </a:t>
            </a:r>
            <a:r>
              <a:rPr lang="en-US" altLang="nl-NL"/>
              <a:t>= 0)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81000" y="5638800"/>
            <a:ext cx="2760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/>
              <a:t>(Regular solution: </a:t>
            </a:r>
            <a:r>
              <a:rPr lang="en-US" altLang="nl-NL" i="1"/>
              <a:t>H</a:t>
            </a:r>
            <a:r>
              <a:rPr lang="en-US" altLang="nl-NL" baseline="30000"/>
              <a:t>E</a:t>
            </a:r>
            <a:r>
              <a:rPr lang="en-US" altLang="nl-NL" i="1"/>
              <a:t> </a:t>
            </a:r>
            <a:r>
              <a:rPr lang="en-US" altLang="nl-NL">
                <a:cs typeface="Arial" charset="0"/>
              </a:rPr>
              <a:t>≠</a:t>
            </a:r>
            <a:r>
              <a:rPr lang="en-US" altLang="nl-NL"/>
              <a:t> 0)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334000" y="928914"/>
            <a:ext cx="2412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/>
              <a:t>Regular solution</a:t>
            </a: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447905"/>
              </p:ext>
            </p:extLst>
          </p:nvPr>
        </p:nvGraphicFramePr>
        <p:xfrm>
          <a:off x="6934200" y="2928258"/>
          <a:ext cx="11922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0" name="Equation" r:id="rId5" imgW="406080" imgH="215640" progId="Equation.3">
                  <p:embed/>
                </p:oleObj>
              </mc:Choice>
              <mc:Fallback>
                <p:oleObj name="Equation" r:id="rId5" imgW="4060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928258"/>
                        <a:ext cx="1192213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84918"/>
              </p:ext>
            </p:extLst>
          </p:nvPr>
        </p:nvGraphicFramePr>
        <p:xfrm>
          <a:off x="903288" y="2928258"/>
          <a:ext cx="12668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1" name="Equation" r:id="rId7" imgW="431640" imgH="215640" progId="Equation.3">
                  <p:embed/>
                </p:oleObj>
              </mc:Choice>
              <mc:Fallback>
                <p:oleObj name="Equation" r:id="rId7" imgW="43164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928258"/>
                        <a:ext cx="1266825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31509"/>
              </p:ext>
            </p:extLst>
          </p:nvPr>
        </p:nvGraphicFramePr>
        <p:xfrm>
          <a:off x="3429000" y="2928258"/>
          <a:ext cx="11541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2" name="Equation" r:id="rId9" imgW="393480" imgH="215640" progId="Equation.3">
                  <p:embed/>
                </p:oleObj>
              </mc:Choice>
              <mc:Fallback>
                <p:oleObj name="Equation" r:id="rId9" imgW="39348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28258"/>
                        <a:ext cx="1154113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18520"/>
              </p:ext>
            </p:extLst>
          </p:nvPr>
        </p:nvGraphicFramePr>
        <p:xfrm>
          <a:off x="573088" y="3842658"/>
          <a:ext cx="19065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3" name="Equation" r:id="rId11" imgW="965160" imgH="228600" progId="Equation.3">
                  <p:embed/>
                </p:oleObj>
              </mc:Choice>
              <mc:Fallback>
                <p:oleObj name="Equation" r:id="rId11" imgW="9651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842658"/>
                        <a:ext cx="19065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088206"/>
              </p:ext>
            </p:extLst>
          </p:nvPr>
        </p:nvGraphicFramePr>
        <p:xfrm>
          <a:off x="315913" y="6227763"/>
          <a:ext cx="387508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4" name="Equation" r:id="rId13" imgW="2057400" imgH="253800" progId="Equation.3">
                  <p:embed/>
                </p:oleObj>
              </mc:Choice>
              <mc:Fallback>
                <p:oleObj name="Equation" r:id="rId13" imgW="205740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6227763"/>
                        <a:ext cx="3875087" cy="4778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42</a:t>
            </a:fld>
            <a:endParaRPr lang="en-US" altLang="nl-NL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4400" y="762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>
                <a:solidFill>
                  <a:srgbClr val="C00000"/>
                </a:solidFill>
              </a:rPr>
              <a:t>Exess functions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885732"/>
              </p:ext>
            </p:extLst>
          </p:nvPr>
        </p:nvGraphicFramePr>
        <p:xfrm>
          <a:off x="642938" y="4982028"/>
          <a:ext cx="19605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1" name="Equation" r:id="rId3" imgW="1041120" imgH="228600" progId="Equation.3">
                  <p:embed/>
                </p:oleObj>
              </mc:Choice>
              <mc:Fallback>
                <p:oleObj name="Equation" r:id="rId3" imgW="10411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4982028"/>
                        <a:ext cx="1960562" cy="430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282655"/>
              </p:ext>
            </p:extLst>
          </p:nvPr>
        </p:nvGraphicFramePr>
        <p:xfrm>
          <a:off x="609600" y="879701"/>
          <a:ext cx="443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2" name="Equation" r:id="rId5" imgW="1511280" imgH="215640" progId="Equation.3">
                  <p:embed/>
                </p:oleObj>
              </mc:Choice>
              <mc:Fallback>
                <p:oleObj name="Equation" r:id="rId5" imgW="15112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79701"/>
                        <a:ext cx="4432300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743200" y="2937101"/>
            <a:ext cx="566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3200"/>
              <a:t>-</a:t>
            </a:r>
            <a:r>
              <a:rPr lang="en-US" altLang="nl-NL" sz="3200" i="1"/>
              <a:t>T</a:t>
            </a:r>
            <a:endParaRPr lang="en-US" altLang="nl-NL" sz="3200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019800" y="306886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3200"/>
              <a:t>=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87338" y="5591628"/>
            <a:ext cx="281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/>
              <a:t>(Regular solution: </a:t>
            </a:r>
            <a:r>
              <a:rPr lang="en-US" altLang="nl-NL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nl-NL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nl-N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dirty="0">
                <a:latin typeface="Times New Roman" pitchFamily="18" charset="0"/>
                <a:cs typeface="Times New Roman" pitchFamily="18" charset="0"/>
              </a:rPr>
              <a:t>≠ 0</a:t>
            </a:r>
            <a:r>
              <a:rPr lang="en-US" altLang="nl-NL" dirty="0"/>
              <a:t>)</a:t>
            </a:r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390070"/>
              </p:ext>
            </p:extLst>
          </p:nvPr>
        </p:nvGraphicFramePr>
        <p:xfrm>
          <a:off x="6934200" y="2937101"/>
          <a:ext cx="11922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3" name="Equation" r:id="rId7" imgW="406080" imgH="215640" progId="Equation.3">
                  <p:embed/>
                </p:oleObj>
              </mc:Choice>
              <mc:Fallback>
                <p:oleObj name="Equation" r:id="rId7" imgW="40608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937101"/>
                        <a:ext cx="1192213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612106"/>
              </p:ext>
            </p:extLst>
          </p:nvPr>
        </p:nvGraphicFramePr>
        <p:xfrm>
          <a:off x="3429000" y="2937101"/>
          <a:ext cx="11541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4" name="Equation" r:id="rId9" imgW="393480" imgH="215640" progId="Equation.3">
                  <p:embed/>
                </p:oleObj>
              </mc:Choice>
              <mc:Fallback>
                <p:oleObj name="Equation" r:id="rId9" imgW="39348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37101"/>
                        <a:ext cx="1154113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507192"/>
              </p:ext>
            </p:extLst>
          </p:nvPr>
        </p:nvGraphicFramePr>
        <p:xfrm>
          <a:off x="850900" y="6201228"/>
          <a:ext cx="15065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5" name="Equation" r:id="rId11" imgW="799920" imgH="228600" progId="Equation.3">
                  <p:embed/>
                </p:oleObj>
              </mc:Choice>
              <mc:Fallback>
                <p:oleObj name="Equation" r:id="rId11" imgW="79992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6201228"/>
                        <a:ext cx="1506538" cy="430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43</a:t>
            </a:fld>
            <a:endParaRPr lang="en-US" altLang="nl-NL"/>
          </a:p>
        </p:txBody>
      </p:sp>
      <p:grpSp>
        <p:nvGrpSpPr>
          <p:cNvPr id="3" name="Group 2"/>
          <p:cNvGrpSpPr/>
          <p:nvPr/>
        </p:nvGrpSpPr>
        <p:grpSpPr>
          <a:xfrm>
            <a:off x="228600" y="1870301"/>
            <a:ext cx="2398713" cy="3048000"/>
            <a:chOff x="228600" y="1447800"/>
            <a:chExt cx="2398713" cy="3048000"/>
          </a:xfrm>
        </p:grpSpPr>
        <p:pic>
          <p:nvPicPr>
            <p:cNvPr id="82946" name="Picture 2" descr="5_18_bi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447800"/>
              <a:ext cx="2398713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536357" y="3522932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/>
                <a:t>β</a:t>
              </a:r>
              <a:r>
                <a:rPr lang="nl-NL" sz="1600" dirty="0" smtClean="0"/>
                <a:t> = </a:t>
              </a:r>
              <a:endParaRPr lang="nl-NL" sz="1600" dirty="0"/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4400" y="762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>
                <a:solidFill>
                  <a:srgbClr val="C00000"/>
                </a:solidFill>
              </a:rPr>
              <a:t>Exess functions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34000" y="928914"/>
            <a:ext cx="2412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/>
              <a:t>Regular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629709"/>
              </p:ext>
            </p:extLst>
          </p:nvPr>
        </p:nvGraphicFramePr>
        <p:xfrm>
          <a:off x="642938" y="4990192"/>
          <a:ext cx="19605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7" name="Equation" r:id="rId3" imgW="1041120" imgH="228600" progId="Equation.3">
                  <p:embed/>
                </p:oleObj>
              </mc:Choice>
              <mc:Fallback>
                <p:oleObj name="Equation" r:id="rId3" imgW="10411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4990192"/>
                        <a:ext cx="1960562" cy="430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829029"/>
              </p:ext>
            </p:extLst>
          </p:nvPr>
        </p:nvGraphicFramePr>
        <p:xfrm>
          <a:off x="609600" y="867228"/>
          <a:ext cx="443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8" name="Equation" r:id="rId5" imgW="1511280" imgH="215640" progId="Equation.3">
                  <p:embed/>
                </p:oleObj>
              </mc:Choice>
              <mc:Fallback>
                <p:oleObj name="Equation" r:id="rId5" imgW="15112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67228"/>
                        <a:ext cx="4432300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3" name="Picture 5" descr="5_9_b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57828"/>
            <a:ext cx="22780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219432"/>
              </p:ext>
            </p:extLst>
          </p:nvPr>
        </p:nvGraphicFramePr>
        <p:xfrm>
          <a:off x="2895600" y="4983842"/>
          <a:ext cx="4191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9" name="Equation" r:id="rId8" imgW="2145960" imgH="228600" progId="Equation.3">
                  <p:embed/>
                </p:oleObj>
              </mc:Choice>
              <mc:Fallback>
                <p:oleObj name="Equation" r:id="rId8" imgW="21459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83842"/>
                        <a:ext cx="4191000" cy="4476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743200" y="2924628"/>
            <a:ext cx="566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3200"/>
              <a:t>-</a:t>
            </a:r>
            <a:r>
              <a:rPr lang="en-US" altLang="nl-NL" sz="3200" i="1"/>
              <a:t>T</a:t>
            </a:r>
            <a:endParaRPr lang="en-US" altLang="nl-NL" sz="3200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6019800" y="3056391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3200"/>
              <a:t>=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517900" y="5599792"/>
            <a:ext cx="275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/>
              <a:t>(Regular solution: </a:t>
            </a:r>
            <a:r>
              <a:rPr lang="en-US" altLang="nl-NL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nl-NL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nl-N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dirty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altLang="nl-NL" dirty="0"/>
              <a:t>)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87338" y="5599792"/>
            <a:ext cx="281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/>
              <a:t>(Regular solution: </a:t>
            </a:r>
            <a:r>
              <a:rPr lang="en-US" altLang="nl-NL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nl-NL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nl-N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dirty="0">
                <a:latin typeface="Times New Roman" pitchFamily="18" charset="0"/>
                <a:cs typeface="Times New Roman" pitchFamily="18" charset="0"/>
              </a:rPr>
              <a:t>≠ 0</a:t>
            </a:r>
            <a:r>
              <a:rPr lang="en-US" altLang="nl-NL" dirty="0"/>
              <a:t>)</a:t>
            </a:r>
          </a:p>
        </p:txBody>
      </p:sp>
      <p:graphicFrame>
        <p:nvGraphicFramePr>
          <p:cNvPr id="839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820437"/>
              </p:ext>
            </p:extLst>
          </p:nvPr>
        </p:nvGraphicFramePr>
        <p:xfrm>
          <a:off x="6934200" y="2924628"/>
          <a:ext cx="11922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0" name="Equation" r:id="rId10" imgW="406080" imgH="215640" progId="Equation.3">
                  <p:embed/>
                </p:oleObj>
              </mc:Choice>
              <mc:Fallback>
                <p:oleObj name="Equation" r:id="rId10" imgW="40608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924628"/>
                        <a:ext cx="1192213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7166"/>
              </p:ext>
            </p:extLst>
          </p:nvPr>
        </p:nvGraphicFramePr>
        <p:xfrm>
          <a:off x="3505200" y="6133192"/>
          <a:ext cx="281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1" name="Equation" r:id="rId12" imgW="1371600" imgH="253800" progId="Equation.3">
                  <p:embed/>
                </p:oleObj>
              </mc:Choice>
              <mc:Fallback>
                <p:oleObj name="Equation" r:id="rId12" imgW="137160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133192"/>
                        <a:ext cx="2819400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161966"/>
              </p:ext>
            </p:extLst>
          </p:nvPr>
        </p:nvGraphicFramePr>
        <p:xfrm>
          <a:off x="850900" y="6212567"/>
          <a:ext cx="15065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2" name="Equation" r:id="rId14" imgW="799920" imgH="228600" progId="Equation.3">
                  <p:embed/>
                </p:oleObj>
              </mc:Choice>
              <mc:Fallback>
                <p:oleObj name="Equation" r:id="rId14" imgW="79992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6212567"/>
                        <a:ext cx="1506538" cy="430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44</a:t>
            </a:fld>
            <a:endParaRPr lang="en-US" altLang="nl-NL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762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>
                <a:solidFill>
                  <a:srgbClr val="C00000"/>
                </a:solidFill>
              </a:rPr>
              <a:t>Exess functions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34000" y="928914"/>
            <a:ext cx="2412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/>
              <a:t>Regular solution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1857828"/>
            <a:ext cx="2398713" cy="3048000"/>
            <a:chOff x="228600" y="1857828"/>
            <a:chExt cx="2398713" cy="3048000"/>
          </a:xfrm>
        </p:grpSpPr>
        <p:pic>
          <p:nvPicPr>
            <p:cNvPr id="83970" name="Picture 2" descr="5_18_bi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57828"/>
              <a:ext cx="2398713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536357" y="3930919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/>
                <a:t>β</a:t>
              </a:r>
              <a:r>
                <a:rPr lang="nl-NL" sz="1600" dirty="0" smtClean="0"/>
                <a:t> = </a:t>
              </a:r>
              <a:endParaRPr lang="nl-NL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968489"/>
              </p:ext>
            </p:extLst>
          </p:nvPr>
        </p:nvGraphicFramePr>
        <p:xfrm>
          <a:off x="642938" y="5196114"/>
          <a:ext cx="19605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7" name="Equation" r:id="rId3" imgW="1041120" imgH="228600" progId="Equation.3">
                  <p:embed/>
                </p:oleObj>
              </mc:Choice>
              <mc:Fallback>
                <p:oleObj name="Equation" r:id="rId3" imgW="10411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196114"/>
                        <a:ext cx="1960562" cy="430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14354"/>
              </p:ext>
            </p:extLst>
          </p:nvPr>
        </p:nvGraphicFramePr>
        <p:xfrm>
          <a:off x="609600" y="852714"/>
          <a:ext cx="4432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8" name="Equation" r:id="rId5" imgW="1511280" imgH="215640" progId="Equation.3">
                  <p:embed/>
                </p:oleObj>
              </mc:Choice>
              <mc:Fallback>
                <p:oleObj name="Equation" r:id="rId5" imgW="15112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52714"/>
                        <a:ext cx="4432300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8" name="Picture 6" descr="5_9_b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43314"/>
            <a:ext cx="22780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4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656941"/>
              </p:ext>
            </p:extLst>
          </p:nvPr>
        </p:nvGraphicFramePr>
        <p:xfrm>
          <a:off x="2895600" y="5189764"/>
          <a:ext cx="4191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9" name="Equation" r:id="rId8" imgW="2145960" imgH="228600" progId="Equation.3">
                  <p:embed/>
                </p:oleObj>
              </mc:Choice>
              <mc:Fallback>
                <p:oleObj name="Equation" r:id="rId8" imgW="21459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89764"/>
                        <a:ext cx="4191000" cy="4476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2743200" y="2910114"/>
            <a:ext cx="566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3200"/>
              <a:t>-</a:t>
            </a:r>
            <a:r>
              <a:rPr lang="en-US" altLang="nl-NL" sz="3200" i="1"/>
              <a:t>T</a:t>
            </a:r>
            <a:endParaRPr lang="en-US" altLang="nl-NL" sz="3200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6019800" y="3041877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3200"/>
              <a:t>=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3517900" y="5805714"/>
            <a:ext cx="275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/>
              <a:t>(Regular solution: </a:t>
            </a:r>
            <a:r>
              <a:rPr lang="en-US" altLang="nl-NL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nl-NL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nl-N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dirty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altLang="nl-NL" dirty="0"/>
              <a:t>)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287338" y="5805714"/>
            <a:ext cx="281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dirty="0"/>
              <a:t>(Regular solution: </a:t>
            </a:r>
            <a:r>
              <a:rPr lang="en-US" altLang="nl-NL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nl-NL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nl-N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dirty="0">
                <a:latin typeface="Times New Roman" pitchFamily="18" charset="0"/>
                <a:cs typeface="Times New Roman" pitchFamily="18" charset="0"/>
              </a:rPr>
              <a:t>≠ 0</a:t>
            </a:r>
            <a:r>
              <a:rPr lang="en-US" altLang="nl-NL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45</a:t>
            </a:fld>
            <a:endParaRPr lang="en-US" altLang="nl-NL"/>
          </a:p>
        </p:txBody>
      </p:sp>
      <p:grpSp>
        <p:nvGrpSpPr>
          <p:cNvPr id="5" name="Group 4"/>
          <p:cNvGrpSpPr/>
          <p:nvPr/>
        </p:nvGrpSpPr>
        <p:grpSpPr>
          <a:xfrm>
            <a:off x="6477000" y="1843314"/>
            <a:ext cx="2328863" cy="3048000"/>
            <a:chOff x="6429375" y="1447800"/>
            <a:chExt cx="2328863" cy="3048000"/>
          </a:xfrm>
        </p:grpSpPr>
        <p:pic>
          <p:nvPicPr>
            <p:cNvPr id="84994" name="Picture 2" descr="5_19_bi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1447800"/>
              <a:ext cx="2328863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720914" y="3409661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/>
                <a:t>β</a:t>
              </a:r>
              <a:r>
                <a:rPr lang="nl-NL" sz="1600" dirty="0" smtClean="0"/>
                <a:t> = </a:t>
              </a:r>
              <a:endParaRPr lang="nl-NL" sz="1600" dirty="0"/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76200"/>
            <a:ext cx="716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0" u="sng" dirty="0" smtClean="0">
                <a:solidFill>
                  <a:srgbClr val="C00000"/>
                </a:solidFill>
              </a:rPr>
              <a:t>Exess functions</a:t>
            </a:r>
            <a:endParaRPr lang="en-US" altLang="nl-NL" b="0" u="sng" dirty="0">
              <a:solidFill>
                <a:srgbClr val="C00000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34000" y="928914"/>
            <a:ext cx="2412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/>
              <a:t>Regular solution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1843314"/>
            <a:ext cx="2398713" cy="3048000"/>
            <a:chOff x="228600" y="1966459"/>
            <a:chExt cx="2398713" cy="3048000"/>
          </a:xfrm>
        </p:grpSpPr>
        <p:pic>
          <p:nvPicPr>
            <p:cNvPr id="84995" name="Picture 3" descr="5_18_bi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66459"/>
              <a:ext cx="2398713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536357" y="4037504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/>
                <a:t>β</a:t>
              </a:r>
              <a:r>
                <a:rPr lang="nl-NL" sz="1600" dirty="0" smtClean="0"/>
                <a:t> = </a:t>
              </a:r>
              <a:endParaRPr lang="nl-NL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600199"/>
            <a:ext cx="3325368" cy="4267200"/>
            <a:chOff x="457200" y="1600199"/>
            <a:chExt cx="3325368" cy="4267200"/>
          </a:xfrm>
        </p:grpSpPr>
        <p:pic>
          <p:nvPicPr>
            <p:cNvPr id="17" name="Content Placeholder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1600199"/>
              <a:ext cx="332536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438400" y="3853542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/>
                <a:t>β</a:t>
              </a:r>
              <a:r>
                <a:rPr lang="nl-NL" sz="1600" dirty="0" smtClean="0"/>
                <a:t> = </a:t>
              </a:r>
              <a:endParaRPr lang="nl-NL" sz="1600" dirty="0"/>
            </a:p>
          </p:txBody>
        </p:sp>
      </p:grp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Liquid-liquid separation for Regular solution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48561"/>
              </p:ext>
            </p:extLst>
          </p:nvPr>
        </p:nvGraphicFramePr>
        <p:xfrm>
          <a:off x="4572001" y="5683491"/>
          <a:ext cx="990599" cy="76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6" name="Equation" r:id="rId4" imgW="507960" imgH="393480" progId="Equation.3">
                  <p:embed/>
                </p:oleObj>
              </mc:Choice>
              <mc:Fallback>
                <p:oleObj name="Equation" r:id="rId4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5683491"/>
                        <a:ext cx="990599" cy="76845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46</a:t>
            </a:fld>
            <a:endParaRPr lang="en-US" alt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008181"/>
              </p:ext>
            </p:extLst>
          </p:nvPr>
        </p:nvGraphicFramePr>
        <p:xfrm>
          <a:off x="5867400" y="5683491"/>
          <a:ext cx="979488" cy="79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7" name="Equation" r:id="rId6" imgW="533160" imgH="431640" progId="Equation.3">
                  <p:embed/>
                </p:oleObj>
              </mc:Choice>
              <mc:Fallback>
                <p:oleObj name="Equation" r:id="rId6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683491"/>
                        <a:ext cx="979488" cy="79350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5334001"/>
            <a:ext cx="3325368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4864"/>
              </p:ext>
            </p:extLst>
          </p:nvPr>
        </p:nvGraphicFramePr>
        <p:xfrm>
          <a:off x="1371600" y="5486400"/>
          <a:ext cx="19605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8" name="Equation" r:id="rId8" imgW="1041120" imgH="228600" progId="Equation.3">
                  <p:embed/>
                </p:oleObj>
              </mc:Choice>
              <mc:Fallback>
                <p:oleObj name="Equation" r:id="rId8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1960562" cy="430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62000" y="6019800"/>
            <a:ext cx="3217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 smtClean="0"/>
              <a:t>Model regular </a:t>
            </a:r>
            <a:r>
              <a:rPr lang="en-US" altLang="nl-NL" sz="2400" u="sng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402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57200" y="1600199"/>
            <a:ext cx="3325368" cy="4267200"/>
            <a:chOff x="457200" y="1600199"/>
            <a:chExt cx="3325368" cy="4267200"/>
          </a:xfrm>
        </p:grpSpPr>
        <p:pic>
          <p:nvPicPr>
            <p:cNvPr id="22" name="Content Placeholder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1600199"/>
              <a:ext cx="332536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438400" y="3853542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/>
                <a:t>β</a:t>
              </a:r>
              <a:r>
                <a:rPr lang="nl-NL" sz="1600" dirty="0" smtClean="0"/>
                <a:t> = </a:t>
              </a:r>
              <a:endParaRPr lang="nl-NL" sz="1600" dirty="0"/>
            </a:p>
          </p:txBody>
        </p:sp>
      </p:grp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Liquid-liquid separation for Regular solution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48561"/>
              </p:ext>
            </p:extLst>
          </p:nvPr>
        </p:nvGraphicFramePr>
        <p:xfrm>
          <a:off x="4572001" y="5683491"/>
          <a:ext cx="990599" cy="76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0" name="Equation" r:id="rId4" imgW="507960" imgH="393480" progId="Equation.3">
                  <p:embed/>
                </p:oleObj>
              </mc:Choice>
              <mc:Fallback>
                <p:oleObj name="Equation" r:id="rId4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5683491"/>
                        <a:ext cx="990599" cy="76845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47</a:t>
            </a:fld>
            <a:endParaRPr lang="en-US" alt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008181"/>
              </p:ext>
            </p:extLst>
          </p:nvPr>
        </p:nvGraphicFramePr>
        <p:xfrm>
          <a:off x="5867400" y="5683491"/>
          <a:ext cx="979488" cy="79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1" name="Equation" r:id="rId6" imgW="533160" imgH="431640" progId="Equation.3">
                  <p:embed/>
                </p:oleObj>
              </mc:Choice>
              <mc:Fallback>
                <p:oleObj name="Equation" r:id="rId6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683491"/>
                        <a:ext cx="979488" cy="79350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199"/>
            <a:ext cx="3173740" cy="3429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334001"/>
            <a:ext cx="3325368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4864"/>
              </p:ext>
            </p:extLst>
          </p:nvPr>
        </p:nvGraphicFramePr>
        <p:xfrm>
          <a:off x="1371600" y="5486400"/>
          <a:ext cx="19605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2" name="Equation" r:id="rId9" imgW="1041120" imgH="228600" progId="Equation.3">
                  <p:embed/>
                </p:oleObj>
              </mc:Choice>
              <mc:Fallback>
                <p:oleObj name="Equation" r:id="rId9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1960562" cy="430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62000" y="6019800"/>
            <a:ext cx="3217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 smtClean="0"/>
              <a:t>Model regular </a:t>
            </a:r>
            <a:r>
              <a:rPr lang="en-US" altLang="nl-NL" sz="2400" u="sng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402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600199"/>
            <a:ext cx="3325368" cy="4267200"/>
            <a:chOff x="457200" y="1600199"/>
            <a:chExt cx="3325368" cy="4267200"/>
          </a:xfrm>
        </p:grpSpPr>
        <p:pic>
          <p:nvPicPr>
            <p:cNvPr id="17" name="Content Placeholder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1600199"/>
              <a:ext cx="332536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438400" y="3853542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/>
                <a:t>β</a:t>
              </a:r>
              <a:r>
                <a:rPr lang="nl-NL" sz="1600" dirty="0" smtClean="0"/>
                <a:t> = </a:t>
              </a:r>
              <a:endParaRPr lang="nl-NL" sz="1600" dirty="0"/>
            </a:p>
          </p:txBody>
        </p:sp>
      </p:grp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Liquid-liquid separation for Regular solution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48561"/>
              </p:ext>
            </p:extLst>
          </p:nvPr>
        </p:nvGraphicFramePr>
        <p:xfrm>
          <a:off x="4572001" y="5683491"/>
          <a:ext cx="990599" cy="76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4" name="Equation" r:id="rId4" imgW="507960" imgH="393480" progId="Equation.3">
                  <p:embed/>
                </p:oleObj>
              </mc:Choice>
              <mc:Fallback>
                <p:oleObj name="Equation" r:id="rId4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5683491"/>
                        <a:ext cx="990599" cy="76845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48</a:t>
            </a:fld>
            <a:endParaRPr lang="en-US" alt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008181"/>
              </p:ext>
            </p:extLst>
          </p:nvPr>
        </p:nvGraphicFramePr>
        <p:xfrm>
          <a:off x="5867400" y="5683491"/>
          <a:ext cx="979488" cy="79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5" name="Equation" r:id="rId6" imgW="533160" imgH="431640" progId="Equation.3">
                  <p:embed/>
                </p:oleObj>
              </mc:Choice>
              <mc:Fallback>
                <p:oleObj name="Equation" r:id="rId6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683491"/>
                        <a:ext cx="979488" cy="79350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199"/>
            <a:ext cx="3173740" cy="3429001"/>
          </a:xfrm>
          <a:prstGeom prst="rect">
            <a:avLst/>
          </a:prstGeom>
        </p:spPr>
      </p:pic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311758" y="2120721"/>
            <a:ext cx="3403242" cy="1066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457200" y="5334001"/>
            <a:ext cx="3325368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4864"/>
              </p:ext>
            </p:extLst>
          </p:nvPr>
        </p:nvGraphicFramePr>
        <p:xfrm>
          <a:off x="1371600" y="5486400"/>
          <a:ext cx="19605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6" name="Equation" r:id="rId9" imgW="1041120" imgH="228600" progId="Equation.3">
                  <p:embed/>
                </p:oleObj>
              </mc:Choice>
              <mc:Fallback>
                <p:oleObj name="Equation" r:id="rId9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1960562" cy="430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62000" y="6019800"/>
            <a:ext cx="3217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 smtClean="0"/>
              <a:t>Model regular </a:t>
            </a:r>
            <a:r>
              <a:rPr lang="en-US" altLang="nl-NL" sz="2400" u="sng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402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600199"/>
            <a:ext cx="3325368" cy="4267200"/>
            <a:chOff x="457200" y="1600199"/>
            <a:chExt cx="3325368" cy="4267200"/>
          </a:xfrm>
        </p:grpSpPr>
        <p:pic>
          <p:nvPicPr>
            <p:cNvPr id="17" name="Content Placeholder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1600199"/>
              <a:ext cx="332536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438400" y="3853542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/>
                <a:t>β</a:t>
              </a:r>
              <a:r>
                <a:rPr lang="nl-NL" sz="1600" dirty="0" smtClean="0"/>
                <a:t> = </a:t>
              </a:r>
              <a:endParaRPr lang="nl-NL" sz="1600" dirty="0"/>
            </a:p>
          </p:txBody>
        </p:sp>
      </p:grp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Liquid-liquid separation for Regular solution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48561"/>
              </p:ext>
            </p:extLst>
          </p:nvPr>
        </p:nvGraphicFramePr>
        <p:xfrm>
          <a:off x="4572001" y="5683491"/>
          <a:ext cx="990599" cy="76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8" name="Equation" r:id="rId4" imgW="507960" imgH="393480" progId="Equation.3">
                  <p:embed/>
                </p:oleObj>
              </mc:Choice>
              <mc:Fallback>
                <p:oleObj name="Equation" r:id="rId4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5683491"/>
                        <a:ext cx="990599" cy="76845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49</a:t>
            </a:fld>
            <a:endParaRPr lang="en-US" alt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008181"/>
              </p:ext>
            </p:extLst>
          </p:nvPr>
        </p:nvGraphicFramePr>
        <p:xfrm>
          <a:off x="5867400" y="5683491"/>
          <a:ext cx="979488" cy="79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9" name="Equation" r:id="rId6" imgW="533160" imgH="431640" progId="Equation.3">
                  <p:embed/>
                </p:oleObj>
              </mc:Choice>
              <mc:Fallback>
                <p:oleObj name="Equation" r:id="rId6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683491"/>
                        <a:ext cx="979488" cy="79350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199"/>
            <a:ext cx="3173740" cy="3429001"/>
          </a:xfrm>
          <a:prstGeom prst="rect">
            <a:avLst/>
          </a:prstGeom>
        </p:spPr>
      </p:pic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066800" y="2498500"/>
            <a:ext cx="3607158" cy="217545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541690" y="2498501"/>
            <a:ext cx="3203620" cy="221624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311758" y="2120721"/>
            <a:ext cx="3403242" cy="1066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457200" y="5334001"/>
            <a:ext cx="3325368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4864"/>
              </p:ext>
            </p:extLst>
          </p:nvPr>
        </p:nvGraphicFramePr>
        <p:xfrm>
          <a:off x="1371600" y="5486400"/>
          <a:ext cx="19605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0" name="Equation" r:id="rId9" imgW="1041120" imgH="228600" progId="Equation.3">
                  <p:embed/>
                </p:oleObj>
              </mc:Choice>
              <mc:Fallback>
                <p:oleObj name="Equation" r:id="rId9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1960562" cy="430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62000" y="6019800"/>
            <a:ext cx="3217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 smtClean="0"/>
              <a:t>Model regular </a:t>
            </a:r>
            <a:r>
              <a:rPr lang="en-US" altLang="nl-NL" sz="2400" u="sng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402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524000" y="60960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</a:t>
            </a:r>
            <a:r>
              <a:rPr lang="en-US" altLang="nl-NL" sz="2400" u="sng" dirty="0" smtClean="0"/>
              <a:t>solution </a:t>
            </a:r>
            <a:r>
              <a:rPr lang="en-US" altLang="nl-NL" sz="2400" u="sng" dirty="0"/>
              <a:t>(Raoult)</a:t>
            </a:r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01957"/>
              </p:ext>
            </p:extLst>
          </p:nvPr>
        </p:nvGraphicFramePr>
        <p:xfrm>
          <a:off x="4794250" y="6096000"/>
          <a:ext cx="1625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9" name="Equation" r:id="rId3" imgW="660240" imgH="228600" progId="Equation.3">
                  <p:embed/>
                </p:oleObj>
              </mc:Choice>
              <mc:Fallback>
                <p:oleObj name="Equation" r:id="rId3" imgW="66024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6096000"/>
                        <a:ext cx="16256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534465"/>
              </p:ext>
            </p:extLst>
          </p:nvPr>
        </p:nvGraphicFramePr>
        <p:xfrm>
          <a:off x="6686550" y="6096000"/>
          <a:ext cx="1562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0" name="Equation" r:id="rId5" imgW="634680" imgH="228600" progId="Equation.3">
                  <p:embed/>
                </p:oleObj>
              </mc:Choice>
              <mc:Fallback>
                <p:oleObj name="Equation" r:id="rId5" imgW="634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6096000"/>
                        <a:ext cx="15621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5</a:t>
            </a:fld>
            <a:endParaRPr lang="en-US" altLang="nl-NL"/>
          </a:p>
        </p:txBody>
      </p:sp>
      <p:sp>
        <p:nvSpPr>
          <p:cNvPr id="11" name="TextBox 10"/>
          <p:cNvSpPr txBox="1"/>
          <p:nvPr/>
        </p:nvSpPr>
        <p:spPr>
          <a:xfrm>
            <a:off x="755576" y="1052736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Ideal solution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u="sng" dirty="0" smtClean="0"/>
              <a:t> 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228600"/>
            <a:ext cx="91753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Mixing processes of </a:t>
            </a:r>
            <a:r>
              <a:rPr lang="en-US" altLang="nl-NL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nl-NL" u="sng" dirty="0" smtClean="0">
                <a:solidFill>
                  <a:srgbClr val="C00000"/>
                </a:solidFill>
              </a:rPr>
              <a:t>,</a:t>
            </a:r>
            <a:r>
              <a:rPr lang="en-US" altLang="nl-NL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nl-NL" u="sng" dirty="0" smtClean="0">
                <a:solidFill>
                  <a:srgbClr val="C00000"/>
                </a:solidFill>
              </a:rPr>
              <a:t> equilibrium: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0" y="4222214"/>
            <a:ext cx="2798151" cy="14927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95825" y="1936033"/>
            <a:ext cx="3838575" cy="4048125"/>
            <a:chOff x="457200" y="1743075"/>
            <a:chExt cx="3838575" cy="4048125"/>
          </a:xfrm>
        </p:grpSpPr>
        <p:grpSp>
          <p:nvGrpSpPr>
            <p:cNvPr id="17" name="Group 16"/>
            <p:cNvGrpSpPr/>
            <p:nvPr/>
          </p:nvGrpSpPr>
          <p:grpSpPr>
            <a:xfrm>
              <a:off x="457200" y="1743075"/>
              <a:ext cx="3838575" cy="4048125"/>
              <a:chOff x="457200" y="1743075"/>
              <a:chExt cx="3838575" cy="4048125"/>
            </a:xfrm>
          </p:grpSpPr>
          <p:pic>
            <p:nvPicPr>
              <p:cNvPr id="21" name="Picture 4" descr="5_11_bi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43075"/>
                <a:ext cx="3838575" cy="4048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195066" y="5378244"/>
                <a:ext cx="23663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latin typeface="Times New Roman" pitchFamily="18" charset="0"/>
                    <a:cs typeface="Times New Roman" pitchFamily="18" charset="0"/>
                  </a:rPr>
                  <a:t>Liquid mole fraction </a:t>
                </a:r>
                <a:r>
                  <a:rPr lang="nl-NL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nl-NL" baseline="-25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nl-NL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82882"/>
                </p:ext>
              </p:extLst>
            </p:nvPr>
          </p:nvGraphicFramePr>
          <p:xfrm>
            <a:off x="2705100" y="3036386"/>
            <a:ext cx="1326938" cy="389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11" name="Vergelijking" r:id="rId9" imgW="736560" imgH="215640" progId="Equation.3">
                    <p:embed/>
                  </p:oleObj>
                </mc:Choice>
                <mc:Fallback>
                  <p:oleObj name="Vergelijking" r:id="rId9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5100" y="3036386"/>
                          <a:ext cx="1326938" cy="389756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6434478"/>
                </p:ext>
              </p:extLst>
            </p:nvPr>
          </p:nvGraphicFramePr>
          <p:xfrm>
            <a:off x="1074375" y="4648200"/>
            <a:ext cx="34290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12" name="Vergelijking" r:id="rId11" imgW="190440" imgH="215640" progId="Equation.3">
                    <p:embed/>
                  </p:oleObj>
                </mc:Choice>
                <mc:Fallback>
                  <p:oleObj name="Vergelijking" r:id="rId11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375" y="4648200"/>
                          <a:ext cx="342900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8821837"/>
                </p:ext>
              </p:extLst>
            </p:nvPr>
          </p:nvGraphicFramePr>
          <p:xfrm>
            <a:off x="3389969" y="4495800"/>
            <a:ext cx="342900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13" name="Vergelijking" r:id="rId13" imgW="190440" imgH="215640" progId="Equation.3">
                    <p:embed/>
                  </p:oleObj>
                </mc:Choice>
                <mc:Fallback>
                  <p:oleObj name="Vergelijking" r:id="rId13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9969" y="4495800"/>
                          <a:ext cx="342900" cy="388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445173"/>
              </p:ext>
            </p:extLst>
          </p:nvPr>
        </p:nvGraphicFramePr>
        <p:xfrm>
          <a:off x="4235245" y="1122595"/>
          <a:ext cx="4668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4" name="Vergelijking" r:id="rId15" imgW="2222280" imgH="228600" progId="Equation.3">
                  <p:embed/>
                </p:oleObj>
              </mc:Choice>
              <mc:Fallback>
                <p:oleObj name="Vergelijking" r:id="rId15" imgW="22222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245" y="1122595"/>
                        <a:ext cx="4668837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421765" y="3505200"/>
            <a:ext cx="1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81133" y="1784047"/>
            <a:ext cx="3081267" cy="1479523"/>
            <a:chOff x="881133" y="1784047"/>
            <a:chExt cx="3081267" cy="14795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133" y="1784047"/>
              <a:ext cx="3081267" cy="147952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209800" y="2209800"/>
              <a:ext cx="42511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3200" dirty="0" smtClean="0"/>
                <a:t>+</a:t>
              </a:r>
              <a:endParaRPr lang="nl-NL" sz="3200" dirty="0"/>
            </a:p>
          </p:txBody>
        </p:sp>
      </p:grpSp>
      <p:sp>
        <p:nvSpPr>
          <p:cNvPr id="8" name="TextBox 7"/>
          <p:cNvSpPr txBox="1"/>
          <p:nvPr/>
        </p:nvSpPr>
        <p:spPr>
          <a:xfrm rot="20163993">
            <a:off x="373585" y="4737269"/>
            <a:ext cx="4114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NOT  AN IDEAL SOLUTION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600199"/>
            <a:ext cx="3325368" cy="4267200"/>
            <a:chOff x="457200" y="1600199"/>
            <a:chExt cx="3325368" cy="4267200"/>
          </a:xfrm>
        </p:grpSpPr>
        <p:pic>
          <p:nvPicPr>
            <p:cNvPr id="17" name="Content Placeholder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1600199"/>
              <a:ext cx="332536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438400" y="3853542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/>
                <a:t>β</a:t>
              </a:r>
              <a:r>
                <a:rPr lang="nl-NL" sz="1600" dirty="0" smtClean="0"/>
                <a:t> = </a:t>
              </a:r>
              <a:endParaRPr lang="nl-NL" sz="1600" dirty="0"/>
            </a:p>
          </p:txBody>
        </p:sp>
      </p:grp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Liquid-liquid separation for Regular solution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48561"/>
              </p:ext>
            </p:extLst>
          </p:nvPr>
        </p:nvGraphicFramePr>
        <p:xfrm>
          <a:off x="4572001" y="5683491"/>
          <a:ext cx="990599" cy="76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2" name="Equation" r:id="rId4" imgW="507960" imgH="393480" progId="Equation.3">
                  <p:embed/>
                </p:oleObj>
              </mc:Choice>
              <mc:Fallback>
                <p:oleObj name="Equation" r:id="rId4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5683491"/>
                        <a:ext cx="990599" cy="76845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50</a:t>
            </a:fld>
            <a:endParaRPr lang="en-US" alt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008181"/>
              </p:ext>
            </p:extLst>
          </p:nvPr>
        </p:nvGraphicFramePr>
        <p:xfrm>
          <a:off x="5867400" y="5683491"/>
          <a:ext cx="979488" cy="79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3" name="Equation" r:id="rId6" imgW="533160" imgH="431640" progId="Equation.3">
                  <p:embed/>
                </p:oleObj>
              </mc:Choice>
              <mc:Fallback>
                <p:oleObj name="Equation" r:id="rId6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683491"/>
                        <a:ext cx="979488" cy="79350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199"/>
            <a:ext cx="3173740" cy="3429001"/>
          </a:xfrm>
          <a:prstGeom prst="rect">
            <a:avLst/>
          </a:prstGeom>
        </p:spPr>
      </p:pic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066800" y="2498500"/>
            <a:ext cx="3607158" cy="217545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541690" y="2498501"/>
            <a:ext cx="3203620" cy="221624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311758" y="2120721"/>
            <a:ext cx="3403242" cy="1066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457200" y="5334001"/>
            <a:ext cx="3325368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4864"/>
              </p:ext>
            </p:extLst>
          </p:nvPr>
        </p:nvGraphicFramePr>
        <p:xfrm>
          <a:off x="1371600" y="5486400"/>
          <a:ext cx="19605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4" name="Equation" r:id="rId9" imgW="1041120" imgH="228600" progId="Equation.3">
                  <p:embed/>
                </p:oleObj>
              </mc:Choice>
              <mc:Fallback>
                <p:oleObj name="Equation" r:id="rId9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1960562" cy="430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62000" y="6019800"/>
            <a:ext cx="3217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 smtClean="0"/>
              <a:t>Model regular </a:t>
            </a:r>
            <a:r>
              <a:rPr lang="en-US" altLang="nl-NL" sz="2400" u="sng" dirty="0"/>
              <a:t>solution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953612" y="5029200"/>
            <a:ext cx="3666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b="1" u="sng" dirty="0" smtClean="0"/>
              <a:t>Liquid-liquid separation</a:t>
            </a:r>
            <a:endParaRPr lang="en-US" altLang="nl-NL" sz="2400" b="1" u="sng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86600" y="5656943"/>
            <a:ext cx="1936803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Exercise 17</a:t>
            </a:r>
            <a:endParaRPr lang="en-US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440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2400" y="45720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Liquid-liquid </a:t>
            </a:r>
            <a:r>
              <a:rPr lang="en-US" altLang="nl-NL" sz="3200" u="sng" dirty="0" smtClean="0">
                <a:solidFill>
                  <a:srgbClr val="C00000"/>
                </a:solidFill>
              </a:rPr>
              <a:t>separation for quasi regular solution </a:t>
            </a:r>
            <a:endParaRPr lang="en-US" altLang="nl-NL" sz="3200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51</a:t>
            </a:fld>
            <a:endParaRPr lang="en-US" altLang="nl-NL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9435" y="5663625"/>
            <a:ext cx="34403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 smtClean="0"/>
              <a:t>Nitrobenzene in hexane</a:t>
            </a:r>
            <a:endParaRPr lang="en-US" altLang="nl-NL" sz="2400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2301371" y="1324339"/>
            <a:ext cx="3742709" cy="4263086"/>
            <a:chOff x="2301371" y="1324339"/>
            <a:chExt cx="3742709" cy="42630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371" y="1324339"/>
              <a:ext cx="3742709" cy="42630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91000" y="3455882"/>
              <a:ext cx="725520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i="1" dirty="0" smtClean="0"/>
                <a:t>P</a:t>
              </a:r>
              <a:r>
                <a:rPr lang="nl-NL" dirty="0" smtClean="0"/>
                <a:t> = 2</a:t>
              </a:r>
              <a:endParaRPr lang="nl-NL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200" y="4375486"/>
              <a:ext cx="325730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nl-NL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nl-NL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800" y="4375486"/>
              <a:ext cx="325730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nl-NL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nl-NL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6584" y="502798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 dirty="0" smtClean="0">
                  <a:latin typeface="+mj-lt"/>
                  <a:cs typeface="Times New Roman" panose="02020603050405020304" pitchFamily="18" charset="0"/>
                </a:rPr>
                <a:t>z</a:t>
              </a:r>
              <a:r>
                <a:rPr lang="nl-NL" baseline="-25000" dirty="0" smtClean="0">
                  <a:latin typeface="+mj-lt"/>
                  <a:cs typeface="Times New Roman" panose="02020603050405020304" pitchFamily="18" charset="0"/>
                </a:rPr>
                <a:t>N</a:t>
              </a:r>
              <a:endParaRPr lang="nl-NL" baseline="-250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416287"/>
              </p:ext>
            </p:extLst>
          </p:nvPr>
        </p:nvGraphicFramePr>
        <p:xfrm>
          <a:off x="6897688" y="3032125"/>
          <a:ext cx="14525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6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032125"/>
                        <a:ext cx="1452562" cy="5953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84133"/>
              </p:ext>
            </p:extLst>
          </p:nvPr>
        </p:nvGraphicFramePr>
        <p:xfrm>
          <a:off x="6969125" y="3965575"/>
          <a:ext cx="13049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7" name="Equation" r:id="rId6" imgW="444240" imgH="203040" progId="Equation.3">
                  <p:embed/>
                </p:oleObj>
              </mc:Choice>
              <mc:Fallback>
                <p:oleObj name="Equation" r:id="rId6" imgW="4442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5" y="3965575"/>
                        <a:ext cx="1304925" cy="5953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8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2400" y="45720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Liquid-liquid </a:t>
            </a:r>
            <a:r>
              <a:rPr lang="en-US" altLang="nl-NL" sz="3200" u="sng" dirty="0" smtClean="0">
                <a:solidFill>
                  <a:srgbClr val="C00000"/>
                </a:solidFill>
              </a:rPr>
              <a:t>separation for quasi regular solution </a:t>
            </a:r>
            <a:endParaRPr lang="en-US" altLang="nl-NL" sz="3200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52</a:t>
            </a:fld>
            <a:endParaRPr lang="en-US" altLang="nl-NL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9435" y="5663625"/>
            <a:ext cx="34403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 smtClean="0"/>
              <a:t>Nitrobenzene in hexane</a:t>
            </a:r>
            <a:endParaRPr lang="en-US" altLang="nl-NL" sz="2400" u="sng" dirty="0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52400" y="4953000"/>
            <a:ext cx="22733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Lever rule</a:t>
            </a:r>
            <a:endParaRPr lang="en-US" altLang="nl-NL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6284" y="4419600"/>
                <a:ext cx="2048476" cy="38472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9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nl-NL" sz="1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l-NL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9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nl-NL" sz="1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l-NL" sz="19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9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nl-NL" sz="19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l-NL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9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nl-NL" sz="19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NL" sz="19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84" y="4419600"/>
                <a:ext cx="2048476" cy="3847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01371" y="1324339"/>
            <a:ext cx="3742709" cy="4263086"/>
            <a:chOff x="2301371" y="1324339"/>
            <a:chExt cx="3742709" cy="42630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371" y="1324339"/>
              <a:ext cx="3742709" cy="42630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91000" y="3455882"/>
              <a:ext cx="725520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i="1" dirty="0" smtClean="0"/>
                <a:t>P</a:t>
              </a:r>
              <a:r>
                <a:rPr lang="nl-NL" dirty="0" smtClean="0"/>
                <a:t> = 2</a:t>
              </a:r>
              <a:endParaRPr lang="nl-NL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200" y="4375486"/>
              <a:ext cx="325730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nl-NL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nl-NL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800" y="4375486"/>
              <a:ext cx="325730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nl-NL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nl-NL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6584" y="502798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 dirty="0" smtClean="0">
                  <a:latin typeface="+mj-lt"/>
                  <a:cs typeface="Times New Roman" panose="02020603050405020304" pitchFamily="18" charset="0"/>
                </a:rPr>
                <a:t>z</a:t>
              </a:r>
              <a:r>
                <a:rPr lang="nl-NL" baseline="-25000" dirty="0" smtClean="0">
                  <a:latin typeface="+mj-lt"/>
                  <a:cs typeface="Times New Roman" panose="02020603050405020304" pitchFamily="18" charset="0"/>
                </a:rPr>
                <a:t>N</a:t>
              </a:r>
              <a:endParaRPr lang="nl-NL" baseline="-250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266190"/>
              </p:ext>
            </p:extLst>
          </p:nvPr>
        </p:nvGraphicFramePr>
        <p:xfrm>
          <a:off x="6897688" y="3032125"/>
          <a:ext cx="14525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0" name="Equation" r:id="rId5" imgW="495000" imgH="203040" progId="Equation.3">
                  <p:embed/>
                </p:oleObj>
              </mc:Choice>
              <mc:Fallback>
                <p:oleObj name="Equation" r:id="rId5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032125"/>
                        <a:ext cx="1452562" cy="5953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869150"/>
              </p:ext>
            </p:extLst>
          </p:nvPr>
        </p:nvGraphicFramePr>
        <p:xfrm>
          <a:off x="6969125" y="3965575"/>
          <a:ext cx="13049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1" name="Equation" r:id="rId7" imgW="444240" imgH="203040" progId="Equation.3">
                  <p:embed/>
                </p:oleObj>
              </mc:Choice>
              <mc:Fallback>
                <p:oleObj name="Equation" r:id="rId7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5" y="3965575"/>
                        <a:ext cx="1304925" cy="5953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8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2400" y="45720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sz="3200" u="sng" dirty="0">
                <a:solidFill>
                  <a:srgbClr val="C00000"/>
                </a:solidFill>
              </a:rPr>
              <a:t>Liquid-liquid </a:t>
            </a:r>
            <a:r>
              <a:rPr lang="en-US" altLang="nl-NL" sz="3200" u="sng" dirty="0" smtClean="0">
                <a:solidFill>
                  <a:srgbClr val="C00000"/>
                </a:solidFill>
              </a:rPr>
              <a:t>separation for quasi regular solution </a:t>
            </a:r>
            <a:endParaRPr lang="en-US" altLang="nl-NL" sz="3200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53</a:t>
            </a:fld>
            <a:endParaRPr lang="en-US" altLang="nl-NL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9435" y="5663625"/>
            <a:ext cx="34403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2400" u="sng" dirty="0" smtClean="0"/>
              <a:t>Nitrobenzene in hexane</a:t>
            </a:r>
            <a:endParaRPr lang="en-US" altLang="nl-NL" sz="2400" u="sng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019800" y="1324339"/>
            <a:ext cx="30957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 u="sng" dirty="0" smtClean="0"/>
              <a:t>Upper </a:t>
            </a:r>
            <a:r>
              <a:rPr lang="en-US" altLang="nl-NL" b="1" u="sng" dirty="0"/>
              <a:t>C</a:t>
            </a:r>
            <a:r>
              <a:rPr lang="en-US" altLang="nl-NL" b="1" u="sng" dirty="0" smtClean="0"/>
              <a:t>ritical temperature</a:t>
            </a:r>
            <a:endParaRPr lang="en-US" altLang="nl-NL" b="1" u="sng" dirty="0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52400" y="4953000"/>
            <a:ext cx="22733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Lever rule</a:t>
            </a:r>
            <a:endParaRPr lang="en-US" altLang="nl-NL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6284" y="4419600"/>
                <a:ext cx="2048476" cy="38472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9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nl-NL" sz="1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l-NL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9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nl-NL" sz="1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l-NL" sz="19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9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nl-NL" sz="19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l-NL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9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nl-NL" sz="19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NL" sz="19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84" y="4419600"/>
                <a:ext cx="2048476" cy="3847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01371" y="1324339"/>
            <a:ext cx="3742709" cy="4263086"/>
            <a:chOff x="2301371" y="1324339"/>
            <a:chExt cx="3742709" cy="42630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371" y="1324339"/>
              <a:ext cx="3742709" cy="42630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91000" y="3455882"/>
              <a:ext cx="725520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i="1" dirty="0" smtClean="0"/>
                <a:t>P</a:t>
              </a:r>
              <a:r>
                <a:rPr lang="nl-NL" dirty="0" smtClean="0"/>
                <a:t> = 2</a:t>
              </a:r>
              <a:endParaRPr lang="nl-NL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200" y="4375486"/>
              <a:ext cx="325730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nl-NL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nl-NL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800" y="4375486"/>
              <a:ext cx="325730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nl-NL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nl-NL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6584" y="502798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 dirty="0" smtClean="0">
                  <a:latin typeface="+mj-lt"/>
                  <a:cs typeface="Times New Roman" panose="02020603050405020304" pitchFamily="18" charset="0"/>
                </a:rPr>
                <a:t>z</a:t>
              </a:r>
              <a:r>
                <a:rPr lang="nl-NL" baseline="-25000" dirty="0" smtClean="0">
                  <a:latin typeface="+mj-lt"/>
                  <a:cs typeface="Times New Roman" panose="02020603050405020304" pitchFamily="18" charset="0"/>
                </a:rPr>
                <a:t>N</a:t>
              </a:r>
              <a:endParaRPr lang="nl-NL" baseline="-250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4741480" y="1676400"/>
            <a:ext cx="2881052" cy="43992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266190"/>
              </p:ext>
            </p:extLst>
          </p:nvPr>
        </p:nvGraphicFramePr>
        <p:xfrm>
          <a:off x="6897688" y="3032125"/>
          <a:ext cx="14525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4" name="Equation" r:id="rId5" imgW="495000" imgH="203040" progId="Equation.3">
                  <p:embed/>
                </p:oleObj>
              </mc:Choice>
              <mc:Fallback>
                <p:oleObj name="Equation" r:id="rId5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032125"/>
                        <a:ext cx="1452562" cy="5953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869150"/>
              </p:ext>
            </p:extLst>
          </p:nvPr>
        </p:nvGraphicFramePr>
        <p:xfrm>
          <a:off x="6969125" y="3965575"/>
          <a:ext cx="13049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5" name="Equation" r:id="rId7" imgW="444240" imgH="203040" progId="Equation.3">
                  <p:embed/>
                </p:oleObj>
              </mc:Choice>
              <mc:Fallback>
                <p:oleObj name="Equation" r:id="rId7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5" y="3965575"/>
                        <a:ext cx="1304925" cy="5953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8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800600" y="1820457"/>
            <a:ext cx="3188952" cy="4306122"/>
            <a:chOff x="4400550" y="868680"/>
            <a:chExt cx="3905250" cy="5273358"/>
          </a:xfrm>
        </p:grpSpPr>
        <p:pic>
          <p:nvPicPr>
            <p:cNvPr id="24" name="Picture 3" descr="5_12_b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550" y="868680"/>
              <a:ext cx="3829050" cy="5114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50513"/>
                </p:ext>
              </p:extLst>
            </p:nvPr>
          </p:nvGraphicFramePr>
          <p:xfrm>
            <a:off x="4810125" y="5405438"/>
            <a:ext cx="3495675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06" name="Vergelijking" r:id="rId4" imgW="2171520" imgH="457200" progId="Equation.3">
                    <p:embed/>
                  </p:oleObj>
                </mc:Choice>
                <mc:Fallback>
                  <p:oleObj name="Vergelijking" r:id="rId4" imgW="21715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125" y="5405438"/>
                          <a:ext cx="3495675" cy="736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524000" y="60960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u="sng" dirty="0"/>
              <a:t>Ideal </a:t>
            </a:r>
            <a:r>
              <a:rPr lang="en-US" altLang="nl-NL" sz="2400" u="sng" dirty="0" smtClean="0"/>
              <a:t>solution </a:t>
            </a:r>
            <a:r>
              <a:rPr lang="en-US" altLang="nl-NL" sz="2400" u="sng" dirty="0"/>
              <a:t>(Raoult)</a:t>
            </a:r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341831"/>
              </p:ext>
            </p:extLst>
          </p:nvPr>
        </p:nvGraphicFramePr>
        <p:xfrm>
          <a:off x="4794250" y="6096000"/>
          <a:ext cx="1625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7" name="Equation" r:id="rId6" imgW="660240" imgH="228600" progId="Equation.3">
                  <p:embed/>
                </p:oleObj>
              </mc:Choice>
              <mc:Fallback>
                <p:oleObj name="Equation" r:id="rId6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6096000"/>
                        <a:ext cx="16256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93138"/>
              </p:ext>
            </p:extLst>
          </p:nvPr>
        </p:nvGraphicFramePr>
        <p:xfrm>
          <a:off x="6686550" y="6096000"/>
          <a:ext cx="1562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8" name="Equation" r:id="rId8" imgW="634680" imgH="228600" progId="Equation.3">
                  <p:embed/>
                </p:oleObj>
              </mc:Choice>
              <mc:Fallback>
                <p:oleObj name="Equation" r:id="rId8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6096000"/>
                        <a:ext cx="15621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6</a:t>
            </a:fld>
            <a:endParaRPr lang="en-US" altLang="nl-NL"/>
          </a:p>
        </p:txBody>
      </p:sp>
      <p:sp>
        <p:nvSpPr>
          <p:cNvPr id="11" name="TextBox 10"/>
          <p:cNvSpPr txBox="1"/>
          <p:nvPr/>
        </p:nvSpPr>
        <p:spPr>
          <a:xfrm>
            <a:off x="755576" y="1052736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Ideal solution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b="1" u="sng" dirty="0" smtClean="0"/>
              <a:t> 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228600"/>
            <a:ext cx="91753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Mixing processes of </a:t>
            </a:r>
            <a:r>
              <a:rPr lang="en-US" altLang="nl-NL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nl-NL" u="sng" dirty="0" smtClean="0">
                <a:solidFill>
                  <a:srgbClr val="C00000"/>
                </a:solidFill>
              </a:rPr>
              <a:t>,</a:t>
            </a:r>
            <a:r>
              <a:rPr lang="en-US" altLang="nl-NL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nl-NL" u="sng" dirty="0" smtClean="0">
                <a:solidFill>
                  <a:srgbClr val="C00000"/>
                </a:solidFill>
              </a:rPr>
              <a:t> equilibrium:</a:t>
            </a:r>
            <a:r>
              <a:rPr lang="en-US" altLang="nl-NL" u="sng" dirty="0" smtClean="0"/>
              <a:t>binary mixture</a:t>
            </a:r>
            <a:endParaRPr lang="en-US" altLang="nl-NL" u="sng" baseline="30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711448"/>
              </p:ext>
            </p:extLst>
          </p:nvPr>
        </p:nvGraphicFramePr>
        <p:xfrm>
          <a:off x="4235245" y="1122595"/>
          <a:ext cx="46688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9" name="Vergelijking" r:id="rId10" imgW="2222280" imgH="228600" progId="Equation.3">
                  <p:embed/>
                </p:oleObj>
              </mc:Choice>
              <mc:Fallback>
                <p:oleObj name="Vergelijking" r:id="rId10" imgW="222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245" y="1122595"/>
                        <a:ext cx="4668837" cy="477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421765" y="3505200"/>
            <a:ext cx="1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0" y="4222215"/>
            <a:ext cx="2798151" cy="14927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2" y="1797077"/>
            <a:ext cx="3081267" cy="14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of </a:t>
            </a:r>
            <a:r>
              <a:rPr lang="en-US" altLang="nl-NL" u="sng" dirty="0"/>
              <a:t>ideal</a:t>
            </a:r>
            <a:r>
              <a:rPr lang="en-US" altLang="nl-NL" u="sng" dirty="0">
                <a:solidFill>
                  <a:srgbClr val="C00000"/>
                </a:solidFill>
              </a:rPr>
              <a:t> </a:t>
            </a:r>
            <a:r>
              <a:rPr lang="en-US" altLang="nl-NL" u="sng" dirty="0" smtClean="0">
                <a:solidFill>
                  <a:srgbClr val="C00000"/>
                </a:solidFill>
              </a:rPr>
              <a:t>mixing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614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207671"/>
              </p:ext>
            </p:extLst>
          </p:nvPr>
        </p:nvGraphicFramePr>
        <p:xfrm>
          <a:off x="3908425" y="5867400"/>
          <a:ext cx="17557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6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425" y="5867400"/>
                        <a:ext cx="1755775" cy="4714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7</a:t>
            </a:fld>
            <a:endParaRPr lang="en-US" altLang="nl-NL"/>
          </a:p>
        </p:txBody>
      </p:sp>
      <p:grpSp>
        <p:nvGrpSpPr>
          <p:cNvPr id="13" name="Group 12"/>
          <p:cNvGrpSpPr/>
          <p:nvPr/>
        </p:nvGrpSpPr>
        <p:grpSpPr>
          <a:xfrm>
            <a:off x="76200" y="1981200"/>
            <a:ext cx="5391630" cy="3810000"/>
            <a:chOff x="76200" y="2209800"/>
            <a:chExt cx="5391630" cy="3810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209800"/>
              <a:ext cx="5391630" cy="381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-354847" y="3695420"/>
              <a:ext cx="12314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nl-NL" b="1" baseline="-25000" dirty="0" smtClean="0">
                  <a:latin typeface="Times New Roman" pitchFamily="18" charset="0"/>
                  <a:cs typeface="Times New Roman" pitchFamily="18" charset="0"/>
                </a:rPr>
                <a:t>mix</a:t>
              </a:r>
              <a:r>
                <a:rPr lang="nl-NL" b="1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nl-NL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nl-NL" b="1" i="1" dirty="0" smtClean="0">
                  <a:latin typeface="Times New Roman" pitchFamily="18" charset="0"/>
                  <a:cs typeface="Times New Roman" pitchFamily="18" charset="0"/>
                </a:rPr>
                <a:t>nRT</a:t>
              </a:r>
              <a:endParaRPr lang="nl-NL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4466" y="5498068"/>
              <a:ext cx="4106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nl-NL" b="1" baseline="-25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nl-NL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14370" y="1981200"/>
            <a:ext cx="5391630" cy="3810000"/>
            <a:chOff x="4514370" y="2209800"/>
            <a:chExt cx="5391630" cy="3810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370" y="2209800"/>
              <a:ext cx="5391630" cy="3810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4201225" y="3723736"/>
              <a:ext cx="10518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nl-NL" b="1" baseline="-25000" dirty="0" smtClean="0">
                  <a:latin typeface="Times New Roman" pitchFamily="18" charset="0"/>
                  <a:cs typeface="Times New Roman" pitchFamily="18" charset="0"/>
                </a:rPr>
                <a:t>mix</a:t>
              </a:r>
              <a:r>
                <a:rPr lang="nl-NL" b="1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nl-NL" b="1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nl-NL" b="1" i="1" dirty="0" smtClean="0">
                  <a:latin typeface="Times New Roman" pitchFamily="18" charset="0"/>
                  <a:cs typeface="Times New Roman" pitchFamily="18" charset="0"/>
                </a:rPr>
                <a:t>nR</a:t>
              </a:r>
              <a:endParaRPr lang="nl-NL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6255" y="5498068"/>
              <a:ext cx="4106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nl-NL" b="1" baseline="-25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nl-NL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14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351788"/>
              </p:ext>
            </p:extLst>
          </p:nvPr>
        </p:nvGraphicFramePr>
        <p:xfrm>
          <a:off x="4953000" y="1864405"/>
          <a:ext cx="3962400" cy="42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7" name="Equation" r:id="rId7" imgW="2145960" imgH="228600" progId="Equation.3">
                  <p:embed/>
                </p:oleObj>
              </mc:Choice>
              <mc:Fallback>
                <p:oleObj name="Equation" r:id="rId7" imgW="21459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864405"/>
                        <a:ext cx="3962400" cy="42159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205176"/>
              </p:ext>
            </p:extLst>
          </p:nvPr>
        </p:nvGraphicFramePr>
        <p:xfrm>
          <a:off x="304800" y="1855871"/>
          <a:ext cx="4114800" cy="430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8" name="Equation" r:id="rId9" imgW="2184120" imgH="228600" progId="Equation.3">
                  <p:embed/>
                </p:oleObj>
              </mc:Choice>
              <mc:Fallback>
                <p:oleObj name="Equation" r:id="rId9" imgW="21841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55871"/>
                        <a:ext cx="4114800" cy="43012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71600" y="884904"/>
            <a:ext cx="64770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dirty="0" smtClean="0"/>
              <a:t>(perfect gas mixtures and ideal solutions)</a:t>
            </a:r>
            <a:endParaRPr lang="en-US" alt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53000" y="1367718"/>
            <a:ext cx="3751417" cy="3651512"/>
            <a:chOff x="381000" y="1367718"/>
            <a:chExt cx="3751417" cy="36515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67718"/>
              <a:ext cx="3751417" cy="3651512"/>
            </a:xfrm>
            <a:prstGeom prst="rect">
              <a:avLst/>
            </a:prstGeom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5595297"/>
                </p:ext>
              </p:extLst>
            </p:nvPr>
          </p:nvGraphicFramePr>
          <p:xfrm>
            <a:off x="1692377" y="1524000"/>
            <a:ext cx="1492045" cy="4777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869" name="Vergelijking" r:id="rId4" imgW="672840" imgH="215640" progId="Equation.3">
                    <p:embed/>
                  </p:oleObj>
                </mc:Choice>
                <mc:Fallback>
                  <p:oleObj name="Vergelijking" r:id="rId4" imgW="6728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377" y="1524000"/>
                          <a:ext cx="1492045" cy="47774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Straight Arrow Connector 4"/>
            <p:cNvCxnSpPr/>
            <p:nvPr/>
          </p:nvCxnSpPr>
          <p:spPr>
            <a:xfrm>
              <a:off x="2408904" y="2010696"/>
              <a:ext cx="228600" cy="7318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490" name="Picture 2" descr="5_15_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24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57200" y="3048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Thermodynamics of </a:t>
            </a:r>
            <a:r>
              <a:rPr lang="en-US" altLang="nl-NL" u="sng" dirty="0" smtClean="0"/>
              <a:t>non-ideal</a:t>
            </a:r>
            <a:r>
              <a:rPr lang="en-US" altLang="nl-NL" u="sng" dirty="0" smtClean="0">
                <a:solidFill>
                  <a:srgbClr val="C00000"/>
                </a:solidFill>
              </a:rPr>
              <a:t> mixing </a:t>
            </a:r>
            <a:r>
              <a:rPr lang="en-US" altLang="nl-NL" u="sng" dirty="0">
                <a:solidFill>
                  <a:srgbClr val="C00000"/>
                </a:solidFill>
              </a:rPr>
              <a:t>liquids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8</a:t>
            </a:fld>
            <a:endParaRPr lang="en-US" altLang="nl-NL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1722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Ideal-dilute solutions: Henry constant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b="1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953000" y="9525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/>
              <a:t>Ideal-dilute solution</a:t>
            </a:r>
            <a:endParaRPr lang="en-US" altLang="nl-NL" sz="2400" b="1" u="sng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95596" y="2376643"/>
            <a:ext cx="1625684" cy="44152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082040" y="1005840"/>
            <a:ext cx="3505200" cy="53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nl-NL" sz="2400" b="1" u="sng" dirty="0" smtClean="0"/>
              <a:t>almost pure solvent </a:t>
            </a:r>
            <a:r>
              <a:rPr lang="en-US" altLang="nl-NL" sz="2800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nl-NL" sz="2800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219200" y="5031933"/>
            <a:ext cx="5449957" cy="53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nl-NL" sz="2400" b="1" u="sng" dirty="0" smtClean="0"/>
              <a:t>very low concentration of solute </a:t>
            </a:r>
            <a:r>
              <a:rPr lang="en-US" altLang="nl-NL" sz="2800" u="sng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571877" y="4362450"/>
            <a:ext cx="417444" cy="85725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08438" y="3657600"/>
            <a:ext cx="1772962" cy="156210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5793" y="2787686"/>
            <a:ext cx="1437807" cy="229404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24786" y="2471481"/>
            <a:ext cx="599607" cy="53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nl-NL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nl-NL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34833" y="2011680"/>
            <a:ext cx="599607" cy="53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nl-NL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nl-NL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828708" y="3352801"/>
            <a:ext cx="410292" cy="236493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191000" y="5638800"/>
            <a:ext cx="4953000" cy="53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nl-NL" sz="2400" b="1" u="sng" dirty="0" smtClean="0"/>
              <a:t>solute </a:t>
            </a:r>
            <a:r>
              <a:rPr lang="en-US" altLang="nl-NL" sz="2400" u="sng" dirty="0" smtClean="0"/>
              <a:t>B</a:t>
            </a:r>
            <a:r>
              <a:rPr lang="en-US" altLang="nl-NL" sz="2400" b="1" u="sng" dirty="0" smtClean="0"/>
              <a:t> expelled from solution</a:t>
            </a:r>
            <a:endParaRPr lang="en-US" altLang="nl-NL" sz="2800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664-6572-4C7A-A309-F2804082DE92}" type="slidenum">
              <a:rPr lang="en-US" altLang="nl-NL" smtClean="0"/>
              <a:pPr/>
              <a:t>9</a:t>
            </a:fld>
            <a:endParaRPr lang="en-US" altLang="nl-N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Vapour-liquid diagrams of binary systems 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48056</TotalTime>
  <Words>1075</Words>
  <Application>Microsoft Office PowerPoint</Application>
  <PresentationFormat>On-screen Show (4:3)</PresentationFormat>
  <Paragraphs>396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Default Design</vt:lpstr>
      <vt:lpstr>Vergelijking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IMM Radboud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 Meekes</dc:creator>
  <cp:lastModifiedBy>HM</cp:lastModifiedBy>
  <cp:revision>212</cp:revision>
  <dcterms:created xsi:type="dcterms:W3CDTF">2012-11-20T14:27:45Z</dcterms:created>
  <dcterms:modified xsi:type="dcterms:W3CDTF">2023-09-25T11:37:28Z</dcterms:modified>
</cp:coreProperties>
</file>