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82" r:id="rId2"/>
    <p:sldId id="388" r:id="rId3"/>
    <p:sldId id="392" r:id="rId4"/>
    <p:sldId id="297" r:id="rId5"/>
    <p:sldId id="393" r:id="rId6"/>
    <p:sldId id="389" r:id="rId7"/>
    <p:sldId id="391" r:id="rId8"/>
    <p:sldId id="299" r:id="rId9"/>
    <p:sldId id="303" r:id="rId10"/>
    <p:sldId id="304" r:id="rId11"/>
    <p:sldId id="305" r:id="rId12"/>
    <p:sldId id="306" r:id="rId13"/>
    <p:sldId id="270" r:id="rId14"/>
    <p:sldId id="272" r:id="rId15"/>
    <p:sldId id="271" r:id="rId16"/>
    <p:sldId id="273" r:id="rId17"/>
    <p:sldId id="307" r:id="rId18"/>
    <p:sldId id="384" r:id="rId19"/>
    <p:sldId id="277" r:id="rId20"/>
    <p:sldId id="327" r:id="rId21"/>
    <p:sldId id="357" r:id="rId22"/>
    <p:sldId id="309" r:id="rId23"/>
    <p:sldId id="310" r:id="rId24"/>
    <p:sldId id="387" r:id="rId25"/>
    <p:sldId id="311" r:id="rId26"/>
    <p:sldId id="292" r:id="rId27"/>
    <p:sldId id="381" r:id="rId28"/>
    <p:sldId id="375" r:id="rId29"/>
    <p:sldId id="377" r:id="rId30"/>
    <p:sldId id="378" r:id="rId31"/>
    <p:sldId id="379" r:id="rId32"/>
    <p:sldId id="380" r:id="rId33"/>
    <p:sldId id="329" r:id="rId34"/>
    <p:sldId id="354" r:id="rId35"/>
    <p:sldId id="355" r:id="rId36"/>
    <p:sldId id="342" r:id="rId37"/>
    <p:sldId id="330" r:id="rId38"/>
    <p:sldId id="331" r:id="rId39"/>
    <p:sldId id="328" r:id="rId40"/>
    <p:sldId id="332" r:id="rId41"/>
    <p:sldId id="386" r:id="rId42"/>
    <p:sldId id="344" r:id="rId43"/>
    <p:sldId id="345" r:id="rId44"/>
    <p:sldId id="346" r:id="rId45"/>
    <p:sldId id="349" r:id="rId46"/>
    <p:sldId id="353" r:id="rId47"/>
    <p:sldId id="351" r:id="rId48"/>
    <p:sldId id="362" r:id="rId49"/>
    <p:sldId id="363" r:id="rId50"/>
    <p:sldId id="364" r:id="rId51"/>
    <p:sldId id="281" r:id="rId52"/>
    <p:sldId id="282" r:id="rId53"/>
    <p:sldId id="365" r:id="rId54"/>
    <p:sldId id="283" r:id="rId55"/>
    <p:sldId id="290" r:id="rId56"/>
    <p:sldId id="394" r:id="rId57"/>
    <p:sldId id="291" r:id="rId58"/>
    <p:sldId id="36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CC"/>
    <a:srgbClr val="FFCC99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1" autoAdjust="0"/>
  </p:normalViewPr>
  <p:slideViewPr>
    <p:cSldViewPr>
      <p:cViewPr varScale="1">
        <p:scale>
          <a:sx n="81" d="100"/>
          <a:sy n="81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6.wmf"/><Relationship Id="rId1" Type="http://schemas.openxmlformats.org/officeDocument/2006/relationships/image" Target="../media/image59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20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6.wmf"/><Relationship Id="rId1" Type="http://schemas.openxmlformats.org/officeDocument/2006/relationships/image" Target="../media/image59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7.wmf"/><Relationship Id="rId4" Type="http://schemas.openxmlformats.org/officeDocument/2006/relationships/image" Target="../media/image16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42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6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4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0F07-1223-4553-BA73-73E09C4CCFDD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6A90-6BDA-4857-BD4F-ED2CAC466E0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7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B053-D48A-4EA4-AAD3-B2832BF7D3D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839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9383-957C-495D-AE8D-2C4131FF71B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24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62E49-753A-47C7-AE96-DEF810C1917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918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77900-CA16-45B6-BC9D-C380FF43DD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2944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3936-83D2-4805-AFAF-8A1A1DCBD05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2542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09332-6335-47DF-AEB1-B5E6777F9DF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85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172B3-1609-47EC-8880-53D6FFA792D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4644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BA835-85F8-4438-AF4D-B8BD7F8512A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428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2BA07-0171-4970-A72D-DFCFF232B85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48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F19F-A916-4265-ABDD-FA9AF9CFCEB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7BCD8-1526-4707-B90F-B5ACDB80B755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204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20F233-3945-4F3D-BEF1-4F450345A6AC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46.w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8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7.wmf"/><Relationship Id="rId3" Type="http://schemas.openxmlformats.org/officeDocument/2006/relationships/oleObject" Target="../embeddings/oleObject65.bin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11" Type="http://schemas.openxmlformats.org/officeDocument/2006/relationships/image" Target="../media/image56.wmf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53.wmf"/><Relationship Id="rId9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62.wmf"/><Relationship Id="rId19" Type="http://schemas.openxmlformats.org/officeDocument/2006/relationships/image" Target="../media/image58.png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79.bin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80.bin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59.wmf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80.wmf"/><Relationship Id="rId3" Type="http://schemas.openxmlformats.org/officeDocument/2006/relationships/oleObject" Target="../embeddings/oleObject95.bin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59.wmf"/><Relationship Id="rId9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92.wmf"/><Relationship Id="rId3" Type="http://schemas.openxmlformats.org/officeDocument/2006/relationships/image" Target="../media/image83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97.pn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.png"/><Relationship Id="rId4" Type="http://schemas.openxmlformats.org/officeDocument/2006/relationships/image" Target="../media/image98.png"/><Relationship Id="rId9" Type="http://schemas.openxmlformats.org/officeDocument/2006/relationships/image" Target="../media/image9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23.bin"/><Relationship Id="rId3" Type="http://schemas.openxmlformats.org/officeDocument/2006/relationships/image" Target="../media/image97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2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1.wmf"/><Relationship Id="rId5" Type="http://schemas.openxmlformats.org/officeDocument/2006/relationships/image" Target="../media/image1.png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05.wmf"/><Relationship Id="rId4" Type="http://schemas.openxmlformats.org/officeDocument/2006/relationships/image" Target="../media/image98.png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11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117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21.png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20.wmf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1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23.wmf"/><Relationship Id="rId3" Type="http://schemas.openxmlformats.org/officeDocument/2006/relationships/image" Target="../media/image1.png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20.wmf"/><Relationship Id="rId5" Type="http://schemas.openxmlformats.org/officeDocument/2006/relationships/image" Target="../media/image122.png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121.png"/><Relationship Id="rId9" Type="http://schemas.openxmlformats.org/officeDocument/2006/relationships/image" Target="../media/image11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23.wmf"/><Relationship Id="rId3" Type="http://schemas.openxmlformats.org/officeDocument/2006/relationships/image" Target="../media/image1.png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20.wmf"/><Relationship Id="rId5" Type="http://schemas.openxmlformats.org/officeDocument/2006/relationships/image" Target="../media/image122.png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21.png"/><Relationship Id="rId9" Type="http://schemas.openxmlformats.org/officeDocument/2006/relationships/image" Target="../media/image11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1.pn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4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22.png"/><Relationship Id="rId4" Type="http://schemas.openxmlformats.org/officeDocument/2006/relationships/image" Target="../media/image126.wmf"/><Relationship Id="rId9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oleObject" Target="../embeddings/oleObject150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5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1.wmf"/><Relationship Id="rId11" Type="http://schemas.openxmlformats.org/officeDocument/2006/relationships/image" Target="../media/image121.png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38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6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3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3.bin"/><Relationship Id="rId7" Type="http://schemas.openxmlformats.org/officeDocument/2006/relationships/image" Target="../media/image142.wmf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6.wmf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147.png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48.png"/><Relationship Id="rId4" Type="http://schemas.openxmlformats.org/officeDocument/2006/relationships/image" Target="../media/image141.wmf"/><Relationship Id="rId9" Type="http://schemas.openxmlformats.org/officeDocument/2006/relationships/image" Target="../media/image143.wmf"/><Relationship Id="rId14" Type="http://schemas.openxmlformats.org/officeDocument/2006/relationships/image" Target="../media/image14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51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7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52.wmf"/><Relationship Id="rId9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59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oleObject" Target="../embeddings/oleObject1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6.wmf"/><Relationship Id="rId11" Type="http://schemas.openxmlformats.org/officeDocument/2006/relationships/image" Target="../media/image158.wmf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78.bin"/><Relationship Id="rId4" Type="http://schemas.openxmlformats.org/officeDocument/2006/relationships/image" Target="../media/image155.wmf"/><Relationship Id="rId9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oleObject" Target="../embeddings/oleObject180.bin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62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183.bin"/><Relationship Id="rId4" Type="http://schemas.openxmlformats.org/officeDocument/2006/relationships/image" Target="../media/image157.wmf"/><Relationship Id="rId9" Type="http://schemas.openxmlformats.org/officeDocument/2006/relationships/image" Target="../media/image16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oleObject" Target="../embeddings/oleObject184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65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8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8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8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9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30.w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wmf"/><Relationship Id="rId20" Type="http://schemas.openxmlformats.org/officeDocument/2006/relationships/oleObject" Target="../embeddings/oleObject26.bin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31.wmf"/><Relationship Id="rId28" Type="http://schemas.openxmlformats.org/officeDocument/2006/relationships/image" Target="../media/image33.wmf"/><Relationship Id="rId10" Type="http://schemas.openxmlformats.org/officeDocument/2006/relationships/image" Target="../media/image25.wmf"/><Relationship Id="rId19" Type="http://schemas.openxmlformats.org/officeDocument/2006/relationships/image" Target="../media/image35.png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7.wmf"/><Relationship Id="rId22" Type="http://schemas.openxmlformats.org/officeDocument/2006/relationships/oleObject" Target="../embeddings/oleObject27.bin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image" Target="../media/image117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6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oleObject" Target="../embeddings/oleObject197.bin"/><Relationship Id="rId3" Type="http://schemas.openxmlformats.org/officeDocument/2006/relationships/oleObject" Target="../embeddings/oleObject193.bin"/><Relationship Id="rId7" Type="http://schemas.openxmlformats.org/officeDocument/2006/relationships/image" Target="../media/image167.wmf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6.wmf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94.bin"/><Relationship Id="rId11" Type="http://schemas.openxmlformats.org/officeDocument/2006/relationships/oleObject" Target="../embeddings/oleObject196.bin"/><Relationship Id="rId5" Type="http://schemas.openxmlformats.org/officeDocument/2006/relationships/image" Target="../media/image147.png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48.png"/><Relationship Id="rId4" Type="http://schemas.openxmlformats.org/officeDocument/2006/relationships/image" Target="../media/image142.wmf"/><Relationship Id="rId9" Type="http://schemas.openxmlformats.org/officeDocument/2006/relationships/image" Target="../media/image168.wmf"/><Relationship Id="rId14" Type="http://schemas.openxmlformats.org/officeDocument/2006/relationships/image" Target="../media/image14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9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72.jpeg"/><Relationship Id="rId7" Type="http://schemas.openxmlformats.org/officeDocument/2006/relationships/oleObject" Target="../embeddings/oleObject2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1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74.wmf"/><Relationship Id="rId9" Type="http://schemas.openxmlformats.org/officeDocument/2006/relationships/image" Target="../media/image1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20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7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06.bin"/><Relationship Id="rId5" Type="http://schemas.openxmlformats.org/officeDocument/2006/relationships/image" Target="../media/image178.png"/><Relationship Id="rId4" Type="http://schemas.openxmlformats.org/officeDocument/2006/relationships/image" Target="../media/image1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5" Type="http://schemas.openxmlformats.org/officeDocument/2006/relationships/image" Target="../media/image182.png"/><Relationship Id="rId4" Type="http://schemas.openxmlformats.org/officeDocument/2006/relationships/image" Target="../media/image18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028700"/>
            <a:ext cx="4000500" cy="4991100"/>
            <a:chOff x="609600" y="1028700"/>
            <a:chExt cx="4000500" cy="4991100"/>
          </a:xfrm>
        </p:grpSpPr>
        <p:pic>
          <p:nvPicPr>
            <p:cNvPr id="2058" name="Picture 10" descr="4_9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28700"/>
              <a:ext cx="4000500" cy="499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 rot="17576777">
              <a:off x="1678442" y="1696807"/>
              <a:ext cx="8130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dirty="0"/>
                <a:t>Solids</a:t>
              </a: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1524000" y="2709446"/>
              <a:ext cx="6383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sz="1600" dirty="0"/>
                <a:t>Solid</a:t>
              </a: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172200"/>
            <a:ext cx="7467600" cy="609600"/>
          </a:xfrm>
        </p:spPr>
        <p:txBody>
          <a:bodyPr/>
          <a:lstStyle/>
          <a:p>
            <a:r>
              <a:rPr lang="en-US" altLang="nl-NL" sz="2400" u="sng" dirty="0"/>
              <a:t>(</a:t>
            </a:r>
            <a:r>
              <a:rPr lang="en-US" altLang="nl-NL" sz="2400" b="1" u="sng" dirty="0"/>
              <a:t>Equilibrium</a:t>
            </a:r>
            <a:r>
              <a:rPr lang="en-US" altLang="nl-NL" sz="2400" u="sng" dirty="0"/>
              <a:t>) Phase Diagram </a:t>
            </a:r>
            <a:r>
              <a:rPr lang="en-US" altLang="nl-NL" sz="2400" u="sng" dirty="0" smtClean="0"/>
              <a:t>of a </a:t>
            </a:r>
            <a:r>
              <a:rPr lang="en-US" altLang="nl-NL" sz="2400" b="1" u="sng" dirty="0" smtClean="0"/>
              <a:t>pure</a:t>
            </a:r>
            <a:r>
              <a:rPr lang="en-US" altLang="nl-NL" sz="2400" u="sng" dirty="0" smtClean="0"/>
              <a:t> compound</a:t>
            </a:r>
            <a:endParaRPr lang="en-US" altLang="nl-NL" sz="2400" u="sng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6201" y="1524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and phase </a:t>
            </a:r>
            <a:r>
              <a:rPr lang="en-US" altLang="nl-NL" u="sng" dirty="0" smtClean="0">
                <a:solidFill>
                  <a:srgbClr val="C00000"/>
                </a:solidFill>
              </a:rPr>
              <a:t>transitions</a:t>
            </a:r>
          </a:p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/>
              <a:t>unary</a:t>
            </a:r>
            <a:r>
              <a:rPr lang="en-US" altLang="nl-NL" u="sng" dirty="0">
                <a:solidFill>
                  <a:srgbClr val="C00000"/>
                </a:solidFill>
              </a:rPr>
              <a:t> systems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724400" y="1359217"/>
            <a:ext cx="42466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nl-NL" sz="2400" dirty="0"/>
              <a:t>Phase </a:t>
            </a:r>
            <a:r>
              <a:rPr lang="en-US" altLang="nl-NL" sz="2400" dirty="0" smtClean="0"/>
              <a:t>transitions</a:t>
            </a:r>
          </a:p>
          <a:p>
            <a:pPr>
              <a:buFontTx/>
              <a:buChar char="•"/>
            </a:pPr>
            <a:r>
              <a:rPr lang="en-US" altLang="nl-NL" sz="2400" dirty="0"/>
              <a:t>Phase </a:t>
            </a:r>
            <a:r>
              <a:rPr lang="en-US" altLang="nl-NL" sz="2400" dirty="0" smtClean="0"/>
              <a:t>boundaries</a:t>
            </a:r>
            <a:endParaRPr lang="en-US" altLang="nl-NL" sz="2400" dirty="0"/>
          </a:p>
          <a:p>
            <a:pPr>
              <a:buFontTx/>
              <a:buChar char="•"/>
            </a:pPr>
            <a:r>
              <a:rPr lang="en-US" altLang="nl-NL" sz="2400" dirty="0"/>
              <a:t>Phase transition temperature</a:t>
            </a:r>
          </a:p>
          <a:p>
            <a:pPr>
              <a:buFontTx/>
              <a:buChar char="•"/>
            </a:pPr>
            <a:r>
              <a:rPr lang="en-US" altLang="nl-NL" sz="2400" dirty="0"/>
              <a:t>Melting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Boiling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Triple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Critical </a:t>
            </a:r>
            <a:r>
              <a:rPr lang="en-US" altLang="nl-NL" sz="2400" dirty="0" smtClean="0"/>
              <a:t>point</a:t>
            </a:r>
          </a:p>
          <a:p>
            <a:pPr>
              <a:buFontTx/>
              <a:buChar char="•"/>
            </a:pPr>
            <a:r>
              <a:rPr lang="en-US" altLang="nl-NL" sz="2400" dirty="0"/>
              <a:t>Polymorphic forms</a:t>
            </a:r>
          </a:p>
          <a:p>
            <a:pPr>
              <a:buFontTx/>
              <a:buChar char="•"/>
            </a:pPr>
            <a:endParaRPr lang="en-US" altLang="nl-NL" sz="2400" dirty="0"/>
          </a:p>
          <a:p>
            <a:pPr>
              <a:buFontTx/>
              <a:buChar char="•"/>
            </a:pPr>
            <a:r>
              <a:rPr lang="en-US" altLang="nl-NL" sz="2400" dirty="0" smtClean="0"/>
              <a:t>Thermodynamics </a:t>
            </a:r>
            <a:r>
              <a:rPr lang="en-US" altLang="nl-NL" sz="2400" i="1" dirty="0" smtClean="0">
                <a:solidFill>
                  <a:schemeClr val="bg1">
                    <a:lumMod val="65000"/>
                  </a:schemeClr>
                </a:solidFill>
              </a:rPr>
              <a:t>vs</a:t>
            </a:r>
            <a:r>
              <a:rPr lang="en-US" altLang="nl-NL" sz="2400" dirty="0" smtClean="0">
                <a:solidFill>
                  <a:schemeClr val="bg1">
                    <a:lumMod val="65000"/>
                  </a:schemeClr>
                </a:solidFill>
              </a:rPr>
              <a:t> kinetics</a:t>
            </a:r>
            <a:endParaRPr lang="en-US" alt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altLang="nl-NL" sz="2400" dirty="0" smtClean="0">
                <a:solidFill>
                  <a:schemeClr val="bg1">
                    <a:lumMod val="65000"/>
                  </a:schemeClr>
                </a:solidFill>
              </a:rPr>
              <a:t>Metastable </a:t>
            </a:r>
            <a:r>
              <a:rPr lang="en-US" altLang="nl-NL" sz="2400" dirty="0">
                <a:solidFill>
                  <a:schemeClr val="bg1">
                    <a:lumMod val="65000"/>
                  </a:schemeClr>
                </a:solidFill>
              </a:rPr>
              <a:t>phases</a:t>
            </a:r>
          </a:p>
          <a:p>
            <a:endParaRPr lang="en-US" alt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214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2772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2019300" y="1244600"/>
            <a:ext cx="2108200" cy="3581400"/>
            <a:chOff x="1272" y="736"/>
            <a:chExt cx="1328" cy="2256"/>
          </a:xfrm>
        </p:grpSpPr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2408" y="736"/>
              <a:ext cx="192" cy="1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H="1">
              <a:off x="2224" y="736"/>
              <a:ext cx="320" cy="13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H="1">
              <a:off x="1984" y="736"/>
              <a:ext cx="360" cy="15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1384" y="744"/>
              <a:ext cx="81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H="1">
              <a:off x="1272" y="736"/>
              <a:ext cx="1008" cy="22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H="1">
              <a:off x="1624" y="736"/>
              <a:ext cx="672" cy="17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>
              <a:off x="2040" y="736"/>
              <a:ext cx="384" cy="17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/>
          <a:p>
            <a:fld id="{0F880A56-90EF-4DD5-B6E7-DDBF48CE30CF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24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47097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2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16853"/>
              </p:ext>
            </p:extLst>
          </p:nvPr>
        </p:nvGraphicFramePr>
        <p:xfrm>
          <a:off x="5129212" y="886239"/>
          <a:ext cx="2033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3" name="Vergelijking" r:id="rId7" imgW="825480" imgH="203040" progId="Equation.3">
                  <p:embed/>
                </p:oleObj>
              </mc:Choice>
              <mc:Fallback>
                <p:oleObj name="Vergelijking" r:id="rId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2" y="886239"/>
                        <a:ext cx="2033588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4419600" y="925377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1000" y="163286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unary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18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3796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8284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2540000" y="1255484"/>
            <a:ext cx="1168400" cy="3048000"/>
            <a:chOff x="1600" y="736"/>
            <a:chExt cx="736" cy="1920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H="1">
              <a:off x="1600" y="736"/>
              <a:ext cx="576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>
              <a:off x="1664" y="736"/>
              <a:ext cx="672" cy="19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19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28999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6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93232"/>
              </p:ext>
            </p:extLst>
          </p:nvPr>
        </p:nvGraphicFramePr>
        <p:xfrm>
          <a:off x="5362575" y="885825"/>
          <a:ext cx="15652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7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885825"/>
                        <a:ext cx="1565275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4533900" y="925377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" y="163286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unary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2265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4820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2798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2819400" y="609600"/>
            <a:ext cx="2286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2833914" y="685800"/>
            <a:ext cx="2286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609600" y="1052286"/>
            <a:ext cx="1447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 flipV="1">
            <a:off x="609600" y="1052286"/>
            <a:ext cx="1447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505200" y="1269998"/>
            <a:ext cx="457200" cy="259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21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986314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−1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42453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" y="163286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unary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8480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24580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209800" y="5232042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2209800" y="2667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binary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743200" y="10287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23052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381250" y="1200150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3028950" y="1528302"/>
            <a:ext cx="666750" cy="157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0" y="59436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26628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1066800" y="5257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209800" y="5232042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2209800" y="2641242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 rot="18865310">
            <a:off x="535782" y="5546249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Composition x</a:t>
            </a:r>
            <a:r>
              <a:rPr lang="en-US" altLang="nl-NL" baseline="-25000"/>
              <a:t>A</a:t>
            </a:r>
          </a:p>
        </p:txBody>
      </p:sp>
      <p:graphicFrame>
        <p:nvGraphicFramePr>
          <p:cNvPr id="266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99627"/>
              </p:ext>
            </p:extLst>
          </p:nvPr>
        </p:nvGraphicFramePr>
        <p:xfrm>
          <a:off x="1958975" y="5715000"/>
          <a:ext cx="15462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" name="Equation" r:id="rId5" imgW="812520" imgH="431640" progId="Equation.3">
                  <p:embed/>
                </p:oleObj>
              </mc:Choice>
              <mc:Fallback>
                <p:oleObj name="Equation" r:id="rId5" imgW="8125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5715000"/>
                        <a:ext cx="1546225" cy="820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25281"/>
              </p:ext>
            </p:extLst>
          </p:nvPr>
        </p:nvGraphicFramePr>
        <p:xfrm>
          <a:off x="6096000" y="5943600"/>
          <a:ext cx="13049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5" name="Equation" r:id="rId7" imgW="685800" imgH="215640" progId="Equation.3">
                  <p:embed/>
                </p:oleObj>
              </mc:Choice>
              <mc:Fallback>
                <p:oleObj name="Equation" r:id="rId7" imgW="68580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43600"/>
                        <a:ext cx="1304925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23052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6" name="Vergelijking" r:id="rId9" imgW="863280" imgH="177480" progId="Equation.3">
                  <p:embed/>
                </p:oleObj>
              </mc:Choice>
              <mc:Fallback>
                <p:oleObj name="Vergelijking" r:id="rId9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binary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743200" y="10287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2381250" y="1200150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028950" y="1528302"/>
            <a:ext cx="666750" cy="157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59436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25607" name="Picture 7" descr="Gibbs1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209800" y="2667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495800" y="2667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806700" y="4673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1155700" y="3357344"/>
            <a:ext cx="2667000" cy="2895600"/>
            <a:chOff x="728" y="1728"/>
            <a:chExt cx="1680" cy="1824"/>
          </a:xfrm>
        </p:grpSpPr>
        <p:pic>
          <p:nvPicPr>
            <p:cNvPr id="25604" name="Picture 4" descr="4_7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28"/>
              <a:ext cx="1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1248" y="3360"/>
              <a:ext cx="81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 rot="-5400000">
              <a:off x="416" y="2472"/>
              <a:ext cx="81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1066800" y="26670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3352800" y="5257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18865310">
            <a:off x="535782" y="5583812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Composition </a:t>
            </a:r>
            <a:r>
              <a:rPr lang="en-US" altLang="nl-NL" dirty="0" err="1"/>
              <a:t>x</a:t>
            </a:r>
            <a:r>
              <a:rPr lang="en-US" altLang="nl-NL" baseline="-25000" dirty="0" err="1"/>
              <a:t>A</a:t>
            </a:r>
            <a:endParaRPr lang="en-US" altLang="nl-NL" baseline="-25000" dirty="0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1066800" y="5257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209800" y="5269231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209800" y="2667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600200" y="2286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dirty="0"/>
              <a:t>Pressure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343400" y="5186144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3352800" y="26670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68091"/>
              </p:ext>
            </p:extLst>
          </p:nvPr>
        </p:nvGraphicFramePr>
        <p:xfrm>
          <a:off x="6096000" y="5943600"/>
          <a:ext cx="13049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9" name="Equation" r:id="rId5" imgW="685800" imgH="215640" progId="Equation.3">
                  <p:embed/>
                </p:oleObj>
              </mc:Choice>
              <mc:Fallback>
                <p:oleObj name="Equation" r:id="rId5" imgW="685800" imgH="215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43600"/>
                        <a:ext cx="1304925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23052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" name="Vergelijking" r:id="rId7" imgW="863280" imgH="177480" progId="Equation.3">
                  <p:embed/>
                </p:oleObj>
              </mc:Choice>
              <mc:Fallback>
                <p:oleObj name="Vergelijking" r:id="rId7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binary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743200" y="10287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2381250" y="1200150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2559050" y="1528302"/>
            <a:ext cx="1136650" cy="220549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Gibbs1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811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28585"/>
              </p:ext>
            </p:extLst>
          </p:nvPr>
        </p:nvGraphicFramePr>
        <p:xfrm>
          <a:off x="6096000" y="5949710"/>
          <a:ext cx="13049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49710"/>
                        <a:ext cx="1304925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23052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" name="Vergelijking" r:id="rId6" imgW="863280" imgH="177480" progId="Equation.3">
                  <p:embed/>
                </p:oleObj>
              </mc:Choice>
              <mc:Fallback>
                <p:oleObj name="Vergelijking" r:id="rId6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binary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743200" y="10287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2381250" y="1200150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2673110"/>
            <a:ext cx="4343400" cy="3962400"/>
            <a:chOff x="1066800" y="2673110"/>
            <a:chExt cx="4343400" cy="3962400"/>
          </a:xfrm>
        </p:grpSpPr>
        <p:grpSp>
          <p:nvGrpSpPr>
            <p:cNvPr id="27677" name="Group 29"/>
            <p:cNvGrpSpPr>
              <a:grpSpLocks/>
            </p:cNvGrpSpPr>
            <p:nvPr/>
          </p:nvGrpSpPr>
          <p:grpSpPr bwMode="auto">
            <a:xfrm>
              <a:off x="1155700" y="3358910"/>
              <a:ext cx="2667000" cy="2895600"/>
              <a:chOff x="728" y="1728"/>
              <a:chExt cx="1680" cy="1824"/>
            </a:xfrm>
          </p:grpSpPr>
          <p:pic>
            <p:nvPicPr>
              <p:cNvPr id="27663" name="Picture 15" descr="4_7_bi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728"/>
                <a:ext cx="1592" cy="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1136" y="25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dirty="0">
                    <a:solidFill>
                      <a:srgbClr val="FF3300"/>
                    </a:solidFill>
                  </a:rPr>
                  <a:t>3</a:t>
                </a: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1872" y="2673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nl-NL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27666" name="Text Box 18"/>
              <p:cNvSpPr txBox="1">
                <a:spLocks noChangeArrowheads="1"/>
              </p:cNvSpPr>
              <p:nvPr/>
            </p:nvSpPr>
            <p:spPr bwMode="auto">
              <a:xfrm>
                <a:off x="1424" y="296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81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 rot="-5400000">
                <a:off x="416" y="2472"/>
                <a:ext cx="81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7661" name="Text Box 13"/>
              <p:cNvSpPr txBox="1">
                <a:spLocks noChangeArrowheads="1"/>
              </p:cNvSpPr>
              <p:nvPr/>
            </p:nvSpPr>
            <p:spPr bwMode="auto">
              <a:xfrm>
                <a:off x="1768" y="27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>
                    <a:solidFill>
                      <a:srgbClr val="FF3300"/>
                    </a:solidFill>
                  </a:rPr>
                  <a:t>1</a:t>
                </a:r>
              </a:p>
            </p:txBody>
          </p:sp>
        </p:grp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2209800" y="267311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4495800" y="267311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H="1">
              <a:off x="1066800" y="267311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H="1">
              <a:off x="3352800" y="526391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 rot="18865310">
              <a:off x="535782" y="5585378"/>
              <a:ext cx="1733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/>
                <a:t>Composition x</a:t>
              </a:r>
              <a:r>
                <a:rPr lang="en-US" altLang="nl-NL" baseline="-25000"/>
                <a:t>A</a:t>
              </a:r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>
              <a:off x="1066800" y="526391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209800" y="526391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2209800" y="267311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4343400" y="5187710"/>
              <a:ext cx="10668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1800"/>
                <a:t>Temp.</a:t>
              </a: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H="1">
              <a:off x="3352800" y="267311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3089474" y="4802543"/>
              <a:ext cx="834825" cy="30777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en-US" altLang="nl-NL" sz="1400" dirty="0" smtClean="0">
                  <a:solidFill>
                    <a:srgbClr val="C00000"/>
                  </a:solidFill>
                </a:rPr>
                <a:t>allowed</a:t>
              </a:r>
              <a:endParaRPr lang="en-US" altLang="nl-NL" sz="14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629696" y="4648200"/>
              <a:ext cx="502075" cy="30777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en-US" altLang="nl-NL" sz="1400" dirty="0" smtClean="0">
                  <a:solidFill>
                    <a:srgbClr val="C00000"/>
                  </a:solidFill>
                </a:rPr>
                <a:t>F=3</a:t>
              </a:r>
              <a:endParaRPr lang="en-US" altLang="nl-NL" sz="14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2145263" y="5344075"/>
              <a:ext cx="502075" cy="30777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en-US" altLang="nl-NL" sz="1400" dirty="0" smtClean="0">
                  <a:solidFill>
                    <a:srgbClr val="C00000"/>
                  </a:solidFill>
                </a:rPr>
                <a:t>F=2</a:t>
              </a:r>
              <a:endParaRPr lang="en-US" altLang="nl-NL" sz="1400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2620296" y="4950023"/>
              <a:ext cx="502075" cy="30777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en-US" altLang="nl-NL" sz="1400" dirty="0" smtClean="0">
                  <a:solidFill>
                    <a:srgbClr val="C00000"/>
                  </a:solidFill>
                </a:rPr>
                <a:t>F=1</a:t>
              </a:r>
              <a:endParaRPr lang="en-US" altLang="nl-NL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2010696" y="5363496"/>
              <a:ext cx="228600" cy="1416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3153696" y="4644249"/>
              <a:ext cx="228600" cy="1913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2497392" y="4953000"/>
              <a:ext cx="169608" cy="157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 in mixtures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 in mixtures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i="1" u="sng" dirty="0" smtClean="0">
                <a:latin typeface="+mn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in mixtures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00100"/>
              </p:ext>
            </p:extLst>
          </p:nvPr>
        </p:nvGraphicFramePr>
        <p:xfrm>
          <a:off x="467544" y="2343615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8" name="Vergelijking" r:id="rId3" imgW="1765080" imgH="342720" progId="Equation.3">
                  <p:embed/>
                </p:oleObj>
              </mc:Choice>
              <mc:Fallback>
                <p:oleObj name="Vergelijking" r:id="rId3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43615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35322"/>
              </p:ext>
            </p:extLst>
          </p:nvPr>
        </p:nvGraphicFramePr>
        <p:xfrm>
          <a:off x="1657063" y="3364459"/>
          <a:ext cx="2336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9" name="Vergelijking" r:id="rId5" imgW="1028520" imgH="520560" progId="Equation.3">
                  <p:embed/>
                </p:oleObj>
              </mc:Choice>
              <mc:Fallback>
                <p:oleObj name="Vergelijking" r:id="rId5" imgW="1028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063" y="3364459"/>
                        <a:ext cx="2336800" cy="1185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32040" y="1811023"/>
            <a:ext cx="3679139" cy="2913377"/>
            <a:chOff x="4932040" y="1883775"/>
            <a:chExt cx="3679139" cy="29133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671887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80" name="Vergelijking" r:id="rId8" imgW="558720" imgH="241200" progId="Equation.3">
                    <p:embed/>
                  </p:oleObj>
                </mc:Choice>
                <mc:Fallback>
                  <p:oleObj name="Vergelijking" r:id="rId8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92871"/>
              </p:ext>
            </p:extLst>
          </p:nvPr>
        </p:nvGraphicFramePr>
        <p:xfrm>
          <a:off x="1524000" y="4706938"/>
          <a:ext cx="2568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1" name="Vergelijking" r:id="rId10" imgW="1130040" imgH="241200" progId="Equation.3">
                  <p:embed/>
                </p:oleObj>
              </mc:Choice>
              <mc:Fallback>
                <p:oleObj name="Vergelijking" r:id="rId10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06938"/>
                        <a:ext cx="2568575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5334000"/>
            <a:ext cx="66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 b="1" u="sng" dirty="0" smtClean="0"/>
              <a:t>the activity of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the mixture</a:t>
            </a:r>
            <a:endParaRPr lang="nl-NL" sz="2400" b="1" u="sng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2394716" y="158851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11241"/>
              </p:ext>
            </p:extLst>
          </p:nvPr>
        </p:nvGraphicFramePr>
        <p:xfrm>
          <a:off x="3310604" y="1495425"/>
          <a:ext cx="1155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2" name="Vergelijking" r:id="rId12" imgW="469800" imgH="228600" progId="Equation.3">
                  <p:embed/>
                </p:oleObj>
              </mc:Choice>
              <mc:Fallback>
                <p:oleObj name="Vergelijking" r:id="rId12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604" y="1495425"/>
                        <a:ext cx="11557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90600" y="1511776"/>
            <a:ext cx="132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mixture</a:t>
            </a:r>
            <a:endParaRPr lang="nl-NL" sz="2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6016646"/>
            <a:ext cx="776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nl-NL" sz="2800" b="1" i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 b="1" u="sng" dirty="0" smtClean="0"/>
              <a:t>the chemical potential  is a partial molar quantity</a:t>
            </a:r>
            <a:endParaRPr lang="nl-NL" sz="2400" b="1" u="sng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485500" y="1143000"/>
            <a:ext cx="327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p.11-13)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585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Chemical potential</a:t>
            </a:r>
            <a:endParaRPr lang="en-US" altLang="nl-NL" u="sng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60262"/>
              </p:ext>
            </p:extLst>
          </p:nvPr>
        </p:nvGraphicFramePr>
        <p:xfrm>
          <a:off x="557976" y="3061415"/>
          <a:ext cx="27797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8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6" y="3061415"/>
                        <a:ext cx="277971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5149"/>
              </p:ext>
            </p:extLst>
          </p:nvPr>
        </p:nvGraphicFramePr>
        <p:xfrm>
          <a:off x="3803329" y="4434581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9" name="Vergelijking" r:id="rId5" imgW="533160" imgH="393480" progId="Equation.3">
                  <p:embed/>
                </p:oleObj>
              </mc:Choice>
              <mc:Fallback>
                <p:oleObj name="Vergelijking" r:id="rId5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29" y="4434581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89985" y="5549130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1189705" y="6023569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51428"/>
              </p:ext>
            </p:extLst>
          </p:nvPr>
        </p:nvGraphicFramePr>
        <p:xfrm>
          <a:off x="3801653" y="5435636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0" name="Vergelijking" r:id="rId7" imgW="368280" imgH="228600" progId="Equation.3">
                  <p:embed/>
                </p:oleObj>
              </mc:Choice>
              <mc:Fallback>
                <p:oleObj name="Vergelijking" r:id="rId7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653" y="5435636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68567"/>
              </p:ext>
            </p:extLst>
          </p:nvPr>
        </p:nvGraphicFramePr>
        <p:xfrm>
          <a:off x="3800519" y="6039569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1" name="Vergelijking" r:id="rId9" imgW="380880" imgH="228600" progId="Equation.3">
                  <p:embed/>
                </p:oleObj>
              </mc:Choice>
              <mc:Fallback>
                <p:oleObj name="Vergelijking" r:id="rId9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519" y="6039569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07592"/>
              </p:ext>
            </p:extLst>
          </p:nvPr>
        </p:nvGraphicFramePr>
        <p:xfrm>
          <a:off x="5928440" y="4306587"/>
          <a:ext cx="30607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2" name="Vergelijking" r:id="rId11" imgW="1244520" imgH="393480" progId="Equation.3">
                  <p:embed/>
                </p:oleObj>
              </mc:Choice>
              <mc:Fallback>
                <p:oleObj name="Vergelijking" r:id="rId11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440" y="4306587"/>
                        <a:ext cx="3060700" cy="968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5138131" y="466204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49068"/>
              </p:ext>
            </p:extLst>
          </p:nvPr>
        </p:nvGraphicFramePr>
        <p:xfrm>
          <a:off x="5930219" y="5390534"/>
          <a:ext cx="1279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3" name="Vergelijking" r:id="rId13" imgW="520560" imgH="241200" progId="Equation.3">
                  <p:embed/>
                </p:oleObj>
              </mc:Choice>
              <mc:Fallback>
                <p:oleObj name="Vergelijking" r:id="rId13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219" y="5390534"/>
                        <a:ext cx="1279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 bwMode="auto">
          <a:xfrm>
            <a:off x="5138131" y="548485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96103"/>
              </p:ext>
            </p:extLst>
          </p:nvPr>
        </p:nvGraphicFramePr>
        <p:xfrm>
          <a:off x="5913600" y="6111875"/>
          <a:ext cx="1311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4" name="Vergelijking" r:id="rId15" imgW="533160" imgH="241200" progId="Equation.3">
                  <p:embed/>
                </p:oleObj>
              </mc:Choice>
              <mc:Fallback>
                <p:oleObj name="Vergelijking" r:id="rId15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600" y="6111875"/>
                        <a:ext cx="13112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5138131" y="614215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09276"/>
              </p:ext>
            </p:extLst>
          </p:nvPr>
        </p:nvGraphicFramePr>
        <p:xfrm>
          <a:off x="669925" y="1624012"/>
          <a:ext cx="25304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5" name="Vergelijking" r:id="rId17" imgW="1028520" imgH="520560" progId="Equation.3">
                  <p:embed/>
                </p:oleObj>
              </mc:Choice>
              <mc:Fallback>
                <p:oleObj name="Vergelijking" r:id="rId17" imgW="102852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24012"/>
                        <a:ext cx="25304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788461" y="1353823"/>
            <a:ext cx="3679139" cy="2913377"/>
            <a:chOff x="4932040" y="1883775"/>
            <a:chExt cx="3679139" cy="291337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320100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66" name="Vergelijking" r:id="rId20" imgW="558720" imgH="241200" progId="Equation.3">
                    <p:embed/>
                  </p:oleObj>
                </mc:Choice>
                <mc:Fallback>
                  <p:oleObj name="Vergelijking" r:id="rId20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i="1" u="sng" dirty="0" smtClean="0">
                <a:latin typeface="+mn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in mixtures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4992" y="4694694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 gasses</a:t>
            </a:r>
            <a:endParaRPr lang="nl-NL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_18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500"/>
            <a:ext cx="35337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64784"/>
              </p:ext>
            </p:extLst>
          </p:nvPr>
        </p:nvGraphicFramePr>
        <p:xfrm>
          <a:off x="130175" y="630238"/>
          <a:ext cx="29178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13" name="Equation" r:id="rId4" imgW="1409400" imgH="431640" progId="Equation.3">
                  <p:embed/>
                </p:oleObj>
              </mc:Choice>
              <mc:Fallback>
                <p:oleObj name="Equation" r:id="rId4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30238"/>
                        <a:ext cx="2917825" cy="893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720975" y="8382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 err="1"/>
              <a:t>Clapeyron</a:t>
            </a:r>
            <a:endParaRPr lang="en-US" altLang="nl-NL" sz="1800" u="sng" dirty="0"/>
          </a:p>
        </p:txBody>
      </p:sp>
      <p:pic>
        <p:nvPicPr>
          <p:cNvPr id="19468" name="Picture 12" descr="4_15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6400"/>
            <a:ext cx="15779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271838" y="676275"/>
            <a:ext cx="4195762" cy="2295525"/>
            <a:chOff x="1859" y="426"/>
            <a:chExt cx="2643" cy="1446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080260"/>
                </p:ext>
              </p:extLst>
            </p:nvPr>
          </p:nvGraphicFramePr>
          <p:xfrm>
            <a:off x="2760" y="426"/>
            <a:ext cx="953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4" name="Equation" r:id="rId7" imgW="939600" imgH="431640" progId="Equation.3">
                    <p:embed/>
                  </p:oleObj>
                </mc:Choice>
                <mc:Fallback>
                  <p:oleObj name="Equation" r:id="rId7" imgW="939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426"/>
                          <a:ext cx="953" cy="4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771190"/>
                </p:ext>
              </p:extLst>
            </p:nvPr>
          </p:nvGraphicFramePr>
          <p:xfrm>
            <a:off x="1859" y="974"/>
            <a:ext cx="2643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5" name="Equation" r:id="rId9" imgW="2730240" imgH="431640" progId="Equation.3">
                    <p:embed/>
                  </p:oleObj>
                </mc:Choice>
                <mc:Fallback>
                  <p:oleObj name="Equation" r:id="rId9" imgW="273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974"/>
                          <a:ext cx="2643" cy="41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2712" y="13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228600" y="4343400"/>
            <a:ext cx="3581400" cy="2232025"/>
            <a:chOff x="144" y="2736"/>
            <a:chExt cx="2256" cy="1406"/>
          </a:xfrm>
        </p:grpSpPr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459" y="2736"/>
            <a:ext cx="9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6" name="Equation" r:id="rId11" imgW="965160" imgH="431640" progId="Equation.3">
                    <p:embed/>
                  </p:oleObj>
                </mc:Choice>
                <mc:Fallback>
                  <p:oleObj name="Equation" r:id="rId11" imgW="965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" y="2736"/>
                          <a:ext cx="972" cy="43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487" y="3274"/>
            <a:ext cx="924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7" name="Equation" r:id="rId13" imgW="965160" imgH="393480" progId="Equation.3">
                    <p:embed/>
                  </p:oleObj>
                </mc:Choice>
                <mc:Fallback>
                  <p:oleObj name="Equation" r:id="rId13" imgW="965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3274"/>
                          <a:ext cx="924" cy="37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144" y="3744"/>
            <a:ext cx="1680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8" name="Equation" r:id="rId15" imgW="1930320" imgH="457200" progId="Equation.3">
                    <p:embed/>
                  </p:oleObj>
                </mc:Choice>
                <mc:Fallback>
                  <p:oleObj name="Equation" r:id="rId15" imgW="19303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744"/>
                          <a:ext cx="1680" cy="39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flipV="1">
              <a:off x="1440" y="2976"/>
              <a:ext cx="96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5410200" y="3222625"/>
            <a:ext cx="3390900" cy="2797175"/>
            <a:chOff x="3408" y="2030"/>
            <a:chExt cx="2136" cy="1762"/>
          </a:xfrm>
        </p:grpSpPr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4268" y="2030"/>
            <a:ext cx="969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9" name="Equation" r:id="rId17" imgW="977760" imgH="469800" progId="Equation.3">
                    <p:embed/>
                  </p:oleObj>
                </mc:Choice>
                <mc:Fallback>
                  <p:oleObj name="Equation" r:id="rId17" imgW="9777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" y="2030"/>
                          <a:ext cx="969" cy="46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4272" y="2606"/>
            <a:ext cx="94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20" name="Equation" r:id="rId19" imgW="965160" imgH="419040" progId="Equation.3">
                    <p:embed/>
                  </p:oleObj>
                </mc:Choice>
                <mc:Fallback>
                  <p:oleObj name="Equation" r:id="rId19" imgW="9651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606"/>
                          <a:ext cx="944" cy="41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4080" y="3552"/>
              <a:ext cx="14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1800" u="sng"/>
                <a:t>Clausius-Clapeyron</a:t>
              </a:r>
            </a:p>
          </p:txBody>
        </p:sp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3984" y="3120"/>
            <a:ext cx="1560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21" name="Equation" r:id="rId21" imgW="1942920" imgH="482400" progId="Equation.3">
                    <p:embed/>
                  </p:oleObj>
                </mc:Choice>
                <mc:Fallback>
                  <p:oleObj name="Equation" r:id="rId21" imgW="1942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3120"/>
                          <a:ext cx="1560" cy="3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H="1" flipV="1">
              <a:off x="3408" y="2496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33400" y="1524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400" u="sng" dirty="0">
                <a:solidFill>
                  <a:srgbClr val="C00000"/>
                </a:solidFill>
              </a:rPr>
              <a:t>Phase </a:t>
            </a:r>
            <a:r>
              <a:rPr lang="en-US" altLang="nl-NL" sz="2400" u="sng" dirty="0" smtClean="0">
                <a:solidFill>
                  <a:srgbClr val="C00000"/>
                </a:solidFill>
              </a:rPr>
              <a:t>boundary lines </a:t>
            </a:r>
            <a:r>
              <a:rPr lang="en-US" altLang="nl-NL" sz="2400" u="sng" dirty="0">
                <a:solidFill>
                  <a:srgbClr val="C00000"/>
                </a:solidFill>
              </a:rPr>
              <a:t>in phase diagrams of unary systems</a:t>
            </a:r>
          </a:p>
        </p:txBody>
      </p:sp>
    </p:spTree>
    <p:extLst>
      <p:ext uri="{BB962C8B-B14F-4D97-AF65-F5344CB8AC3E}">
        <p14:creationId xmlns:p14="http://schemas.microsoft.com/office/powerpoint/2010/main" val="15869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20</a:t>
            </a:fld>
            <a:endParaRPr lang="en-US" altLang="nl-NL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72076"/>
              </p:ext>
            </p:extLst>
          </p:nvPr>
        </p:nvGraphicFramePr>
        <p:xfrm>
          <a:off x="557976" y="3061415"/>
          <a:ext cx="27797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0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6" y="3061415"/>
                        <a:ext cx="277971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93152"/>
              </p:ext>
            </p:extLst>
          </p:nvPr>
        </p:nvGraphicFramePr>
        <p:xfrm>
          <a:off x="669925" y="1624012"/>
          <a:ext cx="25304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1" name="Vergelijking" r:id="rId5" imgW="1028520" imgH="520560" progId="Equation.3">
                  <p:embed/>
                </p:oleObj>
              </mc:Choice>
              <mc:Fallback>
                <p:oleObj name="Vergelijking" r:id="rId5" imgW="1028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24012"/>
                        <a:ext cx="25304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788461" y="1353823"/>
            <a:ext cx="3679139" cy="2913377"/>
            <a:chOff x="4932040" y="1883775"/>
            <a:chExt cx="3679139" cy="291337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5408971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722" name="Vergelijking" r:id="rId8" imgW="558720" imgH="241200" progId="Equation.3">
                    <p:embed/>
                  </p:oleObj>
                </mc:Choice>
                <mc:Fallback>
                  <p:oleObj name="Vergelijking" r:id="rId8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i="1" u="sng" dirty="0" smtClean="0">
                <a:latin typeface="+mn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in mixtures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8044"/>
              </p:ext>
            </p:extLst>
          </p:nvPr>
        </p:nvGraphicFramePr>
        <p:xfrm>
          <a:off x="4431127" y="4509120"/>
          <a:ext cx="16240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3" name="Vergelijking" r:id="rId10" imgW="660240" imgH="228600" progId="Equation.3">
                  <p:embed/>
                </p:oleObj>
              </mc:Choice>
              <mc:Fallback>
                <p:oleObj name="Vergelijking" r:id="rId10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127" y="4509120"/>
                        <a:ext cx="162401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10751" y="4955396"/>
            <a:ext cx="2458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Standard state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400" b="1" u="sng" dirty="0" smtClean="0"/>
              <a:t> </a:t>
            </a:r>
          </a:p>
          <a:p>
            <a:r>
              <a:rPr lang="nl-NL" sz="2400" b="1" u="sng" dirty="0"/>
              <a:t>f</a:t>
            </a:r>
            <a:r>
              <a:rPr lang="nl-NL" sz="2400" b="1" u="sng" dirty="0" smtClean="0"/>
              <a:t>or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3828915" y="4509120"/>
            <a:ext cx="386188" cy="18722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36106"/>
              </p:ext>
            </p:extLst>
          </p:nvPr>
        </p:nvGraphicFramePr>
        <p:xfrm>
          <a:off x="4431127" y="5213350"/>
          <a:ext cx="906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4" name="Vergelijking" r:id="rId12" imgW="368280" imgH="228600" progId="Equation.3">
                  <p:embed/>
                </p:oleObj>
              </mc:Choice>
              <mc:Fallback>
                <p:oleObj name="Vergelijking" r:id="rId12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127" y="5213350"/>
                        <a:ext cx="9064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04068"/>
              </p:ext>
            </p:extLst>
          </p:nvPr>
        </p:nvGraphicFramePr>
        <p:xfrm>
          <a:off x="4445000" y="5942013"/>
          <a:ext cx="309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5" name="Vergelijking" r:id="rId14" imgW="1257120" imgH="203040" progId="Equation.3">
                  <p:embed/>
                </p:oleObj>
              </mc:Choice>
              <mc:Fallback>
                <p:oleObj name="Vergelijking" r:id="rId14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942013"/>
                        <a:ext cx="3098800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Chemical potential</a:t>
            </a:r>
            <a:endParaRPr lang="en-US" altLang="nl-NL" u="sng" dirty="0"/>
          </a:p>
        </p:txBody>
      </p:sp>
    </p:spTree>
    <p:extLst>
      <p:ext uri="{BB962C8B-B14F-4D97-AF65-F5344CB8AC3E}">
        <p14:creationId xmlns:p14="http://schemas.microsoft.com/office/powerpoint/2010/main" val="17262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6704" y="2775474"/>
            <a:ext cx="2148348" cy="72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u="sng" dirty="0" smtClean="0">
                <a:latin typeface="+mn-lt"/>
              </a:rPr>
              <a:t>Mole fraction </a:t>
            </a:r>
          </a:p>
          <a:p>
            <a:r>
              <a:rPr lang="en-US" altLang="nl-NL" sz="2000" b="1" dirty="0" smtClean="0">
                <a:latin typeface="+mn-lt"/>
              </a:rPr>
              <a:t>(-) </a:t>
            </a:r>
            <a:endParaRPr lang="en-US" altLang="nl-NL" sz="2000" b="1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75448"/>
              </p:ext>
            </p:extLst>
          </p:nvPr>
        </p:nvGraphicFramePr>
        <p:xfrm>
          <a:off x="2099695" y="3581400"/>
          <a:ext cx="3265273" cy="74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2" name="Equation" r:id="rId3" imgW="1739880" imgH="393480" progId="Equation.3">
                  <p:embed/>
                </p:oleObj>
              </mc:Choice>
              <mc:Fallback>
                <p:oleObj name="Equation" r:id="rId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695" y="3581400"/>
                        <a:ext cx="3265273" cy="74210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15229"/>
              </p:ext>
            </p:extLst>
          </p:nvPr>
        </p:nvGraphicFramePr>
        <p:xfrm>
          <a:off x="2089955" y="4447226"/>
          <a:ext cx="2816341" cy="72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3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955" y="4447226"/>
                        <a:ext cx="2816341" cy="72484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40833"/>
              </p:ext>
            </p:extLst>
          </p:nvPr>
        </p:nvGraphicFramePr>
        <p:xfrm>
          <a:off x="2101737" y="2692713"/>
          <a:ext cx="3642759" cy="73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4" name="Vergelijking" r:id="rId7" imgW="1955520" imgH="393480" progId="Equation.3">
                  <p:embed/>
                </p:oleObj>
              </mc:Choice>
              <mc:Fallback>
                <p:oleObj name="Vergelijking" r:id="rId7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737" y="2692713"/>
                        <a:ext cx="3642759" cy="736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7216" y="3637707"/>
            <a:ext cx="15841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u="sng" dirty="0" smtClean="0">
                <a:latin typeface="+mn-lt"/>
              </a:rPr>
              <a:t>Molarity</a:t>
            </a:r>
            <a:r>
              <a:rPr lang="en-US" altLang="nl-NL" sz="2000" b="1" dirty="0" smtClean="0">
                <a:latin typeface="+mn-lt"/>
              </a:rPr>
              <a:t> (mol/L)</a:t>
            </a:r>
            <a:endParaRPr lang="en-US" altLang="nl-NL" sz="2000" b="1" dirty="0"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01805" y="4513596"/>
            <a:ext cx="1411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u="sng" dirty="0">
                <a:latin typeface="+mn-lt"/>
              </a:rPr>
              <a:t>Molality</a:t>
            </a:r>
            <a:r>
              <a:rPr lang="en-US" altLang="nl-NL" sz="2000" b="1" dirty="0">
                <a:latin typeface="+mn-lt"/>
              </a:rPr>
              <a:t> (</a:t>
            </a:r>
            <a:r>
              <a:rPr lang="en-US" altLang="nl-NL" sz="2000" b="1" dirty="0" smtClean="0">
                <a:latin typeface="+mn-lt"/>
              </a:rPr>
              <a:t>mol/kg) </a:t>
            </a:r>
            <a:endParaRPr lang="en-US" altLang="nl-NL" sz="2000" b="1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333364"/>
              </p:ext>
            </p:extLst>
          </p:nvPr>
        </p:nvGraphicFramePr>
        <p:xfrm>
          <a:off x="5973096" y="2798767"/>
          <a:ext cx="1315616" cy="51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5" name="Equation" r:id="rId9" imgW="622080" imgH="241200" progId="Equation.3">
                  <p:embed/>
                </p:oleObj>
              </mc:Choice>
              <mc:Fallback>
                <p:oleObj name="Equation" r:id="rId9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096" y="2798767"/>
                        <a:ext cx="1315616" cy="5117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46610"/>
              </p:ext>
            </p:extLst>
          </p:nvPr>
        </p:nvGraphicFramePr>
        <p:xfrm>
          <a:off x="895350" y="1341438"/>
          <a:ext cx="69072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6" name="Vergelijking" r:id="rId11" imgW="2806560" imgH="241200" progId="Equation.3">
                  <p:embed/>
                </p:oleObj>
              </mc:Choice>
              <mc:Fallback>
                <p:oleObj name="Vergelijking" r:id="rId11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341438"/>
                        <a:ext cx="6907213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73902"/>
              </p:ext>
            </p:extLst>
          </p:nvPr>
        </p:nvGraphicFramePr>
        <p:xfrm>
          <a:off x="5744496" y="3608211"/>
          <a:ext cx="1295400" cy="70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7" name="Equation" r:id="rId13" imgW="723600" imgH="393480" progId="Equation.3">
                  <p:embed/>
                </p:oleObj>
              </mc:Choice>
              <mc:Fallback>
                <p:oleObj name="Equation" r:id="rId1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496" y="3608211"/>
                        <a:ext cx="1295400" cy="70773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61960"/>
              </p:ext>
            </p:extLst>
          </p:nvPr>
        </p:nvGraphicFramePr>
        <p:xfrm>
          <a:off x="7379113" y="3721511"/>
          <a:ext cx="1524000" cy="43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8" name="Equation" r:id="rId15" imgW="799920" imgH="228600" progId="Equation.3">
                  <p:embed/>
                </p:oleObj>
              </mc:Choice>
              <mc:Fallback>
                <p:oleObj name="Equation" r:id="rId1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113" y="3721511"/>
                        <a:ext cx="1524000" cy="43766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579380"/>
              </p:ext>
            </p:extLst>
          </p:nvPr>
        </p:nvGraphicFramePr>
        <p:xfrm>
          <a:off x="5759244" y="4479334"/>
          <a:ext cx="1341116" cy="72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9" name="Equation" r:id="rId17" imgW="736560" imgH="393480" progId="Equation.3">
                  <p:embed/>
                </p:oleObj>
              </mc:Choice>
              <mc:Fallback>
                <p:oleObj name="Equation" r:id="rId17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244" y="4479334"/>
                        <a:ext cx="1341116" cy="7200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17626"/>
              </p:ext>
            </p:extLst>
          </p:nvPr>
        </p:nvGraphicFramePr>
        <p:xfrm>
          <a:off x="7388225" y="4606181"/>
          <a:ext cx="1603375" cy="42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20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4606181"/>
                        <a:ext cx="1603375" cy="4265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75198" y="718758"/>
            <a:ext cx="4698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/>
              <a:t>Activity and activity coefficient</a:t>
            </a:r>
            <a:endParaRPr lang="en-US" altLang="nl-NL" sz="2400" b="1" u="sng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51332"/>
              </p:ext>
            </p:extLst>
          </p:nvPr>
        </p:nvGraphicFramePr>
        <p:xfrm>
          <a:off x="2427288" y="5678488"/>
          <a:ext cx="49609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21" name="Equation" r:id="rId21" imgW="2184120" imgH="419040" progId="Equation.3">
                  <p:embed/>
                </p:oleObj>
              </mc:Choice>
              <mc:Fallback>
                <p:oleObj name="Equation" r:id="rId21" imgW="2184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678488"/>
                        <a:ext cx="4960937" cy="9509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71600" y="5928852"/>
            <a:ext cx="1440160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example</a:t>
            </a:r>
            <a:endParaRPr lang="en-US" altLang="nl-NL" sz="2400" b="1" u="sng" dirty="0">
              <a:latin typeface="+mn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Chemical potential</a:t>
            </a:r>
            <a:endParaRPr lang="en-US" altLang="nl-NL" u="sng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48200" y="1828800"/>
            <a:ext cx="32241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dirty="0"/>
              <a:t>(Mole fraction example)</a:t>
            </a:r>
            <a:r>
              <a:rPr lang="en-US" alt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22</a:t>
            </a:fld>
            <a:endParaRPr lang="en-US" altLang="nl-NL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67955"/>
              </p:ext>
            </p:extLst>
          </p:nvPr>
        </p:nvGraphicFramePr>
        <p:xfrm>
          <a:off x="557976" y="3061415"/>
          <a:ext cx="27797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3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6" y="3061415"/>
                        <a:ext cx="277971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443195"/>
              </p:ext>
            </p:extLst>
          </p:nvPr>
        </p:nvGraphicFramePr>
        <p:xfrm>
          <a:off x="669925" y="1624012"/>
          <a:ext cx="25304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4" name="Vergelijking" r:id="rId5" imgW="1028520" imgH="520560" progId="Equation.3">
                  <p:embed/>
                </p:oleObj>
              </mc:Choice>
              <mc:Fallback>
                <p:oleObj name="Vergelijking" r:id="rId5" imgW="1028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24012"/>
                        <a:ext cx="25304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788461" y="1263097"/>
            <a:ext cx="3679139" cy="2913377"/>
            <a:chOff x="4932040" y="1883775"/>
            <a:chExt cx="3679139" cy="291337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670957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65" name="Vergelijking" r:id="rId8" imgW="558720" imgH="241200" progId="Equation.3">
                    <p:embed/>
                  </p:oleObj>
                </mc:Choice>
                <mc:Fallback>
                  <p:oleObj name="Vergelijking" r:id="rId8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ight Arrow 20"/>
          <p:cNvSpPr/>
          <p:nvPr/>
        </p:nvSpPr>
        <p:spPr bwMode="auto">
          <a:xfrm>
            <a:off x="1066800" y="44958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69314"/>
              </p:ext>
            </p:extLst>
          </p:nvPr>
        </p:nvGraphicFramePr>
        <p:xfrm>
          <a:off x="1905000" y="4267200"/>
          <a:ext cx="55213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6" name="Vergelijking" r:id="rId10" imgW="2247840" imgH="368280" progId="Equation.3">
                  <p:embed/>
                </p:oleObj>
              </mc:Choice>
              <mc:Fallback>
                <p:oleObj name="Vergelijking" r:id="rId10" imgW="224784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7200"/>
                        <a:ext cx="5521325" cy="908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77442"/>
              </p:ext>
            </p:extLst>
          </p:nvPr>
        </p:nvGraphicFramePr>
        <p:xfrm>
          <a:off x="2743200" y="5465763"/>
          <a:ext cx="3181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7" name="Vergelijking" r:id="rId12" imgW="1295280" imgH="317160" progId="Equation.3">
                  <p:embed/>
                </p:oleObj>
              </mc:Choice>
              <mc:Fallback>
                <p:oleObj name="Vergelijking" r:id="rId12" imgW="1295280" imgH="317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65763"/>
                        <a:ext cx="3181350" cy="782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228600" y="5585681"/>
            <a:ext cx="2480795" cy="4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binary systems</a:t>
            </a:r>
          </a:p>
        </p:txBody>
      </p:sp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i="1" u="sng" dirty="0" smtClean="0">
                <a:latin typeface="+mn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in mixtures</a:t>
            </a:r>
          </a:p>
        </p:txBody>
      </p:sp>
      <p:sp>
        <p:nvSpPr>
          <p:cNvPr id="38" name="Tekstvak 3"/>
          <p:cNvSpPr txBox="1">
            <a:spLocks noChangeArrowheads="1"/>
          </p:cNvSpPr>
          <p:nvPr/>
        </p:nvSpPr>
        <p:spPr bwMode="auto">
          <a:xfrm>
            <a:off x="6053605" y="5546357"/>
            <a:ext cx="2023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phase </a:t>
            </a:r>
            <a:r>
              <a:rPr lang="el-GR" sz="2800" b="0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75943" y="6396335"/>
            <a:ext cx="2848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p.13)</a:t>
            </a:r>
            <a:endParaRPr lang="en-US" sz="2400" b="1" u="sng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Chemical potential</a:t>
            </a:r>
            <a:endParaRPr lang="en-US" altLang="nl-NL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2333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5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34" y="1219200"/>
            <a:ext cx="3187802" cy="47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23</a:t>
            </a:fld>
            <a:endParaRPr lang="en-US" altLang="nl-N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68798"/>
              </p:ext>
            </p:extLst>
          </p:nvPr>
        </p:nvGraphicFramePr>
        <p:xfrm>
          <a:off x="701675" y="1524000"/>
          <a:ext cx="24669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9" name="Vergelijking" r:id="rId4" imgW="1002960" imgH="520560" progId="Equation.3">
                  <p:embed/>
                </p:oleObj>
              </mc:Choice>
              <mc:Fallback>
                <p:oleObj name="Vergelijking" r:id="rId4" imgW="1002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524000"/>
                        <a:ext cx="24669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33588"/>
              </p:ext>
            </p:extLst>
          </p:nvPr>
        </p:nvGraphicFramePr>
        <p:xfrm>
          <a:off x="2820988" y="5972175"/>
          <a:ext cx="302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0" name="Vergelijking" r:id="rId6" imgW="1231560" imgH="266400" progId="Equation.3">
                  <p:embed/>
                </p:oleObj>
              </mc:Choice>
              <mc:Fallback>
                <p:oleObj name="Vergelijking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5972175"/>
                        <a:ext cx="3025775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partial molar volume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 in mixtures</a:t>
            </a:r>
          </a:p>
        </p:txBody>
      </p:sp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228600" y="6030179"/>
            <a:ext cx="2480795" cy="4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binary systems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7700" y="2895600"/>
            <a:ext cx="3162300" cy="2652713"/>
            <a:chOff x="457200" y="2438400"/>
            <a:chExt cx="3543300" cy="4010025"/>
          </a:xfrm>
        </p:grpSpPr>
        <p:pic>
          <p:nvPicPr>
            <p:cNvPr id="16" name="Picture 11" descr="5_2_bi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438400"/>
              <a:ext cx="3543300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49758" y="411480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480060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/>
                <a:t>A</a:t>
              </a:r>
            </a:p>
          </p:txBody>
        </p:sp>
      </p:grp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6053605" y="5990855"/>
            <a:ext cx="2023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phase </a:t>
            </a:r>
            <a:r>
              <a:rPr lang="el-GR" sz="2800" b="0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Partial molar volume</a:t>
            </a:r>
            <a:endParaRPr lang="en-US" altLang="nl-NL" u="sng" dirty="0"/>
          </a:p>
        </p:txBody>
      </p:sp>
    </p:spTree>
    <p:extLst>
      <p:ext uri="{BB962C8B-B14F-4D97-AF65-F5344CB8AC3E}">
        <p14:creationId xmlns:p14="http://schemas.microsoft.com/office/powerpoint/2010/main" val="13982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5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34" y="1219200"/>
            <a:ext cx="3187802" cy="47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24</a:t>
            </a:fld>
            <a:endParaRPr lang="en-US" altLang="nl-N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64542"/>
              </p:ext>
            </p:extLst>
          </p:nvPr>
        </p:nvGraphicFramePr>
        <p:xfrm>
          <a:off x="701675" y="1524000"/>
          <a:ext cx="24669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0" name="Vergelijking" r:id="rId4" imgW="1002960" imgH="520560" progId="Equation.3">
                  <p:embed/>
                </p:oleObj>
              </mc:Choice>
              <mc:Fallback>
                <p:oleObj name="Vergelijking" r:id="rId4" imgW="1002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524000"/>
                        <a:ext cx="24669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83469"/>
              </p:ext>
            </p:extLst>
          </p:nvPr>
        </p:nvGraphicFramePr>
        <p:xfrm>
          <a:off x="2820988" y="5972175"/>
          <a:ext cx="302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1" name="Vergelijking" r:id="rId6" imgW="1231560" imgH="266400" progId="Equation.3">
                  <p:embed/>
                </p:oleObj>
              </mc:Choice>
              <mc:Fallback>
                <p:oleObj name="Vergelijking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5972175"/>
                        <a:ext cx="3025775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partial molar volume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 in mixtures</a:t>
            </a:r>
          </a:p>
        </p:txBody>
      </p:sp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228600" y="6030179"/>
            <a:ext cx="2480795" cy="4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binary systems</a:t>
            </a: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6053605" y="5990855"/>
            <a:ext cx="2023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phase </a:t>
            </a:r>
            <a:r>
              <a:rPr lang="el-GR" sz="2800" b="0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Partial molar volume</a:t>
            </a:r>
            <a:endParaRPr lang="en-US" altLang="nl-NL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952750"/>
            <a:ext cx="36480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376" y="6066929"/>
            <a:ext cx="2133600" cy="476250"/>
          </a:xfrm>
        </p:spPr>
        <p:txBody>
          <a:bodyPr/>
          <a:lstStyle/>
          <a:p>
            <a:fld id="{32C5B053-D48A-4EA4-AAD3-B2832BF7D3DF}" type="slidenum">
              <a:rPr lang="en-US" altLang="nl-NL" smtClean="0"/>
              <a:pPr/>
              <a:t>25</a:t>
            </a:fld>
            <a:endParaRPr lang="en-US" altLang="nl-N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27427"/>
              </p:ext>
            </p:extLst>
          </p:nvPr>
        </p:nvGraphicFramePr>
        <p:xfrm>
          <a:off x="701675" y="1524000"/>
          <a:ext cx="24669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3" name="Vergelijking" r:id="rId3" imgW="1002960" imgH="520560" progId="Equation.3">
                  <p:embed/>
                </p:oleObj>
              </mc:Choice>
              <mc:Fallback>
                <p:oleObj name="Vergelijking" r:id="rId3" imgW="1002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524000"/>
                        <a:ext cx="2466975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37628"/>
              </p:ext>
            </p:extLst>
          </p:nvPr>
        </p:nvGraphicFramePr>
        <p:xfrm>
          <a:off x="3817374" y="1990282"/>
          <a:ext cx="302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4" name="Vergelijking" r:id="rId5" imgW="1231560" imgH="266400" progId="Equation.3">
                  <p:embed/>
                </p:oleObj>
              </mc:Choice>
              <mc:Fallback>
                <p:oleObj name="Vergelijking" r:id="rId5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374" y="1990282"/>
                        <a:ext cx="3025775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kstvak 3"/>
          <p:cNvSpPr txBox="1">
            <a:spLocks noChangeArrowheads="1"/>
          </p:cNvSpPr>
          <p:nvPr/>
        </p:nvSpPr>
        <p:spPr bwMode="auto">
          <a:xfrm>
            <a:off x="186205" y="76200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The partial molar volume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 in mixtures</a:t>
            </a:r>
          </a:p>
        </p:txBody>
      </p:sp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4112340" y="1428508"/>
            <a:ext cx="2480795" cy="4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binary systems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7700" y="2895600"/>
            <a:ext cx="3162300" cy="2652713"/>
            <a:chOff x="457200" y="2438400"/>
            <a:chExt cx="3543300" cy="4010025"/>
          </a:xfrm>
        </p:grpSpPr>
        <p:pic>
          <p:nvPicPr>
            <p:cNvPr id="16" name="Picture 11" descr="5_2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438400"/>
              <a:ext cx="3543300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49758" y="411480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480060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/>
                <a:t>A</a:t>
              </a:r>
            </a:p>
          </p:txBody>
        </p:sp>
      </p:grp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7010846" y="2038084"/>
            <a:ext cx="2023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phase </a:t>
            </a:r>
            <a:r>
              <a:rPr lang="el-GR" sz="2800" b="0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34662"/>
              </p:ext>
            </p:extLst>
          </p:nvPr>
        </p:nvGraphicFramePr>
        <p:xfrm>
          <a:off x="4148138" y="3675063"/>
          <a:ext cx="41481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5" name="Equation" r:id="rId8" imgW="1688760" imgH="444240" progId="Equation.3">
                  <p:embed/>
                </p:oleObj>
              </mc:Choice>
              <mc:Fallback>
                <p:oleObj name="Equation" r:id="rId8" imgW="16887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3675063"/>
                        <a:ext cx="4148137" cy="1093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 bwMode="auto">
          <a:xfrm rot="5400000">
            <a:off x="5450149" y="296926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kstvak 3"/>
          <p:cNvSpPr txBox="1">
            <a:spLocks noChangeArrowheads="1"/>
          </p:cNvSpPr>
          <p:nvPr/>
        </p:nvSpPr>
        <p:spPr bwMode="auto">
          <a:xfrm>
            <a:off x="1602049" y="5715000"/>
            <a:ext cx="2512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each phase</a:t>
            </a:r>
            <a:endParaRPr lang="nl-NL" sz="2800" b="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02708"/>
              </p:ext>
            </p:extLst>
          </p:nvPr>
        </p:nvGraphicFramePr>
        <p:xfrm>
          <a:off x="4173538" y="5586413"/>
          <a:ext cx="30559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6" name="Vergelijking" r:id="rId10" imgW="1244520" imgH="266400" progId="Equation.3">
                  <p:embed/>
                </p:oleObj>
              </mc:Choice>
              <mc:Fallback>
                <p:oleObj name="Vergelijking" r:id="rId10" imgW="124452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5586413"/>
                        <a:ext cx="3055937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840049" y="575279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kstvak 3"/>
          <p:cNvSpPr txBox="1">
            <a:spLocks noChangeArrowheads="1"/>
          </p:cNvSpPr>
          <p:nvPr/>
        </p:nvSpPr>
        <p:spPr bwMode="auto">
          <a:xfrm>
            <a:off x="4498095" y="6176665"/>
            <a:ext cx="2512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n-lt"/>
                <a:cs typeface="Times New Roman" pitchFamily="18" charset="0"/>
              </a:rPr>
              <a:t>(molar volume)</a:t>
            </a:r>
            <a:endParaRPr lang="nl-NL" sz="28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1000" y="1524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Partial molar volume</a:t>
            </a:r>
            <a:endParaRPr lang="en-US" altLang="nl-NL" u="sng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371600" y="6324600"/>
            <a:ext cx="2340254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10-11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42738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47108" name="Picture 4" descr="5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5718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36999"/>
              </p:ext>
            </p:extLst>
          </p:nvPr>
        </p:nvGraphicFramePr>
        <p:xfrm>
          <a:off x="5903913" y="874713"/>
          <a:ext cx="19081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Vergelijking" r:id="rId4" imgW="1002960" imgH="520560" progId="Equation.3">
                  <p:embed/>
                </p:oleObj>
              </mc:Choice>
              <mc:Fallback>
                <p:oleObj name="Vergelijking" r:id="rId4" imgW="100296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874713"/>
                        <a:ext cx="1908175" cy="989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27191"/>
              </p:ext>
            </p:extLst>
          </p:nvPr>
        </p:nvGraphicFramePr>
        <p:xfrm>
          <a:off x="5867400" y="2057400"/>
          <a:ext cx="21224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2" name="Equation" r:id="rId6" imgW="1028520" imgH="215640" progId="Equation.3">
                  <p:embed/>
                </p:oleObj>
              </mc:Choice>
              <mc:Fallback>
                <p:oleObj name="Equation" r:id="rId6" imgW="10285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57400"/>
                        <a:ext cx="2122488" cy="446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82717"/>
              </p:ext>
            </p:extLst>
          </p:nvPr>
        </p:nvGraphicFramePr>
        <p:xfrm>
          <a:off x="5867400" y="2743200"/>
          <a:ext cx="25939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3" name="Equation" r:id="rId8" imgW="1257120" imgH="215640" progId="Equation.3">
                  <p:embed/>
                </p:oleObj>
              </mc:Choice>
              <mc:Fallback>
                <p:oleObj name="Equation" r:id="rId8" imgW="12571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43200"/>
                        <a:ext cx="2593975" cy="446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41763"/>
              </p:ext>
            </p:extLst>
          </p:nvPr>
        </p:nvGraphicFramePr>
        <p:xfrm>
          <a:off x="4146550" y="3657600"/>
          <a:ext cx="4768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4" name="Equation" r:id="rId10" imgW="2311200" imgH="215640" progId="Equation.3">
                  <p:embed/>
                </p:oleObj>
              </mc:Choice>
              <mc:Fallback>
                <p:oleObj name="Equation" r:id="rId10" imgW="231120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657600"/>
                        <a:ext cx="4768850" cy="446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8610600" y="2743200"/>
            <a:ext cx="533400" cy="2590800"/>
          </a:xfrm>
          <a:prstGeom prst="curvedLeftArrow">
            <a:avLst>
              <a:gd name="adj1" fmla="val 97143"/>
              <a:gd name="adj2" fmla="val 194286"/>
              <a:gd name="adj3" fmla="val 33333"/>
            </a:avLst>
          </a:prstGeom>
          <a:solidFill>
            <a:srgbClr val="FF00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71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26263"/>
              </p:ext>
            </p:extLst>
          </p:nvPr>
        </p:nvGraphicFramePr>
        <p:xfrm>
          <a:off x="5970587" y="4572000"/>
          <a:ext cx="24114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5" name="Equation" r:id="rId12" imgW="1168200" imgH="215640" progId="Equation.3">
                  <p:embed/>
                </p:oleObj>
              </mc:Choice>
              <mc:Fallback>
                <p:oleObj name="Equation" r:id="rId12" imgW="11682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4572000"/>
                        <a:ext cx="2411413" cy="446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64603"/>
              </p:ext>
            </p:extLst>
          </p:nvPr>
        </p:nvGraphicFramePr>
        <p:xfrm>
          <a:off x="6629400" y="5410200"/>
          <a:ext cx="1598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6" name="Equation" r:id="rId14" imgW="774360" imgH="342720" progId="Equation.3">
                  <p:embed/>
                </p:oleObj>
              </mc:Choice>
              <mc:Fallback>
                <p:oleObj name="Equation" r:id="rId14" imgW="774360" imgH="342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410200"/>
                        <a:ext cx="1598613" cy="7096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4267200" y="52578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Gibbs-Duhem</a:t>
            </a:r>
          </a:p>
          <a:p>
            <a:r>
              <a:rPr lang="en-US" altLang="nl-NL" sz="2400" b="1" u="sng" dirty="0"/>
              <a:t>equation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26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55633"/>
              </p:ext>
            </p:extLst>
          </p:nvPr>
        </p:nvGraphicFramePr>
        <p:xfrm>
          <a:off x="4267200" y="4433350"/>
          <a:ext cx="1598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7" name="Equation" r:id="rId16" imgW="774360" imgH="342720" progId="Equation.3">
                  <p:embed/>
                </p:oleObj>
              </mc:Choice>
              <mc:Fallback>
                <p:oleObj name="Equation" r:id="rId16" imgW="774360" imgH="342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33350"/>
                        <a:ext cx="1598613" cy="7096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72000" y="6096000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/>
              <a:t>(for any state function) </a:t>
            </a:r>
            <a:r>
              <a:rPr lang="en-US" altLang="nl-NL" sz="2800" u="sng" dirty="0" smtClean="0"/>
              <a:t> </a:t>
            </a:r>
            <a:endParaRPr lang="en-US" altLang="nl-NL" sz="2800" u="sng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Partial molar quantities: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Gibbs-Duhem equation</a:t>
            </a:r>
            <a:endParaRPr lang="en-US" alt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8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27</a:t>
            </a:fld>
            <a:endParaRPr lang="en-US" alt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100286" y="188589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005" y="1153180"/>
            <a:ext cx="879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P,T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gas phase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2275895" y="1182602"/>
            <a:ext cx="320427" cy="31368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 rot="16200000">
            <a:off x="5905454" y="1301417"/>
            <a:ext cx="325348" cy="29139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24348" y="291614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 pure compounds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8159" y="290921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 mixture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5" y="1666018"/>
            <a:ext cx="2846879" cy="86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7" y="1696466"/>
            <a:ext cx="3091773" cy="832648"/>
          </a:xfrm>
          <a:prstGeom prst="rect">
            <a:avLst/>
          </a:prstGeom>
        </p:spPr>
      </p:pic>
      <p:pic>
        <p:nvPicPr>
          <p:cNvPr id="32" name="Picture 3" descr="4_9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6" y="3581400"/>
            <a:ext cx="250413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>
            <a:off x="1905000" y="2286000"/>
            <a:ext cx="304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66568"/>
              </p:ext>
            </p:extLst>
          </p:nvPr>
        </p:nvGraphicFramePr>
        <p:xfrm>
          <a:off x="3200400" y="3962400"/>
          <a:ext cx="52784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3" name="Vergelijking" r:id="rId6" imgW="2349360" imgH="368280" progId="Equation.3">
                  <p:embed/>
                </p:oleObj>
              </mc:Choice>
              <mc:Fallback>
                <p:oleObj name="Vergelijking" r:id="rId6" imgW="23493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62400"/>
                        <a:ext cx="5278438" cy="830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76169"/>
              </p:ext>
            </p:extLst>
          </p:nvPr>
        </p:nvGraphicFramePr>
        <p:xfrm>
          <a:off x="4276265" y="5055393"/>
          <a:ext cx="27955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4" name="Vergelijking" r:id="rId8" imgW="1333440" imgH="266400" progId="Equation.3">
                  <p:embed/>
                </p:oleObj>
              </mc:Choice>
              <mc:Fallback>
                <p:oleObj name="Vergelijking" r:id="rId8" imgW="1333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265" y="5055393"/>
                        <a:ext cx="2795587" cy="557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93439" y="6096000"/>
            <a:ext cx="42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u="sng" dirty="0" smtClean="0"/>
              <a:t>Unary phase diagram: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400" b="1" u="sng" dirty="0" smtClean="0"/>
              <a:t>= 1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866500" y="685800"/>
            <a:ext cx="327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p.14-16)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1084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9" name="TextBox 8"/>
          <p:cNvSpPr txBox="1"/>
          <p:nvPr/>
        </p:nvSpPr>
        <p:spPr>
          <a:xfrm>
            <a:off x="4100286" y="188589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005" y="980728"/>
            <a:ext cx="879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P,T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gas phase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2275895" y="1182602"/>
            <a:ext cx="320427" cy="31368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 rot="16200000">
            <a:off x="5905454" y="1301417"/>
            <a:ext cx="325348" cy="29139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24348" y="291614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 pure compounds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8159" y="290921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 mixture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5" y="1666018"/>
            <a:ext cx="2846879" cy="86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7" y="1696466"/>
            <a:ext cx="3091773" cy="832648"/>
          </a:xfrm>
          <a:prstGeom prst="rect">
            <a:avLst/>
          </a:prstGeom>
        </p:spPr>
      </p:pic>
      <p:pic>
        <p:nvPicPr>
          <p:cNvPr id="32" name="Picture 3" descr="4_9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6" y="3581400"/>
            <a:ext cx="250413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>
            <a:off x="1905000" y="2286000"/>
            <a:ext cx="304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16502"/>
              </p:ext>
            </p:extLst>
          </p:nvPr>
        </p:nvGraphicFramePr>
        <p:xfrm>
          <a:off x="3889375" y="6065837"/>
          <a:ext cx="35941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3" name="Vergelijking" r:id="rId6" imgW="1600200" imgH="317160" progId="Equation.3">
                  <p:embed/>
                </p:oleObj>
              </mc:Choice>
              <mc:Fallback>
                <p:oleObj name="Vergelijking" r:id="rId6" imgW="1600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6065837"/>
                        <a:ext cx="3594100" cy="715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042642" y="4692004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0454"/>
              </p:ext>
            </p:extLst>
          </p:nvPr>
        </p:nvGraphicFramePr>
        <p:xfrm>
          <a:off x="3207457" y="4511675"/>
          <a:ext cx="13843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4" name="Vergelijking" r:id="rId8" imgW="660240" imgH="393480" progId="Equation.3">
                  <p:embed/>
                </p:oleObj>
              </mc:Choice>
              <mc:Fallback>
                <p:oleObj name="Vergelijking" r:id="rId8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457" y="4511675"/>
                        <a:ext cx="1384300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06667"/>
              </p:ext>
            </p:extLst>
          </p:nvPr>
        </p:nvGraphicFramePr>
        <p:xfrm>
          <a:off x="3228018" y="3581400"/>
          <a:ext cx="13573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5" name="Vergelijking" r:id="rId10" imgW="647640" imgH="393480" progId="Equation.3">
                  <p:embed/>
                </p:oleObj>
              </mc:Choice>
              <mc:Fallback>
                <p:oleObj name="Vergelijking" r:id="rId10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018" y="3581400"/>
                        <a:ext cx="1357313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60464"/>
              </p:ext>
            </p:extLst>
          </p:nvPr>
        </p:nvGraphicFramePr>
        <p:xfrm>
          <a:off x="5058159" y="3604418"/>
          <a:ext cx="13827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6" name="Vergelijking" r:id="rId12" imgW="660240" imgH="393480" progId="Equation.3">
                  <p:embed/>
                </p:oleObj>
              </mc:Choice>
              <mc:Fallback>
                <p:oleObj name="Vergelijking" r:id="rId12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159" y="3604418"/>
                        <a:ext cx="1382712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14617"/>
              </p:ext>
            </p:extLst>
          </p:nvPr>
        </p:nvGraphicFramePr>
        <p:xfrm>
          <a:off x="6553200" y="3595914"/>
          <a:ext cx="13557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7" name="Vergelijking" r:id="rId14" imgW="647640" imgH="393480" progId="Equation.3">
                  <p:embed/>
                </p:oleObj>
              </mc:Choice>
              <mc:Fallback>
                <p:oleObj name="Vergelijking" r:id="rId14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95914"/>
                        <a:ext cx="1355725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>
            <a:endCxn id="14" idx="1"/>
          </p:cNvCxnSpPr>
          <p:nvPr/>
        </p:nvCxnSpPr>
        <p:spPr>
          <a:xfrm>
            <a:off x="1905000" y="2286000"/>
            <a:ext cx="1302457" cy="263683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5" idx="0"/>
          </p:cNvCxnSpPr>
          <p:nvPr/>
        </p:nvCxnSpPr>
        <p:spPr>
          <a:xfrm>
            <a:off x="3207457" y="2286000"/>
            <a:ext cx="699217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6" idx="0"/>
          </p:cNvCxnSpPr>
          <p:nvPr/>
        </p:nvCxnSpPr>
        <p:spPr>
          <a:xfrm>
            <a:off x="5334000" y="2309018"/>
            <a:ext cx="415515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8" idx="0"/>
          </p:cNvCxnSpPr>
          <p:nvPr/>
        </p:nvCxnSpPr>
        <p:spPr>
          <a:xfrm>
            <a:off x="6200469" y="2309018"/>
            <a:ext cx="1030593" cy="128689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8993"/>
              </p:ext>
            </p:extLst>
          </p:nvPr>
        </p:nvGraphicFramePr>
        <p:xfrm>
          <a:off x="7620000" y="1879808"/>
          <a:ext cx="1402773" cy="40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8" name="Equation" r:id="rId16" imgW="736560" imgH="215640" progId="Equation.3">
                  <p:embed/>
                </p:oleObj>
              </mc:Choice>
              <mc:Fallback>
                <p:oleObj name="Equation" r:id="rId16" imgW="73656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79808"/>
                        <a:ext cx="1402773" cy="40986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270935"/>
              </p:ext>
            </p:extLst>
          </p:nvPr>
        </p:nvGraphicFramePr>
        <p:xfrm>
          <a:off x="4276725" y="5408159"/>
          <a:ext cx="2795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9" name="Vergelijking" r:id="rId18" imgW="1333440" imgH="266400" progId="Equation.3">
                  <p:embed/>
                </p:oleObj>
              </mc:Choice>
              <mc:Fallback>
                <p:oleObj name="Vergelijking" r:id="rId18" imgW="1333440" imgH="2664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5408159"/>
                        <a:ext cx="2795588" cy="557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707923" y="224636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(Dalton)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23" name="TextBox 22"/>
          <p:cNvSpPr txBox="1"/>
          <p:nvPr/>
        </p:nvSpPr>
        <p:spPr>
          <a:xfrm>
            <a:off x="196644" y="32307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Final:</a:t>
            </a:r>
            <a:endParaRPr lang="nl-NL" sz="2400" b="1" u="sn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8040" y="5279070"/>
            <a:ext cx="7942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15548" y="463731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smtClean="0"/>
              <a:t>_</a:t>
            </a:r>
            <a:endParaRPr lang="nl-NL" sz="44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7289"/>
              </p:ext>
            </p:extLst>
          </p:nvPr>
        </p:nvGraphicFramePr>
        <p:xfrm>
          <a:off x="1138011" y="5480050"/>
          <a:ext cx="7153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7" name="Vergelijking" r:id="rId3" imgW="3213000" imgH="393480" progId="Equation.3">
                  <p:embed/>
                </p:oleObj>
              </mc:Choice>
              <mc:Fallback>
                <p:oleObj name="Vergelijking" r:id="rId3" imgW="321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11" y="5480050"/>
                        <a:ext cx="7153275" cy="876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00286" y="188589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21005" y="980728"/>
            <a:ext cx="879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P,T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gas phase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5" y="1666018"/>
            <a:ext cx="2846879" cy="863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7" y="1696466"/>
            <a:ext cx="3091773" cy="83264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26271"/>
              </p:ext>
            </p:extLst>
          </p:nvPr>
        </p:nvGraphicFramePr>
        <p:xfrm>
          <a:off x="1358900" y="3048000"/>
          <a:ext cx="68691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8" name="Vergelijking" r:id="rId7" imgW="3276360" imgH="431640" progId="Equation.3">
                  <p:embed/>
                </p:oleObj>
              </mc:Choice>
              <mc:Fallback>
                <p:oleObj name="Vergelijking" r:id="rId7" imgW="327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048000"/>
                        <a:ext cx="6869113" cy="903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15962" y="431728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05918"/>
              </p:ext>
            </p:extLst>
          </p:nvPr>
        </p:nvGraphicFramePr>
        <p:xfrm>
          <a:off x="1319213" y="4191000"/>
          <a:ext cx="69484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9" name="Vergelijking" r:id="rId9" imgW="3314520" imgH="431640" progId="Equation.3">
                  <p:embed/>
                </p:oleObj>
              </mc:Choice>
              <mc:Fallback>
                <p:oleObj name="Vergelijking" r:id="rId9" imgW="331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191000"/>
                        <a:ext cx="6948487" cy="903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3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838200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556792"/>
            <a:ext cx="807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 of a single component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94193"/>
              </p:ext>
            </p:extLst>
          </p:nvPr>
        </p:nvGraphicFramePr>
        <p:xfrm>
          <a:off x="3352800" y="2117440"/>
          <a:ext cx="30273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3" name="Vergelijking" r:id="rId3" imgW="1231560" imgH="215640" progId="Equation.3">
                  <p:embed/>
                </p:oleObj>
              </mc:Choice>
              <mc:Fallback>
                <p:oleObj name="Vergelijking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17440"/>
                        <a:ext cx="3027362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77948"/>
              </p:ext>
            </p:extLst>
          </p:nvPr>
        </p:nvGraphicFramePr>
        <p:xfrm>
          <a:off x="7300913" y="2057400"/>
          <a:ext cx="13096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4" name="Vergelijking" r:id="rId5" imgW="533160" imgH="241200" progId="Equation.3">
                  <p:embed/>
                </p:oleObj>
              </mc:Choice>
              <mc:Fallback>
                <p:oleObj name="Vergelijking" r:id="rId5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2057400"/>
                        <a:ext cx="1309687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90600" y="2152515"/>
            <a:ext cx="252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1" y="2780928"/>
            <a:ext cx="846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 of components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40741"/>
              </p:ext>
            </p:extLst>
          </p:nvPr>
        </p:nvGraphicFramePr>
        <p:xfrm>
          <a:off x="3668747" y="5931619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5" name="Vergelijking" r:id="rId7" imgW="647640" imgH="241200" progId="Equation.3">
                  <p:embed/>
                </p:oleObj>
              </mc:Choice>
              <mc:Fallback>
                <p:oleObj name="Vergelijking" r:id="rId7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47" y="5931619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95400" y="596793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5" y="3377674"/>
            <a:ext cx="4340919" cy="2315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5289" y="3517337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9716" y="4185595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77171" y="3894866"/>
            <a:ext cx="5625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77171" y="4525449"/>
            <a:ext cx="6134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Phase diagrams: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623602" y="5675293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i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334000" y="5904038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97468" y="2383347"/>
            <a:ext cx="6653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30</a:t>
            </a:fld>
            <a:endParaRPr lang="en-US" altLang="nl-NL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958471" y="325747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7239000" y="2971800"/>
            <a:ext cx="306717" cy="20279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ight Arrow 28"/>
          <p:cNvSpPr/>
          <p:nvPr/>
        </p:nvSpPr>
        <p:spPr bwMode="auto">
          <a:xfrm>
            <a:off x="7734450" y="3853921"/>
            <a:ext cx="690113" cy="26366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72962"/>
              </p:ext>
            </p:extLst>
          </p:nvPr>
        </p:nvGraphicFramePr>
        <p:xfrm>
          <a:off x="5334198" y="4026635"/>
          <a:ext cx="1768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1" name="Vergelijking" r:id="rId3" imgW="761760" imgH="393480" progId="Equation.3">
                  <p:embed/>
                </p:oleObj>
              </mc:Choice>
              <mc:Fallback>
                <p:oleObj name="Vergelijking" r:id="rId3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198" y="4026635"/>
                        <a:ext cx="1768475" cy="914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4100286" y="188589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1005" y="980728"/>
            <a:ext cx="879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P,T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gas phase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5" y="1666018"/>
            <a:ext cx="2846879" cy="863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7" y="1696466"/>
            <a:ext cx="3091773" cy="8326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60062"/>
              </p:ext>
            </p:extLst>
          </p:nvPr>
        </p:nvGraphicFramePr>
        <p:xfrm>
          <a:off x="1946813" y="3003834"/>
          <a:ext cx="51450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Vergelijking" r:id="rId7" imgW="2311200" imgH="393480" progId="Equation.3">
                  <p:embed/>
                </p:oleObj>
              </mc:Choice>
              <mc:Fallback>
                <p:oleObj name="Vergelijking" r:id="rId7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813" y="3003834"/>
                        <a:ext cx="5145087" cy="876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244997" y="4253002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Mole fraction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62864"/>
              </p:ext>
            </p:extLst>
          </p:nvPr>
        </p:nvGraphicFramePr>
        <p:xfrm>
          <a:off x="3025775" y="5518150"/>
          <a:ext cx="463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Vergelijking" r:id="rId9" imgW="2082600" imgH="228600" progId="Equation.3">
                  <p:embed/>
                </p:oleObj>
              </mc:Choice>
              <mc:Fallback>
                <p:oleObj name="Vergelijking" r:id="rId9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518150"/>
                        <a:ext cx="4637088" cy="508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/>
          <p:nvPr/>
        </p:nvSpPr>
        <p:spPr bwMode="auto">
          <a:xfrm>
            <a:off x="1981200" y="5638800"/>
            <a:ext cx="690113" cy="26366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4321"/>
            <a:ext cx="7649442" cy="5405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31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07467"/>
              </p:ext>
            </p:extLst>
          </p:nvPr>
        </p:nvGraphicFramePr>
        <p:xfrm>
          <a:off x="4007736" y="1068807"/>
          <a:ext cx="4268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8" name="Vergelijking" r:id="rId4" imgW="2031840" imgH="215640" progId="Equation.3">
                  <p:embed/>
                </p:oleObj>
              </mc:Choice>
              <mc:Fallback>
                <p:oleObj name="Vergelijking" r:id="rId4" imgW="2031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36" y="1068807"/>
                        <a:ext cx="4268787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5576" y="1052736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 mixing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</p:spTree>
    <p:extLst>
      <p:ext uri="{BB962C8B-B14F-4D97-AF65-F5344CB8AC3E}">
        <p14:creationId xmlns:p14="http://schemas.microsoft.com/office/powerpoint/2010/main" val="34627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01" y="1270650"/>
            <a:ext cx="7561063" cy="53430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32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55487"/>
              </p:ext>
            </p:extLst>
          </p:nvPr>
        </p:nvGraphicFramePr>
        <p:xfrm>
          <a:off x="3995936" y="984164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6" name="Vergelijking" r:id="rId4" imgW="2006280" imgH="215640" progId="Equation.3">
                  <p:embed/>
                </p:oleObj>
              </mc:Choice>
              <mc:Fallback>
                <p:oleObj name="Vergelijking" r:id="rId4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84164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1768" y="961564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 mixing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63839"/>
              </p:ext>
            </p:extLst>
          </p:nvPr>
        </p:nvGraphicFramePr>
        <p:xfrm>
          <a:off x="6771590" y="1536402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7" name="Vergelijking" r:id="rId6" imgW="685800" imgH="215640" progId="Equation.3">
                  <p:embed/>
                </p:oleObj>
              </mc:Choice>
              <mc:Fallback>
                <p:oleObj name="Vergelijking" r:id="rId6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90" y="1536402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6090461"/>
            <a:ext cx="887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2</a:t>
            </a:r>
            <a:r>
              <a:rPr lang="nl-NL" sz="2400" b="1" u="sng" baseline="30000" dirty="0" smtClean="0"/>
              <a:t>nd</a:t>
            </a:r>
            <a:r>
              <a:rPr lang="nl-NL" sz="2400" b="1" u="sng" dirty="0" smtClean="0"/>
              <a:t> law: Mixing is spontaneous, towards increasing entropy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24584"/>
              </p:ext>
            </p:extLst>
          </p:nvPr>
        </p:nvGraphicFramePr>
        <p:xfrm>
          <a:off x="367829" y="1394201"/>
          <a:ext cx="34686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8" name="Vergelijking" r:id="rId8" imgW="1650960" imgH="253800" progId="Equation.3">
                  <p:embed/>
                </p:oleObj>
              </mc:Choice>
              <mc:Fallback>
                <p:oleObj name="Vergelijking" r:id="rId8" imgW="1650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9" y="1394201"/>
                        <a:ext cx="3468688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33</a:t>
            </a:fld>
            <a:endParaRPr lang="en-US" altLang="nl-NL"/>
          </a:p>
        </p:txBody>
      </p:sp>
      <p:sp>
        <p:nvSpPr>
          <p:cNvPr id="9" name="TextBox 8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396240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pressures </a:t>
            </a:r>
            <a:endParaRPr lang="nl-NL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722681" y="5199154"/>
            <a:ext cx="321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pure compound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16200000">
            <a:off x="2275895" y="1716002"/>
            <a:ext cx="320427" cy="31368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 rot="16200000">
            <a:off x="5905454" y="1834817"/>
            <a:ext cx="325348" cy="29139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24348" y="344954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 pure compounds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8159" y="344261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 mixture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0559"/>
              </p:ext>
            </p:extLst>
          </p:nvPr>
        </p:nvGraphicFramePr>
        <p:xfrm>
          <a:off x="3178561" y="3994355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3" name="Vergelijking" r:id="rId5" imgW="406080" imgH="228600" progId="Equation.3">
                  <p:embed/>
                </p:oleObj>
              </mc:Choice>
              <mc:Fallback>
                <p:oleObj name="Vergelijking" r:id="rId5" imgW="40608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561" y="3994355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51901"/>
              </p:ext>
            </p:extLst>
          </p:nvPr>
        </p:nvGraphicFramePr>
        <p:xfrm>
          <a:off x="3172323" y="4572000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4" name="Vergelijking" r:id="rId7" imgW="406080" imgH="228600" progId="Equation.3">
                  <p:embed/>
                </p:oleObj>
              </mc:Choice>
              <mc:Fallback>
                <p:oleObj name="Vergelijking" r:id="rId7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23" y="4572000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33340"/>
              </p:ext>
            </p:extLst>
          </p:nvPr>
        </p:nvGraphicFramePr>
        <p:xfrm>
          <a:off x="4630738" y="4394867"/>
          <a:ext cx="28765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5" name="Vergelijking" r:id="rId9" imgW="1371600" imgH="228600" progId="Equation.3">
                  <p:embed/>
                </p:oleObj>
              </mc:Choice>
              <mc:Fallback>
                <p:oleObj name="Vergelijking" r:id="rId9" imgW="1371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394867"/>
                        <a:ext cx="2876550" cy="4778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803935" y="3932904"/>
            <a:ext cx="251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8643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253366" y="4289762"/>
            <a:ext cx="2182743" cy="2412916"/>
            <a:chOff x="135381" y="609600"/>
            <a:chExt cx="4305948" cy="4760016"/>
          </a:xfrm>
        </p:grpSpPr>
        <p:sp>
          <p:nvSpPr>
            <p:cNvPr id="68" name="TextBox 67"/>
            <p:cNvSpPr txBox="1"/>
            <p:nvPr/>
          </p:nvSpPr>
          <p:spPr>
            <a:xfrm>
              <a:off x="3545112" y="2284511"/>
              <a:ext cx="896217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P*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81399" y="1867408"/>
              <a:ext cx="673208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0" name="Picture 3" descr="4_9_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1" y="609600"/>
              <a:ext cx="3217419" cy="4014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1524000" y="3156858"/>
              <a:ext cx="122568" cy="1219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800264" y="3215516"/>
              <a:ext cx="1409536" cy="36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800" b="1" u="sng" dirty="0">
                  <a:solidFill>
                    <a:srgbClr val="FF3300"/>
                  </a:solidFill>
                </a:rPr>
                <a:t>Triple point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981200" y="2558600"/>
              <a:ext cx="0" cy="2242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00086" y="2129019"/>
              <a:ext cx="0" cy="267158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514600" y="2129019"/>
              <a:ext cx="1121229" cy="16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81200" y="2543628"/>
              <a:ext cx="165462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646567" y="4630058"/>
              <a:ext cx="871828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T*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2316509" y="4633686"/>
              <a:ext cx="648819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34</a:t>
            </a:fld>
            <a:endParaRPr lang="en-US" altLang="nl-NL"/>
          </a:p>
        </p:txBody>
      </p:sp>
      <p:sp>
        <p:nvSpPr>
          <p:cNvPr id="9" name="TextBox 8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396240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pressures </a:t>
            </a:r>
            <a:endParaRPr lang="nl-NL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3935" y="5114525"/>
            <a:ext cx="321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pure compound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16200000">
            <a:off x="2275895" y="1716002"/>
            <a:ext cx="320427" cy="31368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 rot="16200000">
            <a:off x="5905454" y="1834817"/>
            <a:ext cx="325348" cy="29139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24348" y="344954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 pure compounds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8159" y="344261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 mixture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72313"/>
              </p:ext>
            </p:extLst>
          </p:nvPr>
        </p:nvGraphicFramePr>
        <p:xfrm>
          <a:off x="3178561" y="3994355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0" name="Vergelijking" r:id="rId6" imgW="406080" imgH="228600" progId="Equation.3">
                  <p:embed/>
                </p:oleObj>
              </mc:Choice>
              <mc:Fallback>
                <p:oleObj name="Vergelijking" r:id="rId6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561" y="3994355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46209"/>
              </p:ext>
            </p:extLst>
          </p:nvPr>
        </p:nvGraphicFramePr>
        <p:xfrm>
          <a:off x="3172323" y="4572000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1" name="Vergelijking" r:id="rId8" imgW="406080" imgH="228600" progId="Equation.3">
                  <p:embed/>
                </p:oleObj>
              </mc:Choice>
              <mc:Fallback>
                <p:oleObj name="Vergelijking" r:id="rId8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23" y="4572000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655558"/>
              </p:ext>
            </p:extLst>
          </p:nvPr>
        </p:nvGraphicFramePr>
        <p:xfrm>
          <a:off x="4630738" y="4394867"/>
          <a:ext cx="28765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2" name="Vergelijking" r:id="rId10" imgW="1371600" imgH="228600" progId="Equation.3">
                  <p:embed/>
                </p:oleObj>
              </mc:Choice>
              <mc:Fallback>
                <p:oleObj name="Vergelijking" r:id="rId10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394867"/>
                        <a:ext cx="2876550" cy="4778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803935" y="3932904"/>
            <a:ext cx="251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 </a:t>
            </a:r>
            <a:endParaRPr lang="nl-NL" sz="2400" b="1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255365" y="5209836"/>
            <a:ext cx="2233340" cy="3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/>
              <a:t>Clausius-Clapeyron</a:t>
            </a:r>
          </a:p>
        </p:txBody>
      </p:sp>
      <p:graphicFrame>
        <p:nvGraphicFramePr>
          <p:cNvPr id="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26189"/>
              </p:ext>
            </p:extLst>
          </p:nvPr>
        </p:nvGraphicFramePr>
        <p:xfrm>
          <a:off x="1801813" y="5575555"/>
          <a:ext cx="25415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3" name="Vergelijking" r:id="rId12" imgW="2070000" imgH="507960" progId="Equation.3">
                  <p:embed/>
                </p:oleObj>
              </mc:Choice>
              <mc:Fallback>
                <p:oleObj name="Vergelijking" r:id="rId12" imgW="2070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575555"/>
                        <a:ext cx="2541587" cy="6937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726004" y="6329625"/>
            <a:ext cx="321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reference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T,P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005" y="6167735"/>
            <a:ext cx="7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253366" y="4289762"/>
            <a:ext cx="2182743" cy="2412916"/>
            <a:chOff x="135381" y="609600"/>
            <a:chExt cx="4305948" cy="4760016"/>
          </a:xfrm>
        </p:grpSpPr>
        <p:sp>
          <p:nvSpPr>
            <p:cNvPr id="68" name="TextBox 67"/>
            <p:cNvSpPr txBox="1"/>
            <p:nvPr/>
          </p:nvSpPr>
          <p:spPr>
            <a:xfrm>
              <a:off x="3545112" y="2284511"/>
              <a:ext cx="896217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P*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81399" y="1867408"/>
              <a:ext cx="673208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0" name="Picture 3" descr="4_9_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1" y="609600"/>
              <a:ext cx="3217419" cy="4014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1524000" y="3156858"/>
              <a:ext cx="122568" cy="1219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800264" y="3215516"/>
              <a:ext cx="1409536" cy="36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800" b="1" u="sng" dirty="0">
                  <a:solidFill>
                    <a:srgbClr val="FF3300"/>
                  </a:solidFill>
                </a:rPr>
                <a:t>Triple point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981200" y="2558600"/>
              <a:ext cx="0" cy="2242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00086" y="2129019"/>
              <a:ext cx="0" cy="267158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514600" y="2129019"/>
              <a:ext cx="1121229" cy="16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81200" y="2543628"/>
              <a:ext cx="165462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646567" y="4630058"/>
              <a:ext cx="871828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T*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2316509" y="4633686"/>
              <a:ext cx="648819" cy="7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nl-NL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9" name="TextBox 8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396240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pressures </a:t>
            </a:r>
            <a:endParaRPr lang="nl-NL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3935" y="5114525"/>
            <a:ext cx="321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pure compound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16200000">
            <a:off x="2275895" y="1716002"/>
            <a:ext cx="320427" cy="31368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 rot="16200000">
            <a:off x="5905454" y="1834817"/>
            <a:ext cx="325348" cy="29139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24348" y="344954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 pure compounds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8159" y="344261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 mixture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37759"/>
              </p:ext>
            </p:extLst>
          </p:nvPr>
        </p:nvGraphicFramePr>
        <p:xfrm>
          <a:off x="3178561" y="3994355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2" name="Vergelijking" r:id="rId6" imgW="406080" imgH="228600" progId="Equation.3">
                  <p:embed/>
                </p:oleObj>
              </mc:Choice>
              <mc:Fallback>
                <p:oleObj name="Vergelijking" r:id="rId6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561" y="3994355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743062"/>
              </p:ext>
            </p:extLst>
          </p:nvPr>
        </p:nvGraphicFramePr>
        <p:xfrm>
          <a:off x="3172323" y="4572000"/>
          <a:ext cx="852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3" name="Vergelijking" r:id="rId8" imgW="406080" imgH="228600" progId="Equation.3">
                  <p:embed/>
                </p:oleObj>
              </mc:Choice>
              <mc:Fallback>
                <p:oleObj name="Vergelijking" r:id="rId8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23" y="4572000"/>
                        <a:ext cx="852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37366"/>
              </p:ext>
            </p:extLst>
          </p:nvPr>
        </p:nvGraphicFramePr>
        <p:xfrm>
          <a:off x="4630738" y="4394867"/>
          <a:ext cx="28765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4" name="Vergelijking" r:id="rId10" imgW="1371600" imgH="228600" progId="Equation.3">
                  <p:embed/>
                </p:oleObj>
              </mc:Choice>
              <mc:Fallback>
                <p:oleObj name="Vergelijking" r:id="rId10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394867"/>
                        <a:ext cx="2876550" cy="4778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803935" y="3932904"/>
            <a:ext cx="251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vapor pressure </a:t>
            </a:r>
            <a:endParaRPr lang="nl-NL" sz="2400" b="1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255365" y="5209836"/>
            <a:ext cx="2233340" cy="3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/>
              <a:t>Clausius-Clapeyron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19949" y="4134240"/>
            <a:ext cx="1462547" cy="117026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505201" y="4689876"/>
            <a:ext cx="1462547" cy="65676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33099"/>
              </p:ext>
            </p:extLst>
          </p:nvPr>
        </p:nvGraphicFramePr>
        <p:xfrm>
          <a:off x="1801813" y="5575555"/>
          <a:ext cx="25415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5" name="Vergelijking" r:id="rId12" imgW="2070000" imgH="507960" progId="Equation.3">
                  <p:embed/>
                </p:oleObj>
              </mc:Choice>
              <mc:Fallback>
                <p:oleObj name="Vergelijking" r:id="rId12" imgW="2070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575555"/>
                        <a:ext cx="2541587" cy="6937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Straight Arrow Connector 78"/>
          <p:cNvCxnSpPr/>
          <p:nvPr/>
        </p:nvCxnSpPr>
        <p:spPr>
          <a:xfrm flipH="1" flipV="1">
            <a:off x="2292446" y="5284948"/>
            <a:ext cx="649858" cy="119986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26004" y="6329625"/>
            <a:ext cx="321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reference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T,P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399210" y="5841832"/>
            <a:ext cx="543094" cy="67431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016044" y="5987268"/>
            <a:ext cx="1062218" cy="55972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326478" y="6451118"/>
            <a:ext cx="1630574" cy="6637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1005" y="6167735"/>
            <a:ext cx="7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9" name="TextBox 8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962" y="4739555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34345"/>
              </p:ext>
            </p:extLst>
          </p:nvPr>
        </p:nvGraphicFramePr>
        <p:xfrm>
          <a:off x="1438275" y="4786313"/>
          <a:ext cx="6708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1" name="Vergelijking" r:id="rId4" imgW="3200400" imgH="266400" progId="Equation.3">
                  <p:embed/>
                </p:oleObj>
              </mc:Choice>
              <mc:Fallback>
                <p:oleObj name="Vergelijking" r:id="rId4" imgW="3200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786313"/>
                        <a:ext cx="6708775" cy="5572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76513"/>
              </p:ext>
            </p:extLst>
          </p:nvPr>
        </p:nvGraphicFramePr>
        <p:xfrm>
          <a:off x="1447800" y="3458496"/>
          <a:ext cx="5335632" cy="83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2" name="Vergelijking" r:id="rId6" imgW="2374560" imgH="368280" progId="Equation.3">
                  <p:embed/>
                </p:oleObj>
              </mc:Choice>
              <mc:Fallback>
                <p:oleObj name="Vergelijking" r:id="rId6" imgW="2374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58496"/>
                        <a:ext cx="5335632" cy="83069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704" y="351994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0" y="351994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(sim. phase 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3180" y="5486400"/>
            <a:ext cx="621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(* : initial phases are pure; before mixing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896" y="6009620"/>
            <a:ext cx="652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(Note: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400" b="1" dirty="0">
                <a:latin typeface="+mn-lt"/>
                <a:cs typeface="Times New Roman" pitchFamily="18" charset="0"/>
              </a:rPr>
              <a:t> </a:t>
            </a:r>
            <a:r>
              <a:rPr lang="nl-NL" sz="2400" b="1" dirty="0" smtClean="0">
                <a:latin typeface="+mn-lt"/>
                <a:cs typeface="Times New Roman" pitchFamily="18" charset="0"/>
              </a:rPr>
              <a:t>per definition for pure compound) </a:t>
            </a:r>
            <a:endParaRPr lang="nl-NL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426173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(slide 18: def. of</a:t>
            </a:r>
            <a:r>
              <a:rPr lang="nl-NL" sz="2400" b="1" dirty="0" smtClean="0"/>
              <a:t>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95800" y="4438687"/>
            <a:ext cx="685800" cy="216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3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37</a:t>
            </a:fld>
            <a:endParaRPr lang="en-US" altLang="nl-NL"/>
          </a:p>
        </p:txBody>
      </p:sp>
      <p:sp>
        <p:nvSpPr>
          <p:cNvPr id="23" name="TextBox 22"/>
          <p:cNvSpPr txBox="1"/>
          <p:nvPr/>
        </p:nvSpPr>
        <p:spPr>
          <a:xfrm>
            <a:off x="196644" y="39927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Final:</a:t>
            </a:r>
            <a:endParaRPr lang="nl-NL" sz="2400" b="1" u="sng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26024"/>
              </p:ext>
            </p:extLst>
          </p:nvPr>
        </p:nvGraphicFramePr>
        <p:xfrm>
          <a:off x="1441244" y="3978275"/>
          <a:ext cx="7127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4" name="Vergelijking" r:id="rId3" imgW="3200400" imgH="266400" progId="Equation.3">
                  <p:embed/>
                </p:oleObj>
              </mc:Choice>
              <mc:Fallback>
                <p:oleObj name="Vergelijking" r:id="rId3" imgW="3200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244" y="3978275"/>
                        <a:ext cx="71278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68040" y="5459562"/>
            <a:ext cx="7942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15548" y="481780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smtClean="0"/>
              <a:t>_</a:t>
            </a:r>
            <a:endParaRPr lang="nl-NL" sz="44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13214"/>
              </p:ext>
            </p:extLst>
          </p:nvPr>
        </p:nvGraphicFramePr>
        <p:xfrm>
          <a:off x="714230" y="5647150"/>
          <a:ext cx="754856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5" name="Vergelijking" r:id="rId5" imgW="3390840" imgH="457200" progId="Equation.3">
                  <p:embed/>
                </p:oleObj>
              </mc:Choice>
              <mc:Fallback>
                <p:oleObj name="Vergelijking" r:id="rId5" imgW="3390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30" y="5647150"/>
                        <a:ext cx="7548562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5962" y="4739555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48318"/>
              </p:ext>
            </p:extLst>
          </p:nvPr>
        </p:nvGraphicFramePr>
        <p:xfrm>
          <a:off x="1438275" y="4786313"/>
          <a:ext cx="6708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6" name="Vergelijking" r:id="rId7" imgW="3200400" imgH="266400" progId="Equation.3">
                  <p:embed/>
                </p:oleObj>
              </mc:Choice>
              <mc:Fallback>
                <p:oleObj name="Vergelijking" r:id="rId7" imgW="3200400" imgH="2664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786313"/>
                        <a:ext cx="6708775" cy="5572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9104" y="325833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38</a:t>
            </a:fld>
            <a:endParaRPr lang="en-US" altLang="nl-N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69226"/>
              </p:ext>
            </p:extLst>
          </p:nvPr>
        </p:nvGraphicFramePr>
        <p:xfrm>
          <a:off x="714230" y="3810000"/>
          <a:ext cx="754856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3" name="Vergelijking" r:id="rId3" imgW="3390840" imgH="457200" progId="Equation.3">
                  <p:embed/>
                </p:oleObj>
              </mc:Choice>
              <mc:Fallback>
                <p:oleObj name="Vergelijking" r:id="rId3" imgW="3390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30" y="3810000"/>
                        <a:ext cx="7548562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04800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9104" y="325833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1661410" y="54133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39556"/>
              </p:ext>
            </p:extLst>
          </p:nvPr>
        </p:nvGraphicFramePr>
        <p:xfrm>
          <a:off x="2474210" y="5041900"/>
          <a:ext cx="57959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4" name="Vergelijking" r:id="rId5" imgW="2603160" imgH="507960" progId="Equation.3">
                  <p:embed/>
                </p:oleObj>
              </mc:Choice>
              <mc:Fallback>
                <p:oleObj name="Vergelijking" r:id="rId5" imgW="260316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210" y="5041900"/>
                        <a:ext cx="5795963" cy="1130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29200" y="614235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(similar for phase 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39</a:t>
            </a:fld>
            <a:endParaRPr lang="en-US" altLang="nl-NL" dirty="0"/>
          </a:p>
        </p:txBody>
      </p:sp>
      <p:sp>
        <p:nvSpPr>
          <p:cNvPr id="22" name="TextBox 21"/>
          <p:cNvSpPr txBox="1"/>
          <p:nvPr/>
        </p:nvSpPr>
        <p:spPr>
          <a:xfrm>
            <a:off x="901680" y="4567432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nl-NL" sz="2400" b="1" u="sng" dirty="0" smtClean="0">
                <a:latin typeface="+mn-lt"/>
              </a:rPr>
              <a:t>: pure perfect gases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5077622" y="467093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gas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nl-NL" u="sng" dirty="0" smtClean="0"/>
              <a:t> </a:t>
            </a:r>
            <a:endParaRPr lang="en-US" altLang="nl-NL" u="sng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82264"/>
              </p:ext>
            </p:extLst>
          </p:nvPr>
        </p:nvGraphicFramePr>
        <p:xfrm>
          <a:off x="1386590" y="3200400"/>
          <a:ext cx="57959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3" name="Vergelijking" r:id="rId3" imgW="2603160" imgH="507960" progId="Equation.3">
                  <p:embed/>
                </p:oleObj>
              </mc:Choice>
              <mc:Fallback>
                <p:oleObj name="Vergelijking" r:id="rId3" imgW="26031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590" y="3200400"/>
                        <a:ext cx="5795963" cy="1130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13252"/>
              </p:ext>
            </p:extLst>
          </p:nvPr>
        </p:nvGraphicFramePr>
        <p:xfrm>
          <a:off x="5962893" y="4406900"/>
          <a:ext cx="1235075" cy="8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4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93" y="4406900"/>
                        <a:ext cx="1235075" cy="83957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6500" y="5379577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nl-NL" sz="2400" b="1" u="sng" dirty="0" smtClean="0">
                <a:latin typeface="+mn-lt"/>
              </a:rPr>
              <a:t>: mixed perfect gases @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109577" y="560663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91977"/>
              </p:ext>
            </p:extLst>
          </p:nvPr>
        </p:nvGraphicFramePr>
        <p:xfrm>
          <a:off x="5948607" y="5334000"/>
          <a:ext cx="1249362" cy="82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5" name="Equation" r:id="rId7" imgW="634680" imgH="419040" progId="Equation.3">
                  <p:embed/>
                </p:oleObj>
              </mc:Choice>
              <mc:Fallback>
                <p:oleObj name="Equation" r:id="rId7" imgW="6346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607" y="5334000"/>
                        <a:ext cx="1249362" cy="82542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42999"/>
              </p:ext>
            </p:extLst>
          </p:nvPr>
        </p:nvGraphicFramePr>
        <p:xfrm>
          <a:off x="2662481" y="5965825"/>
          <a:ext cx="22050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6" name="Vergelijking" r:id="rId9" imgW="990360" imgH="241200" progId="Equation.3">
                  <p:embed/>
                </p:oleObj>
              </mc:Choice>
              <mc:Fallback>
                <p:oleObj name="Vergelijking" r:id="rId9" imgW="9903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481" y="5965825"/>
                        <a:ext cx="2205037" cy="5381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7315200" y="3200400"/>
            <a:ext cx="304800" cy="3505200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ight Arrow 29"/>
          <p:cNvSpPr/>
          <p:nvPr/>
        </p:nvSpPr>
        <p:spPr bwMode="auto">
          <a:xfrm>
            <a:off x="7736742" y="4757031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338458" y="2120550"/>
            <a:ext cx="116742" cy="95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04849"/>
              </p:ext>
            </p:extLst>
          </p:nvPr>
        </p:nvGraphicFramePr>
        <p:xfrm>
          <a:off x="7958679" y="3101728"/>
          <a:ext cx="8763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7" name="Equation" r:id="rId13" imgW="393480" imgH="164880" progId="Equation.3">
                  <p:embed/>
                </p:oleObj>
              </mc:Choice>
              <mc:Fallback>
                <p:oleObj name="Equation" r:id="rId13" imgW="3934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679" y="3101728"/>
                        <a:ext cx="876300" cy="3667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23614"/>
              </p:ext>
            </p:extLst>
          </p:nvPr>
        </p:nvGraphicFramePr>
        <p:xfrm>
          <a:off x="6254313" y="6221433"/>
          <a:ext cx="949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8" name="Equation" r:id="rId15" imgW="482400" imgH="241200" progId="Equation.3">
                  <p:embed/>
                </p:oleObj>
              </mc:Choice>
              <mc:Fallback>
                <p:oleObj name="Equation" r:id="rId15" imgW="4824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313" y="6221433"/>
                        <a:ext cx="949325" cy="4746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8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35" y="304800"/>
            <a:ext cx="82110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3: mixtures of compounds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4</a:t>
            </a:fld>
            <a:endParaRPr lang="en-US" altLang="nl-NL"/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77941"/>
              </p:ext>
            </p:extLst>
          </p:nvPr>
        </p:nvGraphicFramePr>
        <p:xfrm>
          <a:off x="3021013" y="5630863"/>
          <a:ext cx="38274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7" name="Equation" r:id="rId3" imgW="1854000" imgH="419040" progId="Equation.3">
                  <p:embed/>
                </p:oleObj>
              </mc:Choice>
              <mc:Fallback>
                <p:oleObj name="Equation" r:id="rId3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5630863"/>
                        <a:ext cx="3827462" cy="868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1430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Components (compounds):</a:t>
            </a:r>
            <a:endParaRPr lang="en-US" altLang="nl-NL" sz="2400" b="1" u="sng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2274887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Molarity (</a:t>
            </a:r>
            <a:r>
              <a:rPr lang="en-US" altLang="nl-NL" sz="2400" b="1" u="sng" dirty="0" err="1" smtClean="0"/>
              <a:t>mol</a:t>
            </a:r>
            <a:r>
              <a:rPr lang="en-US" altLang="nl-NL" sz="2400" b="1" u="sng" dirty="0" smtClean="0"/>
              <a:t>/L):</a:t>
            </a:r>
            <a:endParaRPr lang="en-US" altLang="nl-NL" sz="2400" b="1" u="sng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1935" y="3243262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Molality (</a:t>
            </a:r>
            <a:r>
              <a:rPr lang="en-US" altLang="nl-NL" sz="2400" b="1" u="sng" dirty="0" err="1" smtClean="0"/>
              <a:t>mol</a:t>
            </a:r>
            <a:r>
              <a:rPr lang="en-US" altLang="nl-NL" sz="2400" b="1" u="sng" dirty="0" smtClean="0"/>
              <a:t>/kg): </a:t>
            </a:r>
            <a:endParaRPr lang="en-US" altLang="nl-NL" sz="2400" b="1" u="sng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7859" y="4343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Mole fraction (</a:t>
            </a:r>
            <a:r>
              <a:rPr lang="en-US" altLang="nl-NL" sz="2400" b="1" u="sng" dirty="0" smtClean="0"/>
              <a:t>): </a:t>
            </a:r>
            <a:endParaRPr lang="en-US" altLang="nl-NL" sz="24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87432"/>
              </p:ext>
            </p:extLst>
          </p:nvPr>
        </p:nvGraphicFramePr>
        <p:xfrm>
          <a:off x="5422557" y="1274762"/>
          <a:ext cx="16779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8" name="Equation" r:id="rId5" imgW="812520" imgH="203040" progId="Equation.3">
                  <p:embed/>
                </p:oleObj>
              </mc:Choice>
              <mc:Fallback>
                <p:oleObj name="Equation" r:id="rId5" imgW="81252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557" y="1274762"/>
                        <a:ext cx="1677988" cy="422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858399"/>
              </p:ext>
            </p:extLst>
          </p:nvPr>
        </p:nvGraphicFramePr>
        <p:xfrm>
          <a:off x="3946525" y="2133600"/>
          <a:ext cx="359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9" name="Vergelijking" r:id="rId7" imgW="1739880" imgH="393480" progId="Equation.3">
                  <p:embed/>
                </p:oleObj>
              </mc:Choice>
              <mc:Fallback>
                <p:oleObj name="Vergelijking" r:id="rId7" imgW="1739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2133600"/>
                        <a:ext cx="3597275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874899"/>
              </p:ext>
            </p:extLst>
          </p:nvPr>
        </p:nvGraphicFramePr>
        <p:xfrm>
          <a:off x="3936785" y="3149600"/>
          <a:ext cx="31765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0" name="Equation" r:id="rId9" imgW="1536480" imgH="393480" progId="Equation.3">
                  <p:embed/>
                </p:oleObj>
              </mc:Choice>
              <mc:Fallback>
                <p:oleObj name="Equation" r:id="rId9" imgW="15364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785" y="3149600"/>
                        <a:ext cx="3176587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29508"/>
              </p:ext>
            </p:extLst>
          </p:nvPr>
        </p:nvGraphicFramePr>
        <p:xfrm>
          <a:off x="3932238" y="4215714"/>
          <a:ext cx="50593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" name="Equation" r:id="rId11" imgW="2450880" imgH="558720" progId="Equation.3">
                  <p:embed/>
                </p:oleObj>
              </mc:Choice>
              <mc:Fallback>
                <p:oleObj name="Equation" r:id="rId11" imgW="245088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215714"/>
                        <a:ext cx="5059362" cy="1158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8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40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38712"/>
              </p:ext>
            </p:extLst>
          </p:nvPr>
        </p:nvGraphicFramePr>
        <p:xfrm>
          <a:off x="1736360" y="3381375"/>
          <a:ext cx="54006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5" name="Equation" r:id="rId3" imgW="2425680" imgH="482400" progId="Equation.3">
                  <p:embed/>
                </p:oleObj>
              </mc:Choice>
              <mc:Fallback>
                <p:oleObj name="Equation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60" y="3381375"/>
                        <a:ext cx="5400675" cy="1073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891949" y="368709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gas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nl-NL" u="sng" dirty="0" smtClean="0"/>
              <a:t> </a:t>
            </a:r>
            <a:endParaRPr lang="en-US" altLang="nl-NL" u="sng" baseline="30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87571" y="5634335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What about phase </a:t>
            </a:r>
            <a:r>
              <a:rPr lang="el-GR" sz="2400" b="1" i="1" u="sng" dirty="0" smtClean="0"/>
              <a:t>β</a:t>
            </a:r>
            <a:r>
              <a:rPr lang="nl-NL" sz="2400" b="1" u="sng" dirty="0" smtClean="0"/>
              <a:t> (liquid)?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7797" y="4724400"/>
            <a:ext cx="9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Note:</a:t>
            </a:r>
            <a:r>
              <a:rPr lang="nl-NL" sz="2400" b="1" dirty="0" smtClean="0"/>
              <a:t> </a:t>
            </a:r>
            <a:endParaRPr lang="nl-NL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881990"/>
              </p:ext>
            </p:extLst>
          </p:nvPr>
        </p:nvGraphicFramePr>
        <p:xfrm>
          <a:off x="2635080" y="4551363"/>
          <a:ext cx="1187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6" name="Equation" r:id="rId7" imgW="533160" imgH="431640" progId="Equation.3">
                  <p:embed/>
                </p:oleObj>
              </mc:Choice>
              <mc:Fallback>
                <p:oleObj name="Equation" r:id="rId7" imgW="533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080" y="4551363"/>
                        <a:ext cx="1187450" cy="960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64380" y="47244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and </a:t>
            </a:r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78467"/>
              </p:ext>
            </p:extLst>
          </p:nvPr>
        </p:nvGraphicFramePr>
        <p:xfrm>
          <a:off x="4572000" y="4554538"/>
          <a:ext cx="11604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7" name="Equation" r:id="rId9" imgW="520560" imgH="431640" progId="Equation.3">
                  <p:embed/>
                </p:oleObj>
              </mc:Choice>
              <mc:Fallback>
                <p:oleObj name="Equation" r:id="rId9" imgW="5205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54538"/>
                        <a:ext cx="1160463" cy="960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9011" y="4719935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like in slide 30! </a:t>
            </a:r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41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398575"/>
              </p:ext>
            </p:extLst>
          </p:nvPr>
        </p:nvGraphicFramePr>
        <p:xfrm>
          <a:off x="1736360" y="3381375"/>
          <a:ext cx="54006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0" name="Equation" r:id="rId3" imgW="2425680" imgH="482400" progId="Equation.3">
                  <p:embed/>
                </p:oleObj>
              </mc:Choice>
              <mc:Fallback>
                <p:oleObj name="Equation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60" y="3381375"/>
                        <a:ext cx="5400675" cy="1073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891949" y="368709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7292126" y="3338052"/>
            <a:ext cx="306717" cy="20279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ight Arrow 28"/>
          <p:cNvSpPr/>
          <p:nvPr/>
        </p:nvSpPr>
        <p:spPr bwMode="auto">
          <a:xfrm>
            <a:off x="7787576" y="4220173"/>
            <a:ext cx="690113" cy="26366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gas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nl-NL" u="sng" dirty="0" smtClean="0"/>
              <a:t> </a:t>
            </a:r>
            <a:endParaRPr lang="en-US" altLang="nl-NL" u="sng" baseline="30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579340"/>
              </p:ext>
            </p:extLst>
          </p:nvPr>
        </p:nvGraphicFramePr>
        <p:xfrm>
          <a:off x="5348033" y="4686300"/>
          <a:ext cx="1768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1" name="Vergelijking" r:id="rId7" imgW="761760" imgH="253800" progId="Equation.3">
                  <p:embed/>
                </p:oleObj>
              </mc:Choice>
              <mc:Fallback>
                <p:oleObj name="Vergelijking" r:id="rId7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033" y="4686300"/>
                        <a:ext cx="1768475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42822" y="4739148"/>
            <a:ext cx="440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Raoult’s law: Ideal solutions:</a:t>
            </a:r>
            <a:endParaRPr lang="nl-NL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3104" y="5127074"/>
            <a:ext cx="0" cy="5289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708060" y="5137356"/>
            <a:ext cx="0" cy="5289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341808" y="5120148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66371" y="5562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vapor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85571" y="5562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vapor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0289" y="6039013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005" y="980728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in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 phases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3D7-5AA3-44CA-B290-BB92BF8B52D8}" type="slidenum">
              <a:rPr lang="en-US"/>
              <a:pPr/>
              <a:t>42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nl-NL" sz="3200" u="sng" baseline="-25000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86750"/>
              </p:ext>
            </p:extLst>
          </p:nvPr>
        </p:nvGraphicFramePr>
        <p:xfrm>
          <a:off x="1428750" y="6019800"/>
          <a:ext cx="1727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0" name="Vergelijking" r:id="rId3" imgW="761760" imgH="253800" progId="Equation.3">
                  <p:embed/>
                </p:oleObj>
              </mc:Choice>
              <mc:Fallback>
                <p:oleObj name="Vergelijking" r:id="rId3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6019800"/>
                        <a:ext cx="17272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76600" y="6096000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/>
              <a:t>Raoult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402080" y="1268760"/>
            <a:ext cx="2000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Raoult’s law</a:t>
            </a:r>
            <a:endParaRPr lang="en-US" sz="2800" b="1" u="sng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61175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/>
              <a:t>Dalton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00550" y="868680"/>
            <a:ext cx="3905250" cy="5273358"/>
            <a:chOff x="4400550" y="868680"/>
            <a:chExt cx="3905250" cy="5273358"/>
          </a:xfrm>
        </p:grpSpPr>
        <p:pic>
          <p:nvPicPr>
            <p:cNvPr id="24579" name="Picture 3" descr="5_12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50" y="868680"/>
              <a:ext cx="3829050" cy="511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197668"/>
                </p:ext>
              </p:extLst>
            </p:nvPr>
          </p:nvGraphicFramePr>
          <p:xfrm>
            <a:off x="4810125" y="5405438"/>
            <a:ext cx="3495675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91" name="Vergelijking" r:id="rId6" imgW="2171520" imgH="457200" progId="Equation.3">
                    <p:embed/>
                  </p:oleObj>
                </mc:Choice>
                <mc:Fallback>
                  <p:oleObj name="Vergelijking" r:id="rId6" imgW="2171520" imgH="457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25" y="5405438"/>
                          <a:ext cx="3495675" cy="736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88859"/>
              </p:ext>
            </p:extLst>
          </p:nvPr>
        </p:nvGraphicFramePr>
        <p:xfrm>
          <a:off x="5014913" y="6062663"/>
          <a:ext cx="1670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2" name="Vergelijking" r:id="rId8" imgW="736560" imgH="215640" progId="Equation.3">
                  <p:embed/>
                </p:oleObj>
              </mc:Choice>
              <mc:Fallback>
                <p:oleObj name="Vergelijking" r:id="rId8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6062663"/>
                        <a:ext cx="167005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1743075"/>
            <a:ext cx="3838575" cy="4048125"/>
            <a:chOff x="457200" y="1743075"/>
            <a:chExt cx="3838575" cy="404812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1743075"/>
              <a:ext cx="3838575" cy="4048125"/>
              <a:chOff x="457200" y="1743075"/>
              <a:chExt cx="3838575" cy="4048125"/>
            </a:xfrm>
          </p:grpSpPr>
          <p:pic>
            <p:nvPicPr>
              <p:cNvPr id="24580" name="Picture 4" descr="5_11_bi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43075"/>
                <a:ext cx="3838575" cy="404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95066" y="5378244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Times New Roman" pitchFamily="18" charset="0"/>
                    <a:cs typeface="Times New Roman" pitchFamily="18" charset="0"/>
                  </a:rPr>
                  <a:t>Liquid mole fraction </a:t>
                </a:r>
                <a:r>
                  <a:rPr lang="nl-NL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nl-NL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nl-NL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933331"/>
                </p:ext>
              </p:extLst>
            </p:nvPr>
          </p:nvGraphicFramePr>
          <p:xfrm>
            <a:off x="2705100" y="3036386"/>
            <a:ext cx="1326938" cy="389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93" name="Vergelijking" r:id="rId11" imgW="736560" imgH="215640" progId="Equation.3">
                    <p:embed/>
                  </p:oleObj>
                </mc:Choice>
                <mc:Fallback>
                  <p:oleObj name="Vergelijking" r:id="rId11" imgW="73656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3036386"/>
                          <a:ext cx="1326938" cy="389756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21026"/>
                </p:ext>
              </p:extLst>
            </p:nvPr>
          </p:nvGraphicFramePr>
          <p:xfrm>
            <a:off x="1074375" y="4648200"/>
            <a:ext cx="3429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94" name="Vergelijking" r:id="rId13" imgW="190440" imgH="215640" progId="Equation.3">
                    <p:embed/>
                  </p:oleObj>
                </mc:Choice>
                <mc:Fallback>
                  <p:oleObj name="Vergelijking" r:id="rId13" imgW="19044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375" y="4648200"/>
                          <a:ext cx="34290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693845"/>
                </p:ext>
              </p:extLst>
            </p:nvPr>
          </p:nvGraphicFramePr>
          <p:xfrm>
            <a:off x="3389969" y="4495800"/>
            <a:ext cx="3429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95" name="Vergelijking" r:id="rId15" imgW="190440" imgH="215640" progId="Equation.3">
                    <p:embed/>
                  </p:oleObj>
                </mc:Choice>
                <mc:Fallback>
                  <p:oleObj name="Vergelijking" r:id="rId15" imgW="19044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969" y="4495800"/>
                          <a:ext cx="34290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615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43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14489"/>
              </p:ext>
            </p:extLst>
          </p:nvPr>
        </p:nvGraphicFramePr>
        <p:xfrm>
          <a:off x="2057400" y="3276600"/>
          <a:ext cx="54006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7" name="Equation" r:id="rId3" imgW="2425680" imgH="482400" progId="Equation.3">
                  <p:embed/>
                </p:oleObj>
              </mc:Choice>
              <mc:Fallback>
                <p:oleObj name="Equation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5400675" cy="1073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gas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nl-NL" u="sng" dirty="0" smtClean="0"/>
              <a:t> </a:t>
            </a:r>
            <a:endParaRPr lang="en-US" altLang="nl-NL" u="sng" baseline="30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3568" y="980728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or more components @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61833"/>
              </p:ext>
            </p:extLst>
          </p:nvPr>
        </p:nvGraphicFramePr>
        <p:xfrm>
          <a:off x="5697744" y="4495800"/>
          <a:ext cx="17700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8" name="Vergelijking" r:id="rId7" imgW="761760" imgH="253800" progId="Equation.3">
                  <p:embed/>
                </p:oleObj>
              </mc:Choice>
              <mc:Fallback>
                <p:oleObj name="Vergelijking" r:id="rId7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744" y="4495800"/>
                        <a:ext cx="1770062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76420"/>
              </p:ext>
            </p:extLst>
          </p:nvPr>
        </p:nvGraphicFramePr>
        <p:xfrm>
          <a:off x="2677284" y="5257800"/>
          <a:ext cx="5343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9" name="Vergelijking" r:id="rId9" imgW="2400120" imgH="253800" progId="Equation.3">
                  <p:embed/>
                </p:oleObj>
              </mc:Choice>
              <mc:Fallback>
                <p:oleObj name="Vergelijking" r:id="rId9" imgW="240012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284" y="5257800"/>
                        <a:ext cx="5343525" cy="565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48696" y="4538039"/>
            <a:ext cx="440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Raoult’s law: Ideal solutions:</a:t>
            </a:r>
            <a:endParaRPr lang="nl-NL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7577437" y="3247104"/>
            <a:ext cx="306717" cy="18730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ight Arrow 32"/>
          <p:cNvSpPr/>
          <p:nvPr/>
        </p:nvSpPr>
        <p:spPr bwMode="auto">
          <a:xfrm>
            <a:off x="8020809" y="406186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1828800" y="5410200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9027" y="5822950"/>
            <a:ext cx="600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(Note the mixture of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i="1" dirty="0" smtClean="0"/>
              <a:t> </a:t>
            </a:r>
            <a:r>
              <a:rPr lang="nl-NL" sz="2400" b="1" dirty="0" smtClean="0"/>
              <a:t>and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400" b="1" i="1" dirty="0" smtClean="0"/>
              <a:t> </a:t>
            </a:r>
            <a:r>
              <a:rPr lang="nl-NL" sz="2400" b="1" dirty="0" smtClean="0"/>
              <a:t>parameters)</a:t>
            </a:r>
            <a:endParaRPr lang="nl-NL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236960"/>
            <a:ext cx="903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(</a:t>
            </a:r>
            <a:r>
              <a:rPr lang="nl-NL" sz="2400" b="1" dirty="0" smtClean="0">
                <a:solidFill>
                  <a:srgbClr val="0070C0"/>
                </a:solidFill>
              </a:rPr>
              <a:t>different from the gas mixture in single gas phase situation</a:t>
            </a:r>
            <a:r>
              <a:rPr lang="nl-NL" sz="2400" b="1" dirty="0" smtClean="0"/>
              <a:t>)</a:t>
            </a:r>
            <a:endParaRPr lang="nl-NL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44</a:t>
            </a:fld>
            <a:endParaRPr lang="en-US" altLang="nl-NL"/>
          </a:p>
        </p:txBody>
      </p:sp>
      <p:sp>
        <p:nvSpPr>
          <p:cNvPr id="26" name="Left Brace 25"/>
          <p:cNvSpPr/>
          <p:nvPr/>
        </p:nvSpPr>
        <p:spPr>
          <a:xfrm>
            <a:off x="5549846" y="3297317"/>
            <a:ext cx="320618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671768" y="3611543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E</a:t>
            </a:r>
            <a:r>
              <a:rPr lang="nl-NL" sz="2400" b="1" u="sng" dirty="0" smtClean="0"/>
              <a:t>quilibrium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53374"/>
              </p:ext>
            </p:extLst>
          </p:nvPr>
        </p:nvGraphicFramePr>
        <p:xfrm>
          <a:off x="3629397" y="3618235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2" name="Vergelijking" r:id="rId3" imgW="647640" imgH="241200" progId="Equation.3">
                  <p:embed/>
                </p:oleObj>
              </mc:Choice>
              <mc:Fallback>
                <p:oleObj name="Vergelijking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397" y="3618235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2627784" y="3778580"/>
            <a:ext cx="779871" cy="26161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335565"/>
              </p:ext>
            </p:extLst>
          </p:nvPr>
        </p:nvGraphicFramePr>
        <p:xfrm>
          <a:off x="6156176" y="3240889"/>
          <a:ext cx="16843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3" name="Vergelijking" r:id="rId5" imgW="685800" imgH="241200" progId="Equation.3">
                  <p:embed/>
                </p:oleObj>
              </mc:Choice>
              <mc:Fallback>
                <p:oleObj name="Vergelijking" r:id="rId5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240889"/>
                        <a:ext cx="16843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83894"/>
              </p:ext>
            </p:extLst>
          </p:nvPr>
        </p:nvGraphicFramePr>
        <p:xfrm>
          <a:off x="6156176" y="3978275"/>
          <a:ext cx="1654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4" name="Vergelijking" r:id="rId7" imgW="672840" imgH="241200" progId="Equation.3">
                  <p:embed/>
                </p:oleObj>
              </mc:Choice>
              <mc:Fallback>
                <p:oleObj name="Vergelijking" r:id="rId7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78275"/>
                        <a:ext cx="16541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423796" y="228600"/>
            <a:ext cx="86440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liquid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47" y="1633091"/>
            <a:ext cx="2798151" cy="149278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51556" y="1709291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5983" y="2377549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403438" y="2016333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403438" y="2703755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568" y="980728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or more components @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45</a:t>
            </a:fld>
            <a:endParaRPr lang="en-US" alt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84108"/>
              </p:ext>
            </p:extLst>
          </p:nvPr>
        </p:nvGraphicFramePr>
        <p:xfrm>
          <a:off x="2903538" y="3341688"/>
          <a:ext cx="42179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9" name="Vergelijking" r:id="rId3" imgW="1815840" imgH="393480" progId="Equation.3">
                  <p:embed/>
                </p:oleObj>
              </mc:Choice>
              <mc:Fallback>
                <p:oleObj name="Vergelijking" r:id="rId3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341688"/>
                        <a:ext cx="4217987" cy="915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01124"/>
              </p:ext>
            </p:extLst>
          </p:nvPr>
        </p:nvGraphicFramePr>
        <p:xfrm>
          <a:off x="2898775" y="4432300"/>
          <a:ext cx="42275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0" name="Vergelijking" r:id="rId5" imgW="1815840" imgH="419040" progId="Equation.3">
                  <p:embed/>
                </p:oleObj>
              </mc:Choice>
              <mc:Fallback>
                <p:oleObj name="Vergelijking" r:id="rId5" imgW="1815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432300"/>
                        <a:ext cx="4227513" cy="977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9947" y="5517232"/>
            <a:ext cx="41785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1968" y="492070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_</a:t>
            </a:r>
            <a:endParaRPr lang="nl-NL" sz="40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10080"/>
              </p:ext>
            </p:extLst>
          </p:nvPr>
        </p:nvGraphicFramePr>
        <p:xfrm>
          <a:off x="2570163" y="5675313"/>
          <a:ext cx="31337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1" name="Vergelijking" r:id="rId7" imgW="1346040" imgH="457200" progId="Equation.3">
                  <p:embed/>
                </p:oleObj>
              </mc:Choice>
              <mc:Fallback>
                <p:oleObj name="Vergelijking" r:id="rId7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5675313"/>
                        <a:ext cx="3133725" cy="1066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1691680" y="602128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1556" y="591680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(similar for B)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47" y="1631414"/>
            <a:ext cx="2798151" cy="1492786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23796" y="228600"/>
            <a:ext cx="86440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liquid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980728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or more components @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20817"/>
              </p:ext>
            </p:extLst>
          </p:nvPr>
        </p:nvGraphicFramePr>
        <p:xfrm>
          <a:off x="397336" y="4594225"/>
          <a:ext cx="16208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2" name="Vergelijking" r:id="rId10" imgW="660240" imgH="266400" progId="Equation.3">
                  <p:embed/>
                </p:oleObj>
              </mc:Choice>
              <mc:Fallback>
                <p:oleObj name="Vergelijking" r:id="rId10" imgW="660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36" y="4594225"/>
                        <a:ext cx="1620837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02437"/>
              </p:ext>
            </p:extLst>
          </p:nvPr>
        </p:nvGraphicFramePr>
        <p:xfrm>
          <a:off x="350242" y="3505200"/>
          <a:ext cx="16843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3" name="Vergelijking" r:id="rId12" imgW="685800" imgH="241300" progId="Equation.3">
                  <p:embed/>
                </p:oleObj>
              </mc:Choice>
              <mc:Fallback>
                <p:oleObj name="Vergelijking" r:id="rId12" imgW="6858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42" y="3505200"/>
                        <a:ext cx="16843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2206331" y="36576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209800" y="47244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1556" y="1709291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5983" y="2377549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403438" y="2016333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403438" y="2703755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46</a:t>
            </a:fld>
            <a:endParaRPr lang="en-US" altLang="nl-N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94329"/>
              </p:ext>
            </p:extLst>
          </p:nvPr>
        </p:nvGraphicFramePr>
        <p:xfrm>
          <a:off x="3158919" y="3200400"/>
          <a:ext cx="31337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9" name="Vergelijking" r:id="rId3" imgW="1346040" imgH="457200" progId="Equation.3">
                  <p:embed/>
                </p:oleObj>
              </mc:Choice>
              <mc:Fallback>
                <p:oleObj name="Vergelijking" r:id="rId3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919" y="3200400"/>
                        <a:ext cx="3133725" cy="1066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2280436" y="35463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47" y="1631414"/>
            <a:ext cx="2798151" cy="1492786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23796" y="228600"/>
            <a:ext cx="86440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 and mixing processes: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liquid phase </a:t>
            </a:r>
            <a:r>
              <a:rPr lang="el-GR" altLang="nl-NL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980728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or more components @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17975"/>
              </p:ext>
            </p:extLst>
          </p:nvPr>
        </p:nvGraphicFramePr>
        <p:xfrm>
          <a:off x="4527550" y="4495800"/>
          <a:ext cx="1768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0" name="Vergelijking" r:id="rId6" imgW="761760" imgH="253800" progId="Equation.3">
                  <p:embed/>
                </p:oleObj>
              </mc:Choice>
              <mc:Fallback>
                <p:oleObj name="Vergelijking" r:id="rId6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495800"/>
                        <a:ext cx="1768475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071" y="6178411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Ideal solutions:</a:t>
            </a:r>
            <a:endParaRPr lang="nl-NL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6445044" y="3202860"/>
            <a:ext cx="306717" cy="18730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42109"/>
              </p:ext>
            </p:extLst>
          </p:nvPr>
        </p:nvGraphicFramePr>
        <p:xfrm>
          <a:off x="4195763" y="5273675"/>
          <a:ext cx="31924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1" name="Vergelijking" r:id="rId8" imgW="1371600" imgH="253800" progId="Equation.3">
                  <p:embed/>
                </p:oleObj>
              </mc:Choice>
              <mc:Fallback>
                <p:oleObj name="Vergelijking" r:id="rId8" imgW="13716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5273675"/>
                        <a:ext cx="319246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6978444" y="4017618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1986" y="617841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(similar for 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1556" y="1709291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5983" y="2377549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403438" y="2016333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03438" y="2703755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17687"/>
              </p:ext>
            </p:extLst>
          </p:nvPr>
        </p:nvGraphicFramePr>
        <p:xfrm>
          <a:off x="2623336" y="6151372"/>
          <a:ext cx="31924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2" name="Vergelijking" r:id="rId10" imgW="1371600" imgH="253800" progId="Equation.3">
                  <p:embed/>
                </p:oleObj>
              </mc:Choice>
              <mc:Fallback>
                <p:oleObj name="Vergelijking" r:id="rId10" imgW="1371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336" y="6151372"/>
                        <a:ext cx="319246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>
            <a:off x="3352800" y="5456904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7571443" y="547165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553537"/>
            <a:ext cx="440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Raoult’s law: Ideal solutions:</a:t>
            </a:r>
            <a:endParaRPr lang="nl-NL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/>
          </a:p>
        </p:txBody>
      </p:sp>
      <p:sp>
        <p:nvSpPr>
          <p:cNvPr id="29" name="TextBox 28"/>
          <p:cNvSpPr txBox="1"/>
          <p:nvPr/>
        </p:nvSpPr>
        <p:spPr>
          <a:xfrm>
            <a:off x="5791200" y="455581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(similar for 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51" y="4535151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solution:</a:t>
            </a:r>
            <a:r>
              <a:rPr lang="nl-NL" sz="2400" b="1" dirty="0" smtClean="0"/>
              <a:t> 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r>
              <a:rPr lang="en-US" altLang="nl-NL" u="sng" dirty="0"/>
              <a:t> liquid 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50946"/>
              </p:ext>
            </p:extLst>
          </p:nvPr>
        </p:nvGraphicFramePr>
        <p:xfrm>
          <a:off x="1009650" y="3341688"/>
          <a:ext cx="6800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6" name="Vergelijking" r:id="rId3" imgW="2920680" imgH="253800" progId="Equation.3">
                  <p:embed/>
                </p:oleObj>
              </mc:Choice>
              <mc:Fallback>
                <p:oleObj name="Vergelijking" r:id="rId3" imgW="292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341688"/>
                        <a:ext cx="680085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Brace 35"/>
          <p:cNvSpPr/>
          <p:nvPr/>
        </p:nvSpPr>
        <p:spPr>
          <a:xfrm>
            <a:off x="8027584" y="3284984"/>
            <a:ext cx="380677" cy="139060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68455"/>
              </p:ext>
            </p:extLst>
          </p:nvPr>
        </p:nvGraphicFramePr>
        <p:xfrm>
          <a:off x="1677988" y="5724723"/>
          <a:ext cx="53832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7" name="Vergelijking" r:id="rId5" imgW="2311200" imgH="253800" progId="Equation.3">
                  <p:embed/>
                </p:oleObj>
              </mc:Choice>
              <mc:Fallback>
                <p:oleObj name="Vergelijking" r:id="rId5" imgW="231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724723"/>
                        <a:ext cx="5383212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827584" y="5363303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509555" y="3787247"/>
            <a:ext cx="494283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1584" y="6305950"/>
            <a:ext cx="419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Ideal </a:t>
            </a:r>
            <a:r>
              <a:rPr lang="nl-NL" sz="2400" b="1" u="sng" dirty="0" smtClean="0">
                <a:solidFill>
                  <a:srgbClr val="0070C0"/>
                </a:solidFill>
              </a:rPr>
              <a:t>solution (of the liquid)</a:t>
            </a:r>
            <a:endParaRPr lang="nl-NL" sz="2400" b="1" u="sng" dirty="0" smtClean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5278007"/>
            <a:ext cx="415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Similar to the perfect gas case: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9" y="1587170"/>
            <a:ext cx="2798151" cy="14927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79302" y="21205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3" y="1600433"/>
            <a:ext cx="3081267" cy="147952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83568" y="980728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The process of mixing two or more components @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40047"/>
              </p:ext>
            </p:extLst>
          </p:nvPr>
        </p:nvGraphicFramePr>
        <p:xfrm>
          <a:off x="2590800" y="4514793"/>
          <a:ext cx="3192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8" name="Vergelijking" r:id="rId9" imgW="1371600" imgH="253800" progId="Equation.3">
                  <p:embed/>
                </p:oleObj>
              </mc:Choice>
              <mc:Fallback>
                <p:oleObj name="Vergelijking" r:id="rId9" imgW="13716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14793"/>
                        <a:ext cx="3192463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3542861" y="2923875"/>
            <a:ext cx="320427" cy="23474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eft Brace 22"/>
          <p:cNvSpPr/>
          <p:nvPr/>
        </p:nvSpPr>
        <p:spPr>
          <a:xfrm rot="16200000">
            <a:off x="6367657" y="2908650"/>
            <a:ext cx="325348" cy="239265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5281246" y="41265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initial pure compounds</a:t>
            </a:r>
            <a:endParaRPr lang="nl-N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1004" y="412652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final mixture</a:t>
            </a:r>
            <a:endParaRPr lang="nl-NL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4321"/>
            <a:ext cx="7649442" cy="5405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48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65806"/>
              </p:ext>
            </p:extLst>
          </p:nvPr>
        </p:nvGraphicFramePr>
        <p:xfrm>
          <a:off x="4007736" y="1068807"/>
          <a:ext cx="4268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6" name="Vergelijking" r:id="rId4" imgW="2031840" imgH="215640" progId="Equation.3">
                  <p:embed/>
                </p:oleObj>
              </mc:Choice>
              <mc:Fallback>
                <p:oleObj name="Vergelijking" r:id="rId4" imgW="2031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36" y="1068807"/>
                        <a:ext cx="4268787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5576" y="1052736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liquid mixing 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r>
              <a:rPr lang="en-US" altLang="nl-NL" u="sng" dirty="0"/>
              <a:t> liquid 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01" y="1270650"/>
            <a:ext cx="7561063" cy="53430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49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10137"/>
              </p:ext>
            </p:extLst>
          </p:nvPr>
        </p:nvGraphicFramePr>
        <p:xfrm>
          <a:off x="3995936" y="984164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0" name="Vergelijking" r:id="rId4" imgW="2006280" imgH="215640" progId="Equation.3">
                  <p:embed/>
                </p:oleObj>
              </mc:Choice>
              <mc:Fallback>
                <p:oleObj name="Vergelijking" r:id="rId4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84164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17861"/>
              </p:ext>
            </p:extLst>
          </p:nvPr>
        </p:nvGraphicFramePr>
        <p:xfrm>
          <a:off x="6771590" y="1536402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1" name="Vergelijking" r:id="rId6" imgW="685800" imgH="215640" progId="Equation.3">
                  <p:embed/>
                </p:oleObj>
              </mc:Choice>
              <mc:Fallback>
                <p:oleObj name="Vergelijking" r:id="rId6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90" y="1536402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6090461"/>
            <a:ext cx="887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2</a:t>
            </a:r>
            <a:r>
              <a:rPr lang="nl-NL" sz="2400" b="1" u="sng" baseline="30000" dirty="0" smtClean="0"/>
              <a:t>nd</a:t>
            </a:r>
            <a:r>
              <a:rPr lang="nl-NL" sz="2400" b="1" u="sng" dirty="0" smtClean="0"/>
              <a:t> law: Mixing is spontaneous, towards increasing entropy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r>
              <a:rPr lang="en-US" altLang="nl-NL" u="sng" dirty="0"/>
              <a:t> liquid 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liquid mixing </a:t>
            </a:r>
          </a:p>
        </p:txBody>
      </p:sp>
    </p:spTree>
    <p:extLst>
      <p:ext uri="{BB962C8B-B14F-4D97-AF65-F5344CB8AC3E}">
        <p14:creationId xmlns:p14="http://schemas.microsoft.com/office/powerpoint/2010/main" val="42432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35" y="304800"/>
            <a:ext cx="82110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Phase diagrams of mixtures of compounds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600200"/>
            <a:ext cx="586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independent intensive variables:  </a:t>
            </a:r>
            <a:endParaRPr lang="en-US" altLang="nl-NL" sz="24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01230"/>
              </p:ext>
            </p:extLst>
          </p:nvPr>
        </p:nvGraphicFramePr>
        <p:xfrm>
          <a:off x="6324600" y="1701457"/>
          <a:ext cx="341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57"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01457"/>
                        <a:ext cx="341312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914400" y="972065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Gibbs Phase Rule</a:t>
            </a:r>
            <a:endParaRPr lang="en-US" altLang="nl-NL" sz="2400" b="1" u="sng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65325"/>
              </p:ext>
            </p:extLst>
          </p:nvPr>
        </p:nvGraphicFramePr>
        <p:xfrm>
          <a:off x="4995862" y="1079157"/>
          <a:ext cx="17859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58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079157"/>
                        <a:ext cx="1785938" cy="369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54804" y="2133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components (compounds):</a:t>
            </a:r>
            <a:endParaRPr lang="en-US" altLang="nl-NL" sz="2400" b="1" u="sng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306244"/>
              </p:ext>
            </p:extLst>
          </p:nvPr>
        </p:nvGraphicFramePr>
        <p:xfrm>
          <a:off x="6350616" y="2194302"/>
          <a:ext cx="3143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59" name="Vergelijking" r:id="rId7" imgW="152280" imgH="177480" progId="Equation.3">
                  <p:embed/>
                </p:oleObj>
              </mc:Choice>
              <mc:Fallback>
                <p:oleObj name="Vergelijking" r:id="rId7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16" y="2194302"/>
                        <a:ext cx="314325" cy="368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8196" y="38862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phases in mutual equilibrium:  </a:t>
            </a:r>
            <a:endParaRPr lang="en-US" altLang="nl-NL" sz="2400" b="1" u="sng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7381"/>
              </p:ext>
            </p:extLst>
          </p:nvPr>
        </p:nvGraphicFramePr>
        <p:xfrm>
          <a:off x="6364812" y="3956952"/>
          <a:ext cx="314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60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812" y="3956952"/>
                        <a:ext cx="314325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239000" y="3055256"/>
            <a:ext cx="381000" cy="14514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7587342" y="3548742"/>
            <a:ext cx="381000" cy="14514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7990114" y="3283856"/>
            <a:ext cx="381000" cy="14514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42008"/>
              </p:ext>
            </p:extLst>
          </p:nvPr>
        </p:nvGraphicFramePr>
        <p:xfrm>
          <a:off x="7445375" y="1679575"/>
          <a:ext cx="10874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61" name="Equation" r:id="rId11" imgW="736560" imgH="203040" progId="Equation.3">
                  <p:embed/>
                </p:oleObj>
              </mc:Choice>
              <mc:Fallback>
                <p:oleObj name="Equation" r:id="rId11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79575"/>
                        <a:ext cx="1087438" cy="30003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24400" y="4856163"/>
            <a:ext cx="4000727" cy="1082675"/>
            <a:chOff x="4724400" y="4856163"/>
            <a:chExt cx="4000727" cy="1082675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37075"/>
                </p:ext>
              </p:extLst>
            </p:nvPr>
          </p:nvGraphicFramePr>
          <p:xfrm>
            <a:off x="4865914" y="5608638"/>
            <a:ext cx="38592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2" name="Equation" r:id="rId13" imgW="2374560" imgH="203040" progId="Equation.3">
                    <p:embed/>
                  </p:oleObj>
                </mc:Choice>
                <mc:Fallback>
                  <p:oleObj name="Equation" r:id="rId13" imgW="2374560" imgH="2030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5914" y="5608638"/>
                          <a:ext cx="3859213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963760"/>
                </p:ext>
              </p:extLst>
            </p:nvPr>
          </p:nvGraphicFramePr>
          <p:xfrm>
            <a:off x="4846637" y="4856163"/>
            <a:ext cx="262096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3" name="Equation" r:id="rId15" imgW="1612800" imgH="203040" progId="Equation.3">
                    <p:embed/>
                  </p:oleObj>
                </mc:Choice>
                <mc:Fallback>
                  <p:oleObj name="Equation" r:id="rId15" imgW="1612800" imgH="203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6637" y="4856163"/>
                          <a:ext cx="2620963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0854270"/>
                </p:ext>
              </p:extLst>
            </p:nvPr>
          </p:nvGraphicFramePr>
          <p:xfrm>
            <a:off x="4841422" y="5227638"/>
            <a:ext cx="21145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4" name="Equation" r:id="rId17" imgW="1295280" imgH="203040" progId="Equation.3">
                    <p:embed/>
                  </p:oleObj>
                </mc:Choice>
                <mc:Fallback>
                  <p:oleObj name="Equation" r:id="rId17" imgW="12952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422" y="5227638"/>
                          <a:ext cx="21145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eft Brace 15"/>
            <p:cNvSpPr/>
            <p:nvPr/>
          </p:nvSpPr>
          <p:spPr>
            <a:xfrm>
              <a:off x="4724400" y="4876800"/>
              <a:ext cx="76200" cy="9906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336" name="Group 14335"/>
          <p:cNvGrpSpPr/>
          <p:nvPr/>
        </p:nvGrpSpPr>
        <p:grpSpPr>
          <a:xfrm>
            <a:off x="6953306" y="1995712"/>
            <a:ext cx="1901769" cy="2119088"/>
            <a:chOff x="6953306" y="1995712"/>
            <a:chExt cx="1901769" cy="2119088"/>
          </a:xfrm>
        </p:grpSpPr>
        <p:pic>
          <p:nvPicPr>
            <p:cNvPr id="18" name="Picture 4" descr="4_7_bi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06" y="1995712"/>
              <a:ext cx="1899520" cy="211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251372" y="3055256"/>
              <a:ext cx="381000" cy="1451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62258" y="3185884"/>
              <a:ext cx="555172" cy="1705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505702" y="3516084"/>
              <a:ext cx="179612" cy="188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875816" y="3207655"/>
              <a:ext cx="201384" cy="2213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5" idx="0"/>
            </p:cNvCxnSpPr>
            <p:nvPr/>
          </p:nvCxnSpPr>
          <p:spPr>
            <a:xfrm>
              <a:off x="8354787" y="2960914"/>
              <a:ext cx="185057" cy="2249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163960"/>
                </p:ext>
              </p:extLst>
            </p:nvPr>
          </p:nvGraphicFramePr>
          <p:xfrm>
            <a:off x="7966742" y="3272970"/>
            <a:ext cx="39687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5" name="Equation" r:id="rId20" imgW="393480" imgH="177480" progId="Equation.3">
                    <p:embed/>
                  </p:oleObj>
                </mc:Choice>
                <mc:Fallback>
                  <p:oleObj name="Equation" r:id="rId20" imgW="393480" imgH="1774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6742" y="3272970"/>
                          <a:ext cx="396875" cy="180975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137874"/>
                </p:ext>
              </p:extLst>
            </p:nvPr>
          </p:nvGraphicFramePr>
          <p:xfrm>
            <a:off x="7848560" y="2133600"/>
            <a:ext cx="396875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6" name="Equation" r:id="rId22" imgW="393480" imgH="164880" progId="Equation.3">
                    <p:embed/>
                  </p:oleObj>
                </mc:Choice>
                <mc:Fallback>
                  <p:oleObj name="Equation" r:id="rId22" imgW="393480" imgH="164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560" y="2133600"/>
                          <a:ext cx="396875" cy="166687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7008708"/>
                </p:ext>
              </p:extLst>
            </p:nvPr>
          </p:nvGraphicFramePr>
          <p:xfrm>
            <a:off x="8407108" y="2133600"/>
            <a:ext cx="396875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7" name="Equation" r:id="rId24" imgW="393480" imgH="164880" progId="Equation.3">
                    <p:embed/>
                  </p:oleObj>
                </mc:Choice>
                <mc:Fallback>
                  <p:oleObj name="Equation" r:id="rId24" imgW="393480" imgH="164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7108" y="2133600"/>
                          <a:ext cx="396875" cy="166687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645591"/>
                </p:ext>
              </p:extLst>
            </p:nvPr>
          </p:nvGraphicFramePr>
          <p:xfrm>
            <a:off x="8458200" y="3643313"/>
            <a:ext cx="396875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8" name="Equation" r:id="rId25" imgW="393480" imgH="164880" progId="Equation.3">
                    <p:embed/>
                  </p:oleObj>
                </mc:Choice>
                <mc:Fallback>
                  <p:oleObj name="Equation" r:id="rId25" imgW="393480" imgH="1648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3643313"/>
                          <a:ext cx="396875" cy="166687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869047"/>
                </p:ext>
              </p:extLst>
            </p:nvPr>
          </p:nvGraphicFramePr>
          <p:xfrm>
            <a:off x="7231318" y="3029790"/>
            <a:ext cx="396848" cy="166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9" name="Equation" r:id="rId27" imgW="393480" imgH="164880" progId="Equation.3">
                    <p:embed/>
                  </p:oleObj>
                </mc:Choice>
                <mc:Fallback>
                  <p:oleObj name="Equation" r:id="rId27" imgW="393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1318" y="3029790"/>
                          <a:ext cx="396848" cy="166979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009380"/>
                </p:ext>
              </p:extLst>
            </p:nvPr>
          </p:nvGraphicFramePr>
          <p:xfrm>
            <a:off x="7585336" y="3548486"/>
            <a:ext cx="358898" cy="166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70" name="Equation" r:id="rId29" imgW="355320" imgH="164880" progId="Equation.3">
                    <p:embed/>
                  </p:oleObj>
                </mc:Choice>
                <mc:Fallback>
                  <p:oleObj name="Equation" r:id="rId29" imgW="355320" imgH="1648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5336" y="3548486"/>
                          <a:ext cx="358898" cy="166979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41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01" y="1270650"/>
            <a:ext cx="7561063" cy="53430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50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35109"/>
              </p:ext>
            </p:extLst>
          </p:nvPr>
        </p:nvGraphicFramePr>
        <p:xfrm>
          <a:off x="3995936" y="984164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7" name="Vergelijking" r:id="rId4" imgW="2006280" imgH="215640" progId="Equation.3">
                  <p:embed/>
                </p:oleObj>
              </mc:Choice>
              <mc:Fallback>
                <p:oleObj name="Vergelijking" r:id="rId4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84164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95735"/>
              </p:ext>
            </p:extLst>
          </p:nvPr>
        </p:nvGraphicFramePr>
        <p:xfrm>
          <a:off x="6771590" y="1536402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8" name="Vergelijking" r:id="rId6" imgW="685800" imgH="215640" progId="Equation.3">
                  <p:embed/>
                </p:oleObj>
              </mc:Choice>
              <mc:Fallback>
                <p:oleObj name="Vergelijking" r:id="rId6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90" y="1536402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5898737"/>
            <a:ext cx="887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2</a:t>
            </a:r>
            <a:r>
              <a:rPr lang="nl-NL" sz="2400" b="1" u="sng" baseline="30000" dirty="0" smtClean="0"/>
              <a:t>nd</a:t>
            </a:r>
            <a:r>
              <a:rPr lang="nl-NL" sz="2400" b="1" u="sng" dirty="0" smtClean="0"/>
              <a:t> law: Mixing is spontaneous, towards increasing entropy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r>
              <a:rPr lang="en-US" altLang="nl-NL" u="sng" dirty="0"/>
              <a:t> liquid 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liquid mixing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43627"/>
              </p:ext>
            </p:extLst>
          </p:nvPr>
        </p:nvGraphicFramePr>
        <p:xfrm>
          <a:off x="2748296" y="4495800"/>
          <a:ext cx="3736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9" name="Vergelijking" r:id="rId8" imgW="1777680" imgH="228600" progId="Equation.3">
                  <p:embed/>
                </p:oleObj>
              </mc:Choice>
              <mc:Fallback>
                <p:oleObj name="Vergelijking" r:id="rId8" imgW="1777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296" y="4495800"/>
                        <a:ext cx="3736975" cy="479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616784" y="1981200"/>
            <a:ext cx="2774616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53000" y="6396335"/>
            <a:ext cx="327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p.14-16)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4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00550" y="868680"/>
            <a:ext cx="3905250" cy="5273358"/>
            <a:chOff x="4400550" y="868680"/>
            <a:chExt cx="3905250" cy="5273358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945190"/>
                </p:ext>
              </p:extLst>
            </p:nvPr>
          </p:nvGraphicFramePr>
          <p:xfrm>
            <a:off x="4810125" y="5405438"/>
            <a:ext cx="3495675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4" name="Vergelijking" r:id="rId3" imgW="2171520" imgH="457200" progId="Equation.3">
                    <p:embed/>
                  </p:oleObj>
                </mc:Choice>
                <mc:Fallback>
                  <p:oleObj name="Vergelijking" r:id="rId3" imgW="21715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25" y="5405438"/>
                          <a:ext cx="3495675" cy="736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3" descr="5_12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50" y="868680"/>
              <a:ext cx="3829050" cy="511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28600" y="5867400"/>
            <a:ext cx="434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Ideal mixing (</a:t>
            </a:r>
            <a:r>
              <a:rPr lang="en-US" altLang="nl-NL" sz="2400" b="1" u="sng" dirty="0" err="1"/>
              <a:t>Raoult</a:t>
            </a:r>
            <a:r>
              <a:rPr lang="en-US" altLang="nl-NL" sz="2400" b="1" u="sng" dirty="0"/>
              <a:t>)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00371"/>
              </p:ext>
            </p:extLst>
          </p:nvPr>
        </p:nvGraphicFramePr>
        <p:xfrm>
          <a:off x="4038600" y="6096000"/>
          <a:ext cx="1422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5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0"/>
                        <a:ext cx="14224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6129"/>
              </p:ext>
            </p:extLst>
          </p:nvPr>
        </p:nvGraphicFramePr>
        <p:xfrm>
          <a:off x="6043612" y="6096000"/>
          <a:ext cx="13668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6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2" y="6096000"/>
                        <a:ext cx="13668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r>
              <a:rPr lang="en-US" altLang="nl-NL" u="sng" dirty="0"/>
              <a:t> liquid 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1743075"/>
            <a:ext cx="3838575" cy="4048125"/>
            <a:chOff x="457200" y="1743075"/>
            <a:chExt cx="3838575" cy="4048125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1743075"/>
              <a:ext cx="3838575" cy="4048125"/>
              <a:chOff x="457200" y="1743075"/>
              <a:chExt cx="3838575" cy="4048125"/>
            </a:xfrm>
          </p:grpSpPr>
          <p:pic>
            <p:nvPicPr>
              <p:cNvPr id="20" name="Picture 4" descr="5_11_bi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43075"/>
                <a:ext cx="3838575" cy="404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195066" y="5378244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Times New Roman" pitchFamily="18" charset="0"/>
                    <a:cs typeface="Times New Roman" pitchFamily="18" charset="0"/>
                  </a:rPr>
                  <a:t>Liquid mole fraction </a:t>
                </a:r>
                <a:r>
                  <a:rPr lang="nl-NL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nl-NL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nl-NL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4399733"/>
                </p:ext>
              </p:extLst>
            </p:nvPr>
          </p:nvGraphicFramePr>
          <p:xfrm>
            <a:off x="2705100" y="3036386"/>
            <a:ext cx="1326938" cy="389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7" name="Vergelijking" r:id="rId11" imgW="736560" imgH="215640" progId="Equation.3">
                    <p:embed/>
                  </p:oleObj>
                </mc:Choice>
                <mc:Fallback>
                  <p:oleObj name="Vergelijking" r:id="rId11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3036386"/>
                          <a:ext cx="1326938" cy="389756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0774374"/>
                </p:ext>
              </p:extLst>
            </p:nvPr>
          </p:nvGraphicFramePr>
          <p:xfrm>
            <a:off x="1074375" y="4648200"/>
            <a:ext cx="3429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8" name="Vergelijking" r:id="rId13" imgW="190440" imgH="215640" progId="Equation.3">
                    <p:embed/>
                  </p:oleObj>
                </mc:Choice>
                <mc:Fallback>
                  <p:oleObj name="Vergelijking" r:id="rId13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375" y="4648200"/>
                          <a:ext cx="34290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26958"/>
                </p:ext>
              </p:extLst>
            </p:nvPr>
          </p:nvGraphicFramePr>
          <p:xfrm>
            <a:off x="3389969" y="4495800"/>
            <a:ext cx="3429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9" name="Vergelijking" r:id="rId15" imgW="190440" imgH="215640" progId="Equation.3">
                    <p:embed/>
                  </p:oleObj>
                </mc:Choice>
                <mc:Fallback>
                  <p:oleObj name="Vergelijking" r:id="rId1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969" y="4495800"/>
                          <a:ext cx="34290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08085" y="6324600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12</a:t>
            </a:r>
            <a:endParaRPr lang="en-US" altLang="nl-NL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7718"/>
            <a:ext cx="3751417" cy="3651512"/>
          </a:xfrm>
          <a:prstGeom prst="rect">
            <a:avLst/>
          </a:prstGeom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95800" y="2209800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Ideal-dilute solutions:</a:t>
            </a:r>
          </a:p>
          <a:p>
            <a:pPr algn="l"/>
            <a:r>
              <a:rPr lang="en-US" altLang="nl-NL" sz="2400" b="1" u="sng" dirty="0" smtClean="0"/>
              <a:t> Henry constant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8357" y="9525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Non-ideal mixing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52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99867"/>
              </p:ext>
            </p:extLst>
          </p:nvPr>
        </p:nvGraphicFramePr>
        <p:xfrm>
          <a:off x="4503737" y="1501775"/>
          <a:ext cx="19732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7" name="Vergelijking" r:id="rId4" imgW="672840" imgH="215640" progId="Equation.3">
                  <p:embed/>
                </p:oleObj>
              </mc:Choice>
              <mc:Fallback>
                <p:oleObj name="Vergelijking" r:id="rId4" imgW="67284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7" y="1501775"/>
                        <a:ext cx="197326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Ideal-dilute solutions </a:t>
            </a:r>
            <a:r>
              <a:rPr lang="en-US" altLang="nl-NL" u="sng" dirty="0" smtClean="0"/>
              <a:t>liquid </a:t>
            </a:r>
            <a:r>
              <a:rPr lang="en-US" altLang="nl-NL" u="sng" dirty="0"/>
              <a:t>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3384756" y="3382296"/>
            <a:ext cx="1981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65956" y="4259962"/>
            <a:ext cx="3505200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almost pure solvent </a:t>
            </a:r>
            <a:r>
              <a:rPr lang="en-US" altLang="nl-NL" sz="280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70821" y="5714727"/>
            <a:ext cx="5449957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very low concentration of solute </a:t>
            </a:r>
            <a:r>
              <a:rPr lang="en-US" altLang="nl-NL" sz="280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29148" y="4419600"/>
            <a:ext cx="899652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22408" y="5014452"/>
            <a:ext cx="4953000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solute </a:t>
            </a:r>
            <a:r>
              <a:rPr lang="en-US" altLang="nl-NL" sz="2400" u="sng" dirty="0" smtClean="0"/>
              <a:t>B</a:t>
            </a:r>
            <a:r>
              <a:rPr lang="en-US" altLang="nl-NL" sz="2400" b="1" u="sng" dirty="0" smtClean="0"/>
              <a:t> expelled from solution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438400" y="3505201"/>
            <a:ext cx="1143000" cy="171449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_15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5_16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381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05000" y="5840364"/>
            <a:ext cx="6477000" cy="56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Ideal-dilute solutions: Henry constant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8357" y="9525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Non-ideal mixing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53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35545"/>
              </p:ext>
            </p:extLst>
          </p:nvPr>
        </p:nvGraphicFramePr>
        <p:xfrm>
          <a:off x="1261269" y="5334513"/>
          <a:ext cx="1481932" cy="47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4" name="Vergelijking" r:id="rId5" imgW="672840" imgH="215640" progId="Equation.3">
                  <p:embed/>
                </p:oleObj>
              </mc:Choice>
              <mc:Fallback>
                <p:oleObj name="Vergelijking" r:id="rId5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269" y="5334513"/>
                        <a:ext cx="1481932" cy="4745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Ideal-dilute solutions </a:t>
            </a:r>
            <a:r>
              <a:rPr lang="en-US" altLang="nl-NL" u="sng" dirty="0" smtClean="0"/>
              <a:t>liquid </a:t>
            </a:r>
            <a:r>
              <a:rPr lang="en-US" altLang="nl-NL" u="sng" dirty="0"/>
              <a:t>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 flipV="1">
            <a:off x="2002235" y="3215148"/>
            <a:ext cx="2936017" cy="211936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flipV="1">
            <a:off x="3831431" y="3352800"/>
            <a:ext cx="4169569" cy="1981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26226"/>
              </p:ext>
            </p:extLst>
          </p:nvPr>
        </p:nvGraphicFramePr>
        <p:xfrm>
          <a:off x="3062288" y="5334000"/>
          <a:ext cx="1538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5" name="Vergelijking" r:id="rId7" imgW="698400" imgH="215640" progId="Equation.3">
                  <p:embed/>
                </p:oleObj>
              </mc:Choice>
              <mc:Fallback>
                <p:oleObj name="Vergelijking" r:id="rId7" imgW="6984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334000"/>
                        <a:ext cx="1538287" cy="4746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0310" y="5397912"/>
            <a:ext cx="4106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nl-NL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4598" y="6341808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13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3600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54</a:t>
            </a:fld>
            <a:endParaRPr lang="en-US" altLang="nl-N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86055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Non-ideal mixing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91866"/>
              </p:ext>
            </p:extLst>
          </p:nvPr>
        </p:nvGraphicFramePr>
        <p:xfrm>
          <a:off x="4572000" y="1631950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7" name="Equation" r:id="rId3" imgW="1371600" imgH="253800" progId="Equation.3">
                  <p:embed/>
                </p:oleObj>
              </mc:Choice>
              <mc:Fallback>
                <p:oleObj name="Equation" r:id="rId3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31950"/>
                        <a:ext cx="2819400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001"/>
              </p:ext>
            </p:extLst>
          </p:nvPr>
        </p:nvGraphicFramePr>
        <p:xfrm>
          <a:off x="4584700" y="2317750"/>
          <a:ext cx="3873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8" name="Equation" r:id="rId5" imgW="2057400" imgH="253800" progId="Equation.3">
                  <p:embed/>
                </p:oleObj>
              </mc:Choice>
              <mc:Fallback>
                <p:oleObj name="Equation" r:id="rId5" imgW="2057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317750"/>
                        <a:ext cx="3873500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422"/>
              </p:ext>
            </p:extLst>
          </p:nvPr>
        </p:nvGraphicFramePr>
        <p:xfrm>
          <a:off x="5181600" y="3536950"/>
          <a:ext cx="28686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9" name="Equation" r:id="rId7" imgW="977760" imgH="203040" progId="Equation.3">
                  <p:embed/>
                </p:oleObj>
              </mc:Choice>
              <mc:Fallback>
                <p:oleObj name="Equation" r:id="rId7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36950"/>
                        <a:ext cx="2868613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46525" y="1295400"/>
            <a:ext cx="592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9600"/>
              <a:t>{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509167" y="1138535"/>
            <a:ext cx="2920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(Excess functions)</a:t>
            </a:r>
          </a:p>
        </p:txBody>
      </p:sp>
      <p:pic>
        <p:nvPicPr>
          <p:cNvPr id="10" name="Picture 4" descr="5_16_b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6797"/>
            <a:ext cx="304800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1251" y="228600"/>
            <a:ext cx="891274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Ideal-dilute solutions </a:t>
            </a:r>
            <a:r>
              <a:rPr lang="en-US" altLang="nl-NL" u="sng" dirty="0" smtClean="0"/>
              <a:t>liquid </a:t>
            </a:r>
            <a:r>
              <a:rPr lang="en-US" altLang="nl-NL" u="sng" dirty="0"/>
              <a:t>phase </a:t>
            </a:r>
            <a:r>
              <a:rPr lang="el-GR" altLang="nl-NL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nl-NL" i="1" u="sng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u="sng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pic>
        <p:nvPicPr>
          <p:cNvPr id="44038" name="Picture 6" descr="5_3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2335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600200" y="27432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= 0</a:t>
            </a:r>
            <a:endParaRPr lang="en-US" altLang="nl-NL" u="sng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65760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vapour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24485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liquid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55</a:t>
            </a:fld>
            <a:endParaRPr lang="en-US" altLang="nl-NL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676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 </a:t>
            </a:r>
            <a:r>
              <a:rPr lang="en-US" altLang="nl-NL" sz="2400" b="1" u="sng" dirty="0"/>
              <a:t>solutions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7725" y="3792415"/>
            <a:ext cx="30480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32100"/>
              </p:ext>
            </p:extLst>
          </p:nvPr>
        </p:nvGraphicFramePr>
        <p:xfrm>
          <a:off x="3460348" y="3733800"/>
          <a:ext cx="2949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348" y="3733800"/>
                        <a:ext cx="2949575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pic>
        <p:nvPicPr>
          <p:cNvPr id="44036" name="Picture 4" descr="5_3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016000"/>
            <a:ext cx="2409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5_38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810000"/>
            <a:ext cx="2409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5_37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2335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6200" y="38862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Non-ideal solutions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419725" y="990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/>
              <a:t>G</a:t>
            </a:r>
            <a:r>
              <a:rPr lang="en-US" altLang="nl-NL" u="sng" baseline="30000" dirty="0"/>
              <a:t>E</a:t>
            </a:r>
            <a:r>
              <a:rPr lang="en-US" altLang="nl-NL" i="1" u="sng" dirty="0"/>
              <a:t> &gt;&gt; 0</a:t>
            </a:r>
            <a:endParaRPr lang="en-US" altLang="nl-NL" u="sng" dirty="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410200" y="5562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&lt;&lt; 0</a:t>
            </a:r>
            <a:endParaRPr lang="en-US" altLang="nl-NL" u="sng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600200" y="56388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/>
              <a:t>G</a:t>
            </a:r>
            <a:r>
              <a:rPr lang="en-US" altLang="nl-NL" u="sng" baseline="30000" dirty="0"/>
              <a:t>E</a:t>
            </a:r>
            <a:r>
              <a:rPr lang="en-US" altLang="nl-NL" i="1" u="sng" dirty="0"/>
              <a:t> &lt; 0</a:t>
            </a:r>
            <a:endParaRPr lang="en-US" altLang="nl-NL" u="sng" dirty="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600200" y="27432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= 0</a:t>
            </a:r>
            <a:endParaRPr lang="en-US" altLang="nl-NL" u="sng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65760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vapour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24485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liquid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56</a:t>
            </a:fld>
            <a:endParaRPr lang="en-US" altLang="nl-NL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676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 </a:t>
            </a:r>
            <a:r>
              <a:rPr lang="en-US" altLang="nl-NL" sz="2400" b="1" u="sng" dirty="0"/>
              <a:t>solutions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51952"/>
              </p:ext>
            </p:extLst>
          </p:nvPr>
        </p:nvGraphicFramePr>
        <p:xfrm>
          <a:off x="3460348" y="3733800"/>
          <a:ext cx="2949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Equation" r:id="rId6" imgW="1434960" imgH="253800" progId="Equation.3">
                  <p:embed/>
                </p:oleObj>
              </mc:Choice>
              <mc:Fallback>
                <p:oleObj name="Equation" r:id="rId6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348" y="3733800"/>
                        <a:ext cx="2949575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6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1" grpId="0"/>
      <p:bldP spid="440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2514600" y="1066800"/>
            <a:ext cx="2362200" cy="5562600"/>
            <a:chOff x="192" y="192"/>
            <a:chExt cx="2235" cy="5244"/>
          </a:xfrm>
        </p:grpSpPr>
        <p:pic>
          <p:nvPicPr>
            <p:cNvPr id="45062" name="Picture 6" descr="5_37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32" cy="5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3" name="Picture 7" descr="5_37_big_sha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384"/>
              <a:ext cx="2022" cy="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600200" y="56388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&lt; 0</a:t>
            </a:r>
            <a:endParaRPr lang="en-US" altLang="nl-NL" u="sng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600200" y="27432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= 0</a:t>
            </a:r>
            <a:endParaRPr lang="en-US" altLang="nl-NL" u="sng"/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6313487" y="3886200"/>
            <a:ext cx="2362200" cy="2590800"/>
            <a:chOff x="96" y="96"/>
            <a:chExt cx="2256" cy="2496"/>
          </a:xfrm>
        </p:grpSpPr>
        <p:pic>
          <p:nvPicPr>
            <p:cNvPr id="45067" name="Picture 11" descr="5_38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8" name="Picture 12" descr="5_38_big_shad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2028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410200" y="5649912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&lt;&lt; 0</a:t>
            </a:r>
            <a:endParaRPr lang="en-US" altLang="nl-NL" u="sng"/>
          </a:p>
        </p:txBody>
      </p: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6302375" y="1219200"/>
            <a:ext cx="2362200" cy="2438400"/>
            <a:chOff x="192" y="192"/>
            <a:chExt cx="2256" cy="2496"/>
          </a:xfrm>
        </p:grpSpPr>
        <p:pic>
          <p:nvPicPr>
            <p:cNvPr id="45071" name="Picture 15" descr="5_39_bi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2" name="Picture 16" descr="5_39_big_shad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4"/>
              <a:ext cx="2028" cy="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410200" y="990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&gt;&gt; 0</a:t>
            </a:r>
            <a:endParaRPr lang="en-US" altLang="nl-NL" u="sng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65760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vapour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24485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liquid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57</a:t>
            </a:fld>
            <a:endParaRPr lang="en-US" altLang="nl-NL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6200" y="38862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Non-ideal solutions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1676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 </a:t>
            </a:r>
            <a:r>
              <a:rPr lang="en-US" altLang="nl-NL" sz="2400" b="1" u="sng" dirty="0"/>
              <a:t>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333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35" y="304800"/>
            <a:ext cx="82110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Phase diagrams of mixtures of compounds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600200"/>
            <a:ext cx="586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independent intensive variables:  </a:t>
            </a:r>
            <a:endParaRPr lang="en-US" altLang="nl-NL" sz="24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1689"/>
              </p:ext>
            </p:extLst>
          </p:nvPr>
        </p:nvGraphicFramePr>
        <p:xfrm>
          <a:off x="6324600" y="1701457"/>
          <a:ext cx="341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4"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01457"/>
                        <a:ext cx="341312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914400" y="972065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Gibbs Phase Rule</a:t>
            </a:r>
            <a:endParaRPr lang="en-US" altLang="nl-NL" sz="2400" b="1" u="sng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57207"/>
              </p:ext>
            </p:extLst>
          </p:nvPr>
        </p:nvGraphicFramePr>
        <p:xfrm>
          <a:off x="4995862" y="1079157"/>
          <a:ext cx="17859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5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079157"/>
                        <a:ext cx="1785938" cy="369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54804" y="2133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components (compounds):</a:t>
            </a:r>
            <a:endParaRPr lang="en-US" altLang="nl-NL" sz="2400" b="1" u="sng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62869"/>
              </p:ext>
            </p:extLst>
          </p:nvPr>
        </p:nvGraphicFramePr>
        <p:xfrm>
          <a:off x="6350616" y="2194302"/>
          <a:ext cx="3143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6" name="Vergelijking" r:id="rId7" imgW="152280" imgH="177480" progId="Equation.3">
                  <p:embed/>
                </p:oleObj>
              </mc:Choice>
              <mc:Fallback>
                <p:oleObj name="Vergelijking" r:id="rId7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16" y="2194302"/>
                        <a:ext cx="314325" cy="368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8196" y="38862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phases in mutual equilibrium:  </a:t>
            </a:r>
            <a:endParaRPr lang="en-US" altLang="nl-NL" sz="2400" b="1" u="sng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35506"/>
              </p:ext>
            </p:extLst>
          </p:nvPr>
        </p:nvGraphicFramePr>
        <p:xfrm>
          <a:off x="6364812" y="3956952"/>
          <a:ext cx="314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7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812" y="3956952"/>
                        <a:ext cx="314325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52600" y="2993572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components in each phase:   </a:t>
            </a:r>
            <a:endParaRPr lang="en-US" altLang="nl-NL" sz="2400" b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07874"/>
              </p:ext>
            </p:extLst>
          </p:nvPr>
        </p:nvGraphicFramePr>
        <p:xfrm>
          <a:off x="6352267" y="3101975"/>
          <a:ext cx="13112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8" name="Equation" r:id="rId11" imgW="634680" imgH="177480" progId="Equation.3">
                  <p:embed/>
                </p:oleObj>
              </mc:Choice>
              <mc:Fallback>
                <p:oleObj name="Equation" r:id="rId11" imgW="63468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267" y="3101975"/>
                        <a:ext cx="1311275" cy="369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7533140" y="2541814"/>
            <a:ext cx="22860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16551"/>
              </p:ext>
            </p:extLst>
          </p:nvPr>
        </p:nvGraphicFramePr>
        <p:xfrm>
          <a:off x="7478486" y="2177142"/>
          <a:ext cx="6302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9" name="Equation" r:id="rId13" imgW="304560" imgH="203040" progId="Equation.3">
                  <p:embed/>
                </p:oleObj>
              </mc:Choice>
              <mc:Fallback>
                <p:oleObj name="Equation" r:id="rId13" imgW="3045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486" y="2177142"/>
                        <a:ext cx="630237" cy="4222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35" y="304800"/>
            <a:ext cx="82110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Phase diagrams of mixtures of compounds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600200"/>
            <a:ext cx="586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independent intensive variables:  </a:t>
            </a:r>
            <a:endParaRPr lang="en-US" altLang="nl-NL" sz="24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96834"/>
              </p:ext>
            </p:extLst>
          </p:nvPr>
        </p:nvGraphicFramePr>
        <p:xfrm>
          <a:off x="6324600" y="1701457"/>
          <a:ext cx="341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7"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01457"/>
                        <a:ext cx="341312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914400" y="972065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Gibbs Phase Rule</a:t>
            </a:r>
            <a:endParaRPr lang="en-US" altLang="nl-NL" sz="2400" b="1" u="sng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78022"/>
              </p:ext>
            </p:extLst>
          </p:nvPr>
        </p:nvGraphicFramePr>
        <p:xfrm>
          <a:off x="4995862" y="1079157"/>
          <a:ext cx="17859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8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079157"/>
                        <a:ext cx="1785938" cy="369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54804" y="2133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components (compounds):</a:t>
            </a:r>
            <a:endParaRPr lang="en-US" altLang="nl-NL" sz="2400" b="1" u="sng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70526"/>
              </p:ext>
            </p:extLst>
          </p:nvPr>
        </p:nvGraphicFramePr>
        <p:xfrm>
          <a:off x="6350616" y="2194302"/>
          <a:ext cx="3143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9" name="Vergelijking" r:id="rId7" imgW="152280" imgH="177480" progId="Equation.3">
                  <p:embed/>
                </p:oleObj>
              </mc:Choice>
              <mc:Fallback>
                <p:oleObj name="Vergelijking" r:id="rId7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16" y="2194302"/>
                        <a:ext cx="314325" cy="368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8196" y="38862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# phases in mutual equilibrium:  </a:t>
            </a:r>
            <a:endParaRPr lang="en-US" altLang="nl-NL" sz="2400" b="1" u="sng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96437"/>
              </p:ext>
            </p:extLst>
          </p:nvPr>
        </p:nvGraphicFramePr>
        <p:xfrm>
          <a:off x="6364812" y="3956952"/>
          <a:ext cx="314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0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812" y="3956952"/>
                        <a:ext cx="314325" cy="342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45170"/>
              </p:ext>
            </p:extLst>
          </p:nvPr>
        </p:nvGraphicFramePr>
        <p:xfrm>
          <a:off x="1201738" y="2895600"/>
          <a:ext cx="38274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1" name="Equation" r:id="rId11" imgW="1854000" imgH="419040" progId="Equation.3">
                  <p:embed/>
                </p:oleObj>
              </mc:Choice>
              <mc:Fallback>
                <p:oleObj name="Equation" r:id="rId11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895600"/>
                        <a:ext cx="3827462" cy="868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181600" y="3098457"/>
            <a:ext cx="9906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76072"/>
              </p:ext>
            </p:extLst>
          </p:nvPr>
        </p:nvGraphicFramePr>
        <p:xfrm>
          <a:off x="6343197" y="3098800"/>
          <a:ext cx="1679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2" name="Equation" r:id="rId13" imgW="812520" imgH="177480" progId="Equation.3">
                  <p:embed/>
                </p:oleObj>
              </mc:Choice>
              <mc:Fallback>
                <p:oleObj name="Equation" r:id="rId13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197" y="3098800"/>
                        <a:ext cx="1679575" cy="369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324017"/>
              </p:ext>
            </p:extLst>
          </p:nvPr>
        </p:nvGraphicFramePr>
        <p:xfrm>
          <a:off x="6363153" y="4584700"/>
          <a:ext cx="20732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3" name="Equation" r:id="rId15" imgW="1002960" imgH="215640" progId="Equation.3">
                  <p:embed/>
                </p:oleObj>
              </mc:Choice>
              <mc:Fallback>
                <p:oleObj name="Equation" r:id="rId15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153" y="4584700"/>
                        <a:ext cx="2073275" cy="449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" y="45720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all components in each phase:  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4389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1054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35" y="304800"/>
            <a:ext cx="82110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Phase diagrams of mixtures of compounds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186608" y="160020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u="sng" dirty="0" smtClean="0"/>
              <a:t>,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u="sng" dirty="0" smtClean="0"/>
              <a:t> for all phases  </a:t>
            </a:r>
            <a:endParaRPr lang="en-US" altLang="nl-NL" sz="2400" b="1" u="sng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468036"/>
              </p:ext>
            </p:extLst>
          </p:nvPr>
        </p:nvGraphicFramePr>
        <p:xfrm>
          <a:off x="6383337" y="1500808"/>
          <a:ext cx="20748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8" name="Equation" r:id="rId3" imgW="1002960" imgH="215640" progId="Equation.3">
                  <p:embed/>
                </p:oleObj>
              </mc:Choice>
              <mc:Fallback>
                <p:oleObj name="Equation" r:id="rId3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7" y="1500808"/>
                        <a:ext cx="2074863" cy="449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5486400" y="1562721"/>
            <a:ext cx="7620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2133600"/>
            <a:ext cx="381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Equilibrium condition</a:t>
            </a:r>
            <a:r>
              <a:rPr lang="en-US" altLang="nl-NL" sz="2800" u="sng" dirty="0" smtClean="0"/>
              <a:t>:  </a:t>
            </a:r>
            <a:endParaRPr lang="en-US" altLang="nl-NL" sz="2800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96103"/>
              </p:ext>
            </p:extLst>
          </p:nvPr>
        </p:nvGraphicFramePr>
        <p:xfrm>
          <a:off x="522287" y="2743200"/>
          <a:ext cx="49641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9" name="Equation" r:id="rId5" imgW="2400120" imgH="241200" progId="Equation.3">
                  <p:embed/>
                </p:oleObj>
              </mc:Choice>
              <mc:Fallback>
                <p:oleObj name="Equation" r:id="rId5" imgW="240012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743200"/>
                        <a:ext cx="4964113" cy="5000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56505"/>
              </p:ext>
            </p:extLst>
          </p:nvPr>
        </p:nvGraphicFramePr>
        <p:xfrm>
          <a:off x="513877" y="3492501"/>
          <a:ext cx="4017963" cy="184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0" name="Equation" r:id="rId7" imgW="1942920" imgH="1193760" progId="Equation.3">
                  <p:embed/>
                </p:oleObj>
              </mc:Choice>
              <mc:Fallback>
                <p:oleObj name="Equation" r:id="rId7" imgW="1942920" imgH="1193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7" y="3492501"/>
                        <a:ext cx="4017963" cy="184149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28644"/>
              </p:ext>
            </p:extLst>
          </p:nvPr>
        </p:nvGraphicFramePr>
        <p:xfrm>
          <a:off x="5245100" y="4208463"/>
          <a:ext cx="2546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1" name="Vergelijking" r:id="rId9" imgW="1231560" imgH="215640" progId="Equation.3">
                  <p:embed/>
                </p:oleObj>
              </mc:Choice>
              <mc:Fallback>
                <p:oleObj name="Vergelijking" r:id="rId9" imgW="123156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208463"/>
                        <a:ext cx="2546350" cy="4492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10"/>
          <p:cNvSpPr>
            <a:spLocks noChangeArrowheads="1"/>
          </p:cNvSpPr>
          <p:nvPr/>
        </p:nvSpPr>
        <p:spPr bwMode="auto">
          <a:xfrm rot="5400000">
            <a:off x="6457951" y="2914651"/>
            <a:ext cx="1904998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7924800" y="4197178"/>
            <a:ext cx="533400" cy="2127422"/>
          </a:xfrm>
          <a:prstGeom prst="curvedLeftArrow">
            <a:avLst>
              <a:gd name="adj1" fmla="val 97143"/>
              <a:gd name="adj2" fmla="val 194286"/>
              <a:gd name="adj3" fmla="val 33333"/>
            </a:avLst>
          </a:prstGeom>
          <a:solidFill>
            <a:srgbClr val="FF00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11713"/>
              </p:ext>
            </p:extLst>
          </p:nvPr>
        </p:nvGraphicFramePr>
        <p:xfrm>
          <a:off x="2663825" y="5580063"/>
          <a:ext cx="4832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2" name="Vergelijking" r:id="rId11" imgW="2336760" imgH="215640" progId="Equation.3">
                  <p:embed/>
                </p:oleObj>
              </mc:Choice>
              <mc:Fallback>
                <p:oleObj name="Vergelijking" r:id="rId11" imgW="233676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5580063"/>
                        <a:ext cx="4832350" cy="4492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1143000"/>
            <a:ext cx="488342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C −</a:t>
            </a:r>
            <a:r>
              <a:rPr lang="en-US" altLang="nl-NL" sz="2800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nl-NL" sz="2400" b="1" u="sng" dirty="0" smtClean="0"/>
              <a:t> independent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i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2400" b="1" u="sng" dirty="0" smtClean="0"/>
              <a:t>per phase  </a:t>
            </a:r>
            <a:endParaRPr lang="en-US" altLang="nl-NL" sz="2400" b="1" u="sng" dirty="0"/>
          </a:p>
        </p:txBody>
      </p:sp>
      <p:sp>
        <p:nvSpPr>
          <p:cNvPr id="4" name="Right Brace 3"/>
          <p:cNvSpPr/>
          <p:nvPr/>
        </p:nvSpPr>
        <p:spPr>
          <a:xfrm>
            <a:off x="5065644" y="1371600"/>
            <a:ext cx="302517" cy="725556"/>
          </a:xfrm>
          <a:prstGeom prst="rightBr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ight Brace 23"/>
          <p:cNvSpPr/>
          <p:nvPr/>
        </p:nvSpPr>
        <p:spPr>
          <a:xfrm>
            <a:off x="4749876" y="3511377"/>
            <a:ext cx="315768" cy="1789267"/>
          </a:xfrm>
          <a:prstGeom prst="rightBr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1748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31751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410200" y="4362271"/>
            <a:ext cx="3469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i="1" dirty="0"/>
              <a:t>F</a:t>
            </a:r>
            <a:r>
              <a:rPr lang="en-US" altLang="nl-NL" sz="2400" dirty="0"/>
              <a:t>: # degrees of freedom</a:t>
            </a:r>
          </a:p>
          <a:p>
            <a:r>
              <a:rPr lang="en-US" altLang="nl-NL" sz="2400" i="1" dirty="0"/>
              <a:t>C</a:t>
            </a:r>
            <a:r>
              <a:rPr lang="en-US" altLang="nl-NL" sz="2400" dirty="0"/>
              <a:t>: # components</a:t>
            </a:r>
          </a:p>
          <a:p>
            <a:r>
              <a:rPr lang="en-US" altLang="nl-NL" sz="2400" i="1" dirty="0"/>
              <a:t>P</a:t>
            </a:r>
            <a:r>
              <a:rPr lang="en-US" altLang="nl-NL" sz="2400" dirty="0"/>
              <a:t>: # phases</a:t>
            </a:r>
            <a:endParaRPr lang="en-US" altLang="nl-NL" sz="2400" i="1" dirty="0"/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1752600" y="1244600"/>
            <a:ext cx="2514600" cy="3733800"/>
            <a:chOff x="1104" y="736"/>
            <a:chExt cx="1584" cy="2352"/>
          </a:xfrm>
        </p:grpSpPr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824" y="736"/>
              <a:ext cx="52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 flipH="1">
              <a:off x="2496" y="736"/>
              <a:ext cx="4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H="1">
              <a:off x="1104" y="736"/>
              <a:ext cx="1104" cy="1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 flipH="1">
              <a:off x="1872" y="736"/>
              <a:ext cx="624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 flipH="1">
              <a:off x="2496" y="736"/>
              <a:ext cx="192" cy="23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9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92397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9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610100" y="925377"/>
            <a:ext cx="647700" cy="342900"/>
          </a:xfrm>
          <a:prstGeom prst="rightArrow">
            <a:avLst>
              <a:gd name="adj1" fmla="val 50000"/>
              <a:gd name="adj2" fmla="val 102778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87746"/>
              </p:ext>
            </p:extLst>
          </p:nvPr>
        </p:nvGraphicFramePr>
        <p:xfrm>
          <a:off x="5410200" y="882166"/>
          <a:ext cx="7508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0" name="Vergelijking" r:id="rId7" imgW="304560" imgH="203040" progId="Equation.3">
                  <p:embed/>
                </p:oleObj>
              </mc:Choice>
              <mc:Fallback>
                <p:oleObj name="Vergelijking" r:id="rId7" imgW="304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82166"/>
                        <a:ext cx="750887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163286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unary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1656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48502</TotalTime>
  <Words>1617</Words>
  <Application>Microsoft Office PowerPoint</Application>
  <PresentationFormat>On-screen Show (4:3)</PresentationFormat>
  <Paragraphs>448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Default Design</vt:lpstr>
      <vt:lpstr>Equation</vt:lpstr>
      <vt:lpstr>Vergelijking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238</cp:revision>
  <dcterms:created xsi:type="dcterms:W3CDTF">2012-11-20T14:27:45Z</dcterms:created>
  <dcterms:modified xsi:type="dcterms:W3CDTF">2023-09-18T22:11:49Z</dcterms:modified>
</cp:coreProperties>
</file>