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61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93" r:id="rId11"/>
    <p:sldId id="289" r:id="rId12"/>
    <p:sldId id="257" r:id="rId13"/>
    <p:sldId id="303" r:id="rId14"/>
    <p:sldId id="304" r:id="rId15"/>
    <p:sldId id="330" r:id="rId16"/>
    <p:sldId id="329" r:id="rId17"/>
    <p:sldId id="327" r:id="rId18"/>
    <p:sldId id="328" r:id="rId19"/>
    <p:sldId id="299" r:id="rId20"/>
    <p:sldId id="305" r:id="rId21"/>
    <p:sldId id="306" r:id="rId22"/>
    <p:sldId id="331" r:id="rId23"/>
    <p:sldId id="307" r:id="rId24"/>
    <p:sldId id="308" r:id="rId25"/>
    <p:sldId id="309" r:id="rId26"/>
    <p:sldId id="326" r:id="rId27"/>
    <p:sldId id="310" r:id="rId28"/>
    <p:sldId id="311" r:id="rId29"/>
    <p:sldId id="312" r:id="rId30"/>
    <p:sldId id="313" r:id="rId31"/>
    <p:sldId id="276" r:id="rId32"/>
    <p:sldId id="271" r:id="rId33"/>
    <p:sldId id="279" r:id="rId34"/>
    <p:sldId id="288" r:id="rId35"/>
    <p:sldId id="287" r:id="rId36"/>
    <p:sldId id="273" r:id="rId37"/>
    <p:sldId id="292" r:id="rId38"/>
    <p:sldId id="294" r:id="rId39"/>
    <p:sldId id="295" r:id="rId40"/>
    <p:sldId id="296" r:id="rId41"/>
    <p:sldId id="278" r:id="rId42"/>
    <p:sldId id="332" r:id="rId43"/>
    <p:sldId id="315" r:id="rId44"/>
    <p:sldId id="316" r:id="rId45"/>
    <p:sldId id="333" r:id="rId46"/>
    <p:sldId id="324" r:id="rId47"/>
    <p:sldId id="319" r:id="rId48"/>
    <p:sldId id="321" r:id="rId49"/>
    <p:sldId id="323" r:id="rId50"/>
    <p:sldId id="283" r:id="rId51"/>
    <p:sldId id="284" r:id="rId52"/>
    <p:sldId id="285" r:id="rId53"/>
    <p:sldId id="286" r:id="rId54"/>
    <p:sldId id="325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559" autoAdjust="0"/>
  </p:normalViewPr>
  <p:slideViewPr>
    <p:cSldViewPr>
      <p:cViewPr>
        <p:scale>
          <a:sx n="74" d="100"/>
          <a:sy n="74" d="100"/>
        </p:scale>
        <p:origin x="-52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7.wmf"/><Relationship Id="rId1" Type="http://schemas.openxmlformats.org/officeDocument/2006/relationships/image" Target="../media/image31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7.wmf"/><Relationship Id="rId1" Type="http://schemas.openxmlformats.org/officeDocument/2006/relationships/image" Target="../media/image31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0.wmf"/><Relationship Id="rId5" Type="http://schemas.openxmlformats.org/officeDocument/2006/relationships/image" Target="../media/image78.wmf"/><Relationship Id="rId4" Type="http://schemas.openxmlformats.org/officeDocument/2006/relationships/image" Target="../media/image7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5.wmf"/><Relationship Id="rId1" Type="http://schemas.openxmlformats.org/officeDocument/2006/relationships/image" Target="../media/image70.wmf"/><Relationship Id="rId4" Type="http://schemas.openxmlformats.org/officeDocument/2006/relationships/image" Target="../media/image7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2.wmf"/><Relationship Id="rId4" Type="http://schemas.openxmlformats.org/officeDocument/2006/relationships/image" Target="../media/image9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5" Type="http://schemas.openxmlformats.org/officeDocument/2006/relationships/image" Target="../media/image92.wmf"/><Relationship Id="rId4" Type="http://schemas.openxmlformats.org/officeDocument/2006/relationships/image" Target="../media/image10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9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1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77A0E-DF3F-4DF1-94C4-8FF0F5E1EEBA}" type="datetimeFigureOut">
              <a:rPr lang="nl-NL" smtClean="0"/>
              <a:t>7-9-2022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04434-05CE-47F5-BA6B-ED420291BAE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37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80A56-90EF-4DD5-B6E7-DDBF48CE30CF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1974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CE2DB-05CF-44DF-ACA4-AD3CCD9670E1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3729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8739E-010B-47F5-9924-3F3C345B98D8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9626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02776-0091-4A85-81A3-4DA7DFE1C24B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6650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0F526-D184-4A69-A9FC-F61A689DB536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1809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44949-DB48-4246-8CD0-B5EB1C0D5FCD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5663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4AD8D-5D27-40F1-8324-B87B2C369726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6310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5284D-96D3-4E43-B16C-B25CCF781360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6238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3F567-93CA-4374-83CA-E54476E4B6C4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2055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2BF5B-D0FE-4219-B9CE-81D183CAC643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6452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FFBB8-9051-4E50-85C2-443DF4BFDBF6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0621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00D68F-61F8-4AFD-B583-577E18E3F914}" type="slidenum">
              <a:rPr lang="en-US" altLang="nl-NL"/>
              <a:pPr/>
              <a:t>‹#›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8.wmf"/><Relationship Id="rId3" Type="http://schemas.openxmlformats.org/officeDocument/2006/relationships/image" Target="../media/image4.png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4.wmf"/><Relationship Id="rId3" Type="http://schemas.openxmlformats.org/officeDocument/2006/relationships/image" Target="../media/image4.pn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9.wmf"/><Relationship Id="rId3" Type="http://schemas.openxmlformats.org/officeDocument/2006/relationships/image" Target="../media/image1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9.wmf"/><Relationship Id="rId3" Type="http://schemas.openxmlformats.org/officeDocument/2006/relationships/image" Target="../media/image1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5.wmf"/><Relationship Id="rId3" Type="http://schemas.openxmlformats.org/officeDocument/2006/relationships/image" Target="../media/image1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1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9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2.wmf"/><Relationship Id="rId3" Type="http://schemas.openxmlformats.org/officeDocument/2006/relationships/image" Target="../media/image1.png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1.wmf"/><Relationship Id="rId5" Type="http://schemas.openxmlformats.org/officeDocument/2006/relationships/image" Target="../media/image31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4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42.wmf"/><Relationship Id="rId3" Type="http://schemas.openxmlformats.org/officeDocument/2006/relationships/image" Target="../media/image1.png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1.wmf"/><Relationship Id="rId5" Type="http://schemas.openxmlformats.org/officeDocument/2006/relationships/image" Target="../media/image31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4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49.wmf"/><Relationship Id="rId3" Type="http://schemas.openxmlformats.org/officeDocument/2006/relationships/oleObject" Target="../embeddings/oleObject50.bin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48.wmf"/><Relationship Id="rId5" Type="http://schemas.openxmlformats.org/officeDocument/2006/relationships/image" Target="../media/image1.png"/><Relationship Id="rId10" Type="http://schemas.openxmlformats.org/officeDocument/2006/relationships/oleObject" Target="../embeddings/oleObject53.bin"/><Relationship Id="rId4" Type="http://schemas.openxmlformats.org/officeDocument/2006/relationships/image" Target="../media/image45.wmf"/><Relationship Id="rId9" Type="http://schemas.openxmlformats.org/officeDocument/2006/relationships/image" Target="../media/image4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1.pn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1.pn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5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63.wmf"/><Relationship Id="rId3" Type="http://schemas.openxmlformats.org/officeDocument/2006/relationships/image" Target="../media/image66.png"/><Relationship Id="rId21" Type="http://schemas.openxmlformats.org/officeDocument/2006/relationships/oleObject" Target="../embeddings/oleObject70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2.wmf"/><Relationship Id="rId20" Type="http://schemas.openxmlformats.org/officeDocument/2006/relationships/image" Target="../media/image64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7.png"/><Relationship Id="rId11" Type="http://schemas.openxmlformats.org/officeDocument/2006/relationships/oleObject" Target="../embeddings/oleObject65.bin"/><Relationship Id="rId5" Type="http://schemas.openxmlformats.org/officeDocument/2006/relationships/image" Target="../media/image57.wmf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69.bin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1.wmf"/><Relationship Id="rId22" Type="http://schemas.openxmlformats.org/officeDocument/2006/relationships/image" Target="../media/image6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75.bin"/><Relationship Id="rId3" Type="http://schemas.openxmlformats.org/officeDocument/2006/relationships/image" Target="../media/image76.png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5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72.wmf"/><Relationship Id="rId4" Type="http://schemas.openxmlformats.org/officeDocument/2006/relationships/image" Target="../media/image77.png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4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9.png"/><Relationship Id="rId3" Type="http://schemas.openxmlformats.org/officeDocument/2006/relationships/image" Target="../media/image77.png"/><Relationship Id="rId7" Type="http://schemas.openxmlformats.org/officeDocument/2006/relationships/image" Target="../media/image74.wmf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8.bin"/><Relationship Id="rId11" Type="http://schemas.openxmlformats.org/officeDocument/2006/relationships/oleObject" Target="../embeddings/oleObject80.bin"/><Relationship Id="rId5" Type="http://schemas.openxmlformats.org/officeDocument/2006/relationships/image" Target="../media/image70.wmf"/><Relationship Id="rId15" Type="http://schemas.openxmlformats.org/officeDocument/2006/relationships/image" Target="../media/image78.wmf"/><Relationship Id="rId10" Type="http://schemas.openxmlformats.org/officeDocument/2006/relationships/image" Target="../media/image75.wmf"/><Relationship Id="rId4" Type="http://schemas.openxmlformats.org/officeDocument/2006/relationships/oleObject" Target="../embeddings/oleObject77.bin"/><Relationship Id="rId9" Type="http://schemas.openxmlformats.org/officeDocument/2006/relationships/oleObject" Target="../embeddings/oleObject79.bin"/><Relationship Id="rId14" Type="http://schemas.openxmlformats.org/officeDocument/2006/relationships/oleObject" Target="../embeddings/oleObject8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8.wmf"/><Relationship Id="rId3" Type="http://schemas.openxmlformats.org/officeDocument/2006/relationships/oleObject" Target="../embeddings/oleObject82.bin"/><Relationship Id="rId7" Type="http://schemas.openxmlformats.org/officeDocument/2006/relationships/image" Target="../media/image1.png"/><Relationship Id="rId12" Type="http://schemas.openxmlformats.org/officeDocument/2006/relationships/oleObject" Target="../embeddings/oleObject8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5.wmf"/><Relationship Id="rId11" Type="http://schemas.openxmlformats.org/officeDocument/2006/relationships/image" Target="../media/image79.png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74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84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82.png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85.png"/><Relationship Id="rId5" Type="http://schemas.openxmlformats.org/officeDocument/2006/relationships/image" Target="../media/image80.wmf"/><Relationship Id="rId10" Type="http://schemas.openxmlformats.org/officeDocument/2006/relationships/image" Target="../media/image84.png"/><Relationship Id="rId4" Type="http://schemas.openxmlformats.org/officeDocument/2006/relationships/oleObject" Target="../embeddings/oleObject86.bin"/><Relationship Id="rId9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29.wmf"/><Relationship Id="rId3" Type="http://schemas.openxmlformats.org/officeDocument/2006/relationships/image" Target="../media/image1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9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94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90.wmf"/><Relationship Id="rId9" Type="http://schemas.openxmlformats.org/officeDocument/2006/relationships/image" Target="../media/image9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image" Target="../media/image1.png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96.wmf"/><Relationship Id="rId5" Type="http://schemas.openxmlformats.org/officeDocument/2006/relationships/image" Target="../media/image92.wmf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8.bin"/><Relationship Id="rId9" Type="http://schemas.openxmlformats.org/officeDocument/2006/relationships/image" Target="../media/image95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image" Target="../media/image93.png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98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9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11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0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7" Type="http://schemas.openxmlformats.org/officeDocument/2006/relationships/image" Target="../media/image8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9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8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8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8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89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72200"/>
            <a:ext cx="6400800" cy="609600"/>
          </a:xfrm>
        </p:spPr>
        <p:txBody>
          <a:bodyPr/>
          <a:lstStyle/>
          <a:p>
            <a:r>
              <a:rPr lang="en-US" altLang="nl-NL" sz="2400" u="sng" dirty="0"/>
              <a:t>(</a:t>
            </a:r>
            <a:r>
              <a:rPr lang="en-US" altLang="nl-NL" sz="2400" b="1" u="sng" dirty="0"/>
              <a:t>Equilibrium</a:t>
            </a:r>
            <a:r>
              <a:rPr lang="en-US" altLang="nl-NL" sz="2400" u="sng" dirty="0"/>
              <a:t>) Phase Diagram H</a:t>
            </a:r>
            <a:r>
              <a:rPr lang="en-US" altLang="nl-NL" sz="2400" u="sng" baseline="-25000" dirty="0"/>
              <a:t>2</a:t>
            </a:r>
            <a:r>
              <a:rPr lang="en-US" altLang="nl-NL" sz="2400" u="sng" dirty="0"/>
              <a:t>O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76201" y="152400"/>
            <a:ext cx="899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>
                <a:solidFill>
                  <a:srgbClr val="C00000"/>
                </a:solidFill>
              </a:rPr>
              <a:t>Phase diagrams and phase </a:t>
            </a:r>
            <a:r>
              <a:rPr lang="en-US" altLang="nl-NL" u="sng" dirty="0" smtClean="0">
                <a:solidFill>
                  <a:srgbClr val="C00000"/>
                </a:solidFill>
              </a:rPr>
              <a:t>transitions</a:t>
            </a:r>
          </a:p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of </a:t>
            </a:r>
            <a:r>
              <a:rPr lang="en-US" altLang="nl-NL" u="sng" dirty="0">
                <a:solidFill>
                  <a:srgbClr val="C00000"/>
                </a:solidFill>
              </a:rPr>
              <a:t>unary systems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724400" y="1359217"/>
            <a:ext cx="4246675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nl-NL" sz="2400" dirty="0"/>
              <a:t>Phase </a:t>
            </a:r>
            <a:r>
              <a:rPr lang="en-US" altLang="nl-NL" sz="2400" dirty="0" smtClean="0"/>
              <a:t>transitions</a:t>
            </a:r>
          </a:p>
          <a:p>
            <a:pPr>
              <a:buFontTx/>
              <a:buChar char="•"/>
            </a:pPr>
            <a:r>
              <a:rPr lang="en-US" altLang="nl-NL" sz="2400" dirty="0"/>
              <a:t>Phase </a:t>
            </a:r>
            <a:r>
              <a:rPr lang="en-US" altLang="nl-NL" sz="2400" dirty="0" smtClean="0"/>
              <a:t>boundaries</a:t>
            </a:r>
            <a:endParaRPr lang="en-US" altLang="nl-NL" sz="2400" dirty="0"/>
          </a:p>
          <a:p>
            <a:pPr>
              <a:buFontTx/>
              <a:buChar char="•"/>
            </a:pPr>
            <a:r>
              <a:rPr lang="en-US" altLang="nl-NL" sz="2400" dirty="0"/>
              <a:t>Phase transition temperature</a:t>
            </a:r>
          </a:p>
          <a:p>
            <a:pPr>
              <a:buFontTx/>
              <a:buChar char="•"/>
            </a:pPr>
            <a:r>
              <a:rPr lang="en-US" altLang="nl-NL" sz="2400" dirty="0"/>
              <a:t>Melting point</a:t>
            </a:r>
          </a:p>
          <a:p>
            <a:pPr>
              <a:buFontTx/>
              <a:buChar char="•"/>
            </a:pPr>
            <a:r>
              <a:rPr lang="en-US" altLang="nl-NL" sz="2400" dirty="0"/>
              <a:t>Boiling point</a:t>
            </a:r>
          </a:p>
          <a:p>
            <a:pPr>
              <a:buFontTx/>
              <a:buChar char="•"/>
            </a:pPr>
            <a:r>
              <a:rPr lang="en-US" altLang="nl-NL" sz="2400" dirty="0"/>
              <a:t>Triple point</a:t>
            </a:r>
          </a:p>
          <a:p>
            <a:pPr>
              <a:buFontTx/>
              <a:buChar char="•"/>
            </a:pPr>
            <a:r>
              <a:rPr lang="en-US" altLang="nl-NL" sz="2400" dirty="0"/>
              <a:t>Critical </a:t>
            </a:r>
            <a:r>
              <a:rPr lang="en-US" altLang="nl-NL" sz="2400" dirty="0" smtClean="0"/>
              <a:t>point</a:t>
            </a:r>
          </a:p>
          <a:p>
            <a:pPr>
              <a:buFontTx/>
              <a:buChar char="•"/>
            </a:pPr>
            <a:r>
              <a:rPr lang="en-US" altLang="nl-NL" sz="2400" dirty="0"/>
              <a:t>Polymorphic forms</a:t>
            </a:r>
          </a:p>
          <a:p>
            <a:pPr>
              <a:buFontTx/>
              <a:buChar char="•"/>
            </a:pPr>
            <a:endParaRPr lang="en-US" altLang="nl-NL" sz="2400" dirty="0"/>
          </a:p>
          <a:p>
            <a:pPr>
              <a:buFontTx/>
              <a:buChar char="•"/>
            </a:pPr>
            <a:r>
              <a:rPr lang="en-US" altLang="nl-NL" sz="2400" dirty="0" smtClean="0"/>
              <a:t>Thermodynamics </a:t>
            </a:r>
            <a:r>
              <a:rPr lang="en-US" altLang="nl-NL" sz="2400" i="1" dirty="0" smtClean="0">
                <a:solidFill>
                  <a:schemeClr val="bg1">
                    <a:lumMod val="65000"/>
                  </a:schemeClr>
                </a:solidFill>
              </a:rPr>
              <a:t>vs</a:t>
            </a:r>
            <a:r>
              <a:rPr lang="en-US" altLang="nl-NL" sz="2400" dirty="0" smtClean="0">
                <a:solidFill>
                  <a:schemeClr val="bg1">
                    <a:lumMod val="65000"/>
                  </a:schemeClr>
                </a:solidFill>
              </a:rPr>
              <a:t> kinetics</a:t>
            </a:r>
            <a:endParaRPr lang="en-US" altLang="nl-NL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altLang="nl-NL" sz="2400" dirty="0" smtClean="0">
                <a:solidFill>
                  <a:schemeClr val="bg1">
                    <a:lumMod val="65000"/>
                  </a:schemeClr>
                </a:solidFill>
              </a:rPr>
              <a:t>Metastable </a:t>
            </a:r>
            <a:r>
              <a:rPr lang="en-US" altLang="nl-NL" sz="2400" dirty="0">
                <a:solidFill>
                  <a:schemeClr val="bg1">
                    <a:lumMod val="65000"/>
                  </a:schemeClr>
                </a:solidFill>
              </a:rPr>
              <a:t>phases</a:t>
            </a:r>
          </a:p>
          <a:p>
            <a:endParaRPr lang="en-US" altLang="nl-NL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219200"/>
            <a:ext cx="4000500" cy="4800600"/>
            <a:chOff x="609600" y="1028700"/>
            <a:chExt cx="4000500" cy="4991100"/>
          </a:xfrm>
        </p:grpSpPr>
        <p:pic>
          <p:nvPicPr>
            <p:cNvPr id="2058" name="Picture 10" descr="4_9_bi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028700"/>
              <a:ext cx="4000500" cy="499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 rot="17576777">
              <a:off x="1678442" y="1696807"/>
              <a:ext cx="81304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dirty="0"/>
                <a:t>Solids</a:t>
              </a:r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1524000" y="2709446"/>
              <a:ext cx="63831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sz="1600" dirty="0"/>
                <a:t>Solid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1</a:t>
            </a:fld>
            <a:endParaRPr lang="en-US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4_9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0005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143000" y="3124200"/>
            <a:ext cx="3505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632325" y="2932113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dirty="0">
                <a:solidFill>
                  <a:srgbClr val="FF3300"/>
                </a:solidFill>
              </a:rPr>
              <a:t>1 </a:t>
            </a:r>
            <a:r>
              <a:rPr lang="en-US" altLang="nl-NL" b="1" dirty="0">
                <a:solidFill>
                  <a:srgbClr val="FF3300"/>
                </a:solidFill>
              </a:rPr>
              <a:t>bar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10</a:t>
            </a:fld>
            <a:endParaRPr lang="en-US" altLang="nl-NL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H="1">
            <a:off x="1905000" y="1333500"/>
            <a:ext cx="3584574" cy="114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98457" y="890814"/>
            <a:ext cx="31242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Polymorphic forms for the solids</a:t>
            </a:r>
            <a:endParaRPr lang="en-US" altLang="nl-NL" sz="2400" b="1" u="sng" dirty="0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>
            <a:off x="3276600" y="990600"/>
            <a:ext cx="2212974" cy="342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>
            <a:off x="2819398" y="1447800"/>
            <a:ext cx="2670175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2741609" y="1692274"/>
            <a:ext cx="2747961" cy="168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1904998" y="1524000"/>
            <a:ext cx="3584571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2741608" y="1776410"/>
            <a:ext cx="2747965" cy="30003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1828795" y="1926429"/>
            <a:ext cx="3660774" cy="10056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3581399" y="876300"/>
            <a:ext cx="1908175" cy="114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" name="Right Brace 2"/>
          <p:cNvSpPr/>
          <p:nvPr/>
        </p:nvSpPr>
        <p:spPr>
          <a:xfrm>
            <a:off x="5638800" y="876300"/>
            <a:ext cx="304800" cy="1050129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>
                <a:solidFill>
                  <a:srgbClr val="C00000"/>
                </a:solidFill>
              </a:rPr>
              <a:t>Phase diagrams and phase transitions of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371600" y="61722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400" u="sng" smtClean="0"/>
              <a:t>(</a:t>
            </a:r>
            <a:r>
              <a:rPr lang="en-US" altLang="nl-NL" sz="2400" b="1" u="sng" smtClean="0"/>
              <a:t>Equilibrium</a:t>
            </a:r>
            <a:r>
              <a:rPr lang="en-US" altLang="nl-NL" sz="2400" u="sng" smtClean="0"/>
              <a:t>) Phase Diagram H</a:t>
            </a:r>
            <a:r>
              <a:rPr lang="en-US" altLang="nl-NL" sz="2400" u="sng" baseline="-25000" smtClean="0"/>
              <a:t>2</a:t>
            </a:r>
            <a:r>
              <a:rPr lang="en-US" altLang="nl-NL" sz="2400" u="sng" smtClean="0"/>
              <a:t>O</a:t>
            </a:r>
            <a:endParaRPr lang="en-US" altLang="nl-NL" sz="2400" u="sng" dirty="0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495284" y="2375618"/>
            <a:ext cx="6383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600" dirty="0"/>
              <a:t>Solid</a:t>
            </a:r>
          </a:p>
        </p:txBody>
      </p:sp>
    </p:spTree>
    <p:extLst>
      <p:ext uri="{BB962C8B-B14F-4D97-AF65-F5344CB8AC3E}">
        <p14:creationId xmlns:p14="http://schemas.microsoft.com/office/powerpoint/2010/main" val="250125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659279"/>
              </p:ext>
            </p:extLst>
          </p:nvPr>
        </p:nvGraphicFramePr>
        <p:xfrm>
          <a:off x="6796088" y="4419600"/>
          <a:ext cx="18288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3" r:id="rId3" imgW="2971800" imgH="2161440" progId="CorelDRAW.Graphic.13">
                  <p:embed/>
                </p:oleObj>
              </mc:Choice>
              <mc:Fallback>
                <p:oleObj r:id="rId3" imgW="2971800" imgH="2161440" progId="CorelDRAW.Graphic.1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4419600"/>
                        <a:ext cx="1828800" cy="132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838200" y="822325"/>
            <a:ext cx="6172200" cy="5197475"/>
            <a:chOff x="528" y="336"/>
            <a:chExt cx="3888" cy="3274"/>
          </a:xfrm>
        </p:grpSpPr>
        <p:pic>
          <p:nvPicPr>
            <p:cNvPr id="3789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6"/>
              <a:ext cx="2583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3" name="Text Box 5"/>
            <p:cNvSpPr txBox="1">
              <a:spLocks noChangeArrowheads="1"/>
            </p:cNvSpPr>
            <p:nvPr/>
          </p:nvSpPr>
          <p:spPr bwMode="auto">
            <a:xfrm>
              <a:off x="576" y="3360"/>
              <a:ext cx="38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nl-NL" sz="2000"/>
                <a:t>T &lt; 40 </a:t>
              </a:r>
              <a:r>
                <a:rPr lang="en-US" altLang="nl-NL"/>
                <a:t>º</a:t>
              </a:r>
              <a:r>
                <a:rPr lang="en-US" altLang="nl-NL" sz="2000"/>
                <a:t>C   T &gt; 40 </a:t>
              </a:r>
              <a:r>
                <a:rPr lang="en-US" altLang="nl-NL"/>
                <a:t>º</a:t>
              </a:r>
              <a:r>
                <a:rPr lang="en-US" altLang="nl-NL" sz="2000"/>
                <a:t>C   T &gt; 60 </a:t>
              </a:r>
              <a:r>
                <a:rPr lang="en-US" altLang="nl-NL"/>
                <a:t>º</a:t>
              </a:r>
              <a:r>
                <a:rPr lang="en-US" altLang="nl-NL" sz="2000"/>
                <a:t>C    (T</a:t>
              </a:r>
              <a:r>
                <a:rPr lang="en-US" altLang="nl-NL" sz="2000" baseline="-25000"/>
                <a:t>fus</a:t>
              </a:r>
              <a:r>
                <a:rPr lang="en-US" altLang="nl-NL" sz="2000"/>
                <a:t> = 70 </a:t>
              </a:r>
              <a:r>
                <a:rPr lang="en-US" altLang="nl-NL" sz="2000">
                  <a:cs typeface="Arial" charset="0"/>
                </a:rPr>
                <a:t>º</a:t>
              </a:r>
              <a:r>
                <a:rPr lang="en-US" altLang="nl-NL" sz="2000"/>
                <a:t>C)</a:t>
              </a:r>
              <a:endParaRPr lang="en-GB" altLang="nl-NL" sz="2000"/>
            </a:p>
          </p:txBody>
        </p:sp>
      </p:grp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843712" y="5698329"/>
            <a:ext cx="1995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2400" b="1" dirty="0"/>
              <a:t>Venlafaxine</a:t>
            </a:r>
            <a:endParaRPr lang="en-GB" altLang="nl-NL" sz="2400" b="1" dirty="0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196215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172200"/>
            <a:ext cx="7162800" cy="685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nl-NL" sz="2400" b="1" u="sng" dirty="0"/>
              <a:t>Polymorphic (solid state) phase transitions</a:t>
            </a: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4267200" y="3124200"/>
            <a:ext cx="1066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2133600" y="2286000"/>
            <a:ext cx="3200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3124200" y="1447800"/>
            <a:ext cx="2514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11</a:t>
            </a:fld>
            <a:endParaRPr lang="en-US" altLang="nl-NL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>
                <a:solidFill>
                  <a:srgbClr val="C00000"/>
                </a:solidFill>
              </a:rPr>
              <a:t>Phase diagrams and phase transitions of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  <p:bldP spid="37899" grpId="0" animBg="1"/>
      <p:bldP spid="379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1" name="Group 29"/>
          <p:cNvGrpSpPr>
            <a:grpSpLocks/>
          </p:cNvGrpSpPr>
          <p:nvPr/>
        </p:nvGrpSpPr>
        <p:grpSpPr bwMode="auto">
          <a:xfrm>
            <a:off x="457200" y="609600"/>
            <a:ext cx="3867150" cy="5000625"/>
            <a:chOff x="288" y="384"/>
            <a:chExt cx="2436" cy="3150"/>
          </a:xfrm>
        </p:grpSpPr>
        <p:grpSp>
          <p:nvGrpSpPr>
            <p:cNvPr id="3099" name="Group 27"/>
            <p:cNvGrpSpPr>
              <a:grpSpLocks/>
            </p:cNvGrpSpPr>
            <p:nvPr/>
          </p:nvGrpSpPr>
          <p:grpSpPr bwMode="auto">
            <a:xfrm>
              <a:off x="288" y="384"/>
              <a:ext cx="2436" cy="3150"/>
              <a:chOff x="288" y="384"/>
              <a:chExt cx="2436" cy="3150"/>
            </a:xfrm>
          </p:grpSpPr>
          <p:pic>
            <p:nvPicPr>
              <p:cNvPr id="3076" name="Picture 4" descr="4_8_bi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84"/>
                <a:ext cx="2436" cy="3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960" y="326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3100" name="Text Box 28"/>
            <p:cNvSpPr txBox="1">
              <a:spLocks noChangeArrowheads="1"/>
            </p:cNvSpPr>
            <p:nvPr/>
          </p:nvSpPr>
          <p:spPr bwMode="auto">
            <a:xfrm>
              <a:off x="912" y="3248"/>
              <a:ext cx="2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sz="1000"/>
                <a:t>sub</a:t>
              </a:r>
            </a:p>
          </p:txBody>
        </p:sp>
      </p:grp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u="sng" dirty="0"/>
              <a:t>CO</a:t>
            </a:r>
            <a:r>
              <a:rPr lang="en-US" altLang="nl-NL" sz="2800" u="sng" baseline="-25000" dirty="0"/>
              <a:t>2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334000" y="57150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u="sng" baseline="30000" dirty="0"/>
              <a:t>4</a:t>
            </a:r>
            <a:r>
              <a:rPr lang="en-US" altLang="nl-NL" sz="2800" u="sng" dirty="0"/>
              <a:t>He</a:t>
            </a:r>
            <a:endParaRPr lang="en-US" altLang="nl-NL" sz="2800" u="sng" baseline="-25000" dirty="0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4016375" y="12303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2035175" y="300513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143000" y="4000500"/>
            <a:ext cx="3048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114800" y="3770313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dirty="0">
                <a:solidFill>
                  <a:srgbClr val="FF3300"/>
                </a:solidFill>
              </a:rPr>
              <a:t>1 bar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24400" y="695325"/>
            <a:ext cx="4463549" cy="4943475"/>
            <a:chOff x="4724400" y="695325"/>
            <a:chExt cx="4463549" cy="4943475"/>
          </a:xfrm>
        </p:grpSpPr>
        <p:pic>
          <p:nvPicPr>
            <p:cNvPr id="3078" name="Picture 6" descr="4_11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695325"/>
              <a:ext cx="3781425" cy="494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1" name="Oval 9"/>
            <p:cNvSpPr>
              <a:spLocks noChangeArrowheads="1"/>
            </p:cNvSpPr>
            <p:nvPr/>
          </p:nvSpPr>
          <p:spPr bwMode="auto">
            <a:xfrm>
              <a:off x="6291263" y="428783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auto">
            <a:xfrm>
              <a:off x="7924800" y="25463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 flipV="1">
              <a:off x="5257800" y="2955925"/>
              <a:ext cx="3260725" cy="12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8451850" y="2776538"/>
              <a:ext cx="73609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b="1" dirty="0">
                  <a:solidFill>
                    <a:srgbClr val="FF3300"/>
                  </a:solidFill>
                </a:rPr>
                <a:t>1 bar</a:t>
              </a:r>
            </a:p>
          </p:txBody>
        </p:sp>
      </p:grpSp>
      <p:grpSp>
        <p:nvGrpSpPr>
          <p:cNvPr id="3105" name="Group 33"/>
          <p:cNvGrpSpPr>
            <a:grpSpLocks/>
          </p:cNvGrpSpPr>
          <p:nvPr/>
        </p:nvGrpSpPr>
        <p:grpSpPr bwMode="auto">
          <a:xfrm>
            <a:off x="9522" y="4083051"/>
            <a:ext cx="2108200" cy="2627313"/>
            <a:chOff x="6" y="2592"/>
            <a:chExt cx="1328" cy="1655"/>
          </a:xfrm>
        </p:grpSpPr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6" y="3840"/>
              <a:ext cx="13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nl-NL" b="1" u="sng" dirty="0"/>
                <a:t>sublimation point</a:t>
              </a:r>
            </a:p>
            <a:p>
              <a:pPr algn="ctr"/>
              <a:r>
                <a:rPr lang="en-US" altLang="nl-NL" b="1" u="sng" dirty="0"/>
                <a:t>at 1 bar</a:t>
              </a:r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 flipV="1">
              <a:off x="240" y="2592"/>
              <a:ext cx="640" cy="1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092" name="Oval 20"/>
          <p:cNvSpPr>
            <a:spLocks noChangeArrowheads="1"/>
          </p:cNvSpPr>
          <p:nvPr/>
        </p:nvSpPr>
        <p:spPr bwMode="auto">
          <a:xfrm>
            <a:off x="1384300" y="39243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3093" name="Group 21"/>
          <p:cNvGrpSpPr>
            <a:grpSpLocks/>
          </p:cNvGrpSpPr>
          <p:nvPr/>
        </p:nvGrpSpPr>
        <p:grpSpPr bwMode="auto">
          <a:xfrm>
            <a:off x="2794000" y="3924300"/>
            <a:ext cx="3541713" cy="2235200"/>
            <a:chOff x="1752" y="2448"/>
            <a:chExt cx="2231" cy="1408"/>
          </a:xfrm>
        </p:grpSpPr>
        <p:sp>
          <p:nvSpPr>
            <p:cNvPr id="3094" name="Oval 22"/>
            <p:cNvSpPr>
              <a:spLocks noChangeArrowheads="1"/>
            </p:cNvSpPr>
            <p:nvPr/>
          </p:nvSpPr>
          <p:spPr bwMode="auto">
            <a:xfrm>
              <a:off x="1752" y="244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95" name="Text Box 23"/>
            <p:cNvSpPr txBox="1">
              <a:spLocks noChangeArrowheads="1"/>
            </p:cNvSpPr>
            <p:nvPr/>
          </p:nvSpPr>
          <p:spPr bwMode="auto">
            <a:xfrm>
              <a:off x="2534" y="3623"/>
              <a:ext cx="144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b="1" u="sng" dirty="0"/>
                <a:t>ambient conditions</a:t>
              </a:r>
            </a:p>
          </p:txBody>
        </p:sp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 flipH="1" flipV="1">
              <a:off x="1872" y="2592"/>
              <a:ext cx="720" cy="10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1081088" y="5016500"/>
            <a:ext cx="379412" cy="1174750"/>
            <a:chOff x="681" y="3160"/>
            <a:chExt cx="239" cy="740"/>
          </a:xfrm>
        </p:grpSpPr>
        <p:sp>
          <p:nvSpPr>
            <p:cNvPr id="3102" name="AutoShape 30"/>
            <p:cNvSpPr>
              <a:spLocks/>
            </p:cNvSpPr>
            <p:nvPr/>
          </p:nvSpPr>
          <p:spPr bwMode="auto">
            <a:xfrm rot="-5400000">
              <a:off x="776" y="3112"/>
              <a:ext cx="96" cy="192"/>
            </a:xfrm>
            <a:prstGeom prst="leftBrace">
              <a:avLst>
                <a:gd name="adj1" fmla="val 16667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04" name="Text Box 32"/>
            <p:cNvSpPr txBox="1">
              <a:spLocks noChangeArrowheads="1"/>
            </p:cNvSpPr>
            <p:nvPr/>
          </p:nvSpPr>
          <p:spPr bwMode="auto">
            <a:xfrm rot="16200000">
              <a:off x="479" y="3466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dirty="0">
                  <a:solidFill>
                    <a:srgbClr val="0000FF"/>
                  </a:solidFill>
                </a:rPr>
                <a:t>“dry ice”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12</a:t>
            </a:fld>
            <a:endParaRPr lang="en-US" altLang="nl-NL"/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>
                <a:solidFill>
                  <a:srgbClr val="C00000"/>
                </a:solidFill>
              </a:rPr>
              <a:t>Phase diagrams and phase transitions of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13</a:t>
            </a:fld>
            <a:endParaRPr lang="en-US" altLang="nl-NL"/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 smtClean="0">
                <a:solidFill>
                  <a:srgbClr val="C00000"/>
                </a:solidFill>
              </a:rPr>
              <a:t>Phase boundary lines in </a:t>
            </a:r>
            <a:r>
              <a:rPr lang="en-US" altLang="nl-NL" sz="2800" u="sng" dirty="0">
                <a:solidFill>
                  <a:srgbClr val="C00000"/>
                </a:solidFill>
              </a:rPr>
              <a:t>diagrams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of 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3" name="Group 25"/>
          <p:cNvGrpSpPr>
            <a:grpSpLocks noChangeAspect="1"/>
          </p:cNvGrpSpPr>
          <p:nvPr/>
        </p:nvGrpSpPr>
        <p:grpSpPr bwMode="auto">
          <a:xfrm>
            <a:off x="6477000" y="1066800"/>
            <a:ext cx="3480435" cy="3867150"/>
            <a:chOff x="3984" y="480"/>
            <a:chExt cx="2520" cy="2832"/>
          </a:xfrm>
        </p:grpSpPr>
        <p:grpSp>
          <p:nvGrpSpPr>
            <p:cNvPr id="12309" name="Group 21"/>
            <p:cNvGrpSpPr>
              <a:grpSpLocks/>
            </p:cNvGrpSpPr>
            <p:nvPr/>
          </p:nvGrpSpPr>
          <p:grpSpPr bwMode="auto">
            <a:xfrm>
              <a:off x="3984" y="480"/>
              <a:ext cx="2520" cy="2832"/>
              <a:chOff x="3984" y="480"/>
              <a:chExt cx="2520" cy="2832"/>
            </a:xfrm>
          </p:grpSpPr>
          <p:pic>
            <p:nvPicPr>
              <p:cNvPr id="12303" name="Picture 15" descr="4_6_bi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720"/>
                <a:ext cx="2412" cy="23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04" name="Rectangle 16"/>
              <p:cNvSpPr>
                <a:spLocks noChangeArrowheads="1"/>
              </p:cNvSpPr>
              <p:nvPr/>
            </p:nvSpPr>
            <p:spPr bwMode="auto">
              <a:xfrm>
                <a:off x="4776" y="480"/>
                <a:ext cx="1728" cy="28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307" name="Text Box 19"/>
              <p:cNvSpPr txBox="1">
                <a:spLocks noChangeArrowheads="1"/>
              </p:cNvSpPr>
              <p:nvPr/>
            </p:nvSpPr>
            <p:spPr bwMode="auto">
              <a:xfrm>
                <a:off x="4304" y="2400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l-NL" sz="2400">
                    <a:solidFill>
                      <a:srgbClr val="FF3300"/>
                    </a:solidFill>
                  </a:rPr>
                  <a:t>l</a:t>
                </a:r>
              </a:p>
            </p:txBody>
          </p:sp>
          <p:sp>
            <p:nvSpPr>
              <p:cNvPr id="12306" name="Text Box 18"/>
              <p:cNvSpPr txBox="1">
                <a:spLocks noChangeArrowheads="1"/>
              </p:cNvSpPr>
              <p:nvPr/>
            </p:nvSpPr>
            <p:spPr bwMode="auto">
              <a:xfrm>
                <a:off x="4272" y="13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l-NL" sz="2400">
                    <a:solidFill>
                      <a:srgbClr val="FF3300"/>
                    </a:solidFill>
                  </a:rPr>
                  <a:t>g</a:t>
                </a:r>
              </a:p>
            </p:txBody>
          </p:sp>
        </p:grpSp>
        <p:sp>
          <p:nvSpPr>
            <p:cNvPr id="12311" name="Rectangle 23"/>
            <p:cNvSpPr>
              <a:spLocks noChangeArrowheads="1"/>
            </p:cNvSpPr>
            <p:nvPr/>
          </p:nvSpPr>
          <p:spPr bwMode="auto">
            <a:xfrm>
              <a:off x="3984" y="2928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12291" name="Picture 3" descr="4_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0005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14</a:t>
            </a:fld>
            <a:endParaRPr lang="en-US" altLang="nl-NL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71600" y="61722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400" u="sng" smtClean="0"/>
              <a:t>(</a:t>
            </a:r>
            <a:r>
              <a:rPr lang="en-US" altLang="nl-NL" sz="2400" b="1" u="sng" smtClean="0"/>
              <a:t>Equilibrium</a:t>
            </a:r>
            <a:r>
              <a:rPr lang="en-US" altLang="nl-NL" sz="2400" u="sng" smtClean="0"/>
              <a:t>) Phase Diagram H</a:t>
            </a:r>
            <a:r>
              <a:rPr lang="en-US" altLang="nl-NL" sz="2400" u="sng" baseline="-25000" smtClean="0"/>
              <a:t>2</a:t>
            </a:r>
            <a:r>
              <a:rPr lang="en-US" altLang="nl-NL" sz="2400" u="sng" smtClean="0"/>
              <a:t>O</a:t>
            </a:r>
            <a:endParaRPr lang="en-US" altLang="nl-NL" sz="2400" u="sng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033487" y="2848429"/>
            <a:ext cx="3995272" cy="172502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 smtClean="0">
                <a:solidFill>
                  <a:srgbClr val="C00000"/>
                </a:solidFill>
              </a:rPr>
              <a:t>Phase boundary lines in </a:t>
            </a:r>
            <a:r>
              <a:rPr lang="en-US" altLang="nl-NL" sz="2800" u="sng" dirty="0">
                <a:solidFill>
                  <a:srgbClr val="C00000"/>
                </a:solidFill>
              </a:rPr>
              <a:t>diagrams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of 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495284" y="2375618"/>
            <a:ext cx="6383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600" dirty="0"/>
              <a:t>Solid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334000" y="4573453"/>
            <a:ext cx="3505200" cy="978932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000" dirty="0" err="1" smtClean="0"/>
              <a:t>Vapour</a:t>
            </a:r>
            <a:r>
              <a:rPr lang="en-US" altLang="nl-NL" sz="2000" dirty="0" smtClean="0"/>
              <a:t> and liquid are in mutual equilibrium only for (</a:t>
            </a:r>
            <a:r>
              <a:rPr lang="en-US" altLang="nl-NL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nl-NL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sz="2000" dirty="0" smtClean="0"/>
              <a:t>) values on the line</a:t>
            </a:r>
          </a:p>
        </p:txBody>
      </p:sp>
      <p:sp>
        <p:nvSpPr>
          <p:cNvPr id="7" name="Arc 6"/>
          <p:cNvSpPr/>
          <p:nvPr/>
        </p:nvSpPr>
        <p:spPr>
          <a:xfrm rot="18904244">
            <a:off x="2114669" y="2784715"/>
            <a:ext cx="2350115" cy="702346"/>
          </a:xfrm>
          <a:prstGeom prst="arc">
            <a:avLst>
              <a:gd name="adj1" fmla="val 11126800"/>
              <a:gd name="adj2" fmla="val 20994845"/>
            </a:avLst>
          </a:prstGeom>
          <a:ln w="317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1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606" y="215721"/>
            <a:ext cx="4802394" cy="3710941"/>
          </a:xfrm>
          <a:prstGeom prst="rect">
            <a:avLst/>
          </a:prstGeom>
        </p:spPr>
      </p:pic>
      <p:pic>
        <p:nvPicPr>
          <p:cNvPr id="12291" name="Picture 3" descr="4_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0005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15</a:t>
            </a:fld>
            <a:endParaRPr lang="en-US" altLang="nl-NL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71600" y="61722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400" u="sng" smtClean="0"/>
              <a:t>(</a:t>
            </a:r>
            <a:r>
              <a:rPr lang="en-US" altLang="nl-NL" sz="2400" b="1" u="sng" smtClean="0"/>
              <a:t>Equilibrium</a:t>
            </a:r>
            <a:r>
              <a:rPr lang="en-US" altLang="nl-NL" sz="2400" u="sng" smtClean="0"/>
              <a:t>) Phase Diagram H</a:t>
            </a:r>
            <a:r>
              <a:rPr lang="en-US" altLang="nl-NL" sz="2400" u="sng" baseline="-25000" smtClean="0"/>
              <a:t>2</a:t>
            </a:r>
            <a:r>
              <a:rPr lang="en-US" altLang="nl-NL" sz="2400" u="sng" smtClean="0"/>
              <a:t>O</a:t>
            </a:r>
            <a:endParaRPr lang="en-US" altLang="nl-NL" sz="2400" u="sng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033487" y="2848429"/>
            <a:ext cx="3995272" cy="172502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 smtClean="0">
                <a:solidFill>
                  <a:srgbClr val="C00000"/>
                </a:solidFill>
              </a:rPr>
              <a:t>Phase boundary lines in </a:t>
            </a:r>
            <a:r>
              <a:rPr lang="en-US" altLang="nl-NL" sz="2800" u="sng" dirty="0">
                <a:solidFill>
                  <a:srgbClr val="C00000"/>
                </a:solidFill>
              </a:rPr>
              <a:t>diagrams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of 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495284" y="2375618"/>
            <a:ext cx="6383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600" dirty="0"/>
              <a:t>Solid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334000" y="4573453"/>
            <a:ext cx="3505200" cy="978932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000" dirty="0" err="1" smtClean="0"/>
              <a:t>Vapour</a:t>
            </a:r>
            <a:r>
              <a:rPr lang="en-US" altLang="nl-NL" sz="2000" dirty="0" smtClean="0"/>
              <a:t> and liquid are in mutual equilibrium only for (</a:t>
            </a:r>
            <a:r>
              <a:rPr lang="en-US" altLang="nl-NL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nl-NL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sz="2000" dirty="0" smtClean="0"/>
              <a:t>) values on the line</a:t>
            </a:r>
          </a:p>
        </p:txBody>
      </p:sp>
      <p:sp>
        <p:nvSpPr>
          <p:cNvPr id="7" name="Arc 6"/>
          <p:cNvSpPr/>
          <p:nvPr/>
        </p:nvSpPr>
        <p:spPr>
          <a:xfrm rot="18904244">
            <a:off x="2114669" y="2784715"/>
            <a:ext cx="2350115" cy="702346"/>
          </a:xfrm>
          <a:prstGeom prst="arc">
            <a:avLst>
              <a:gd name="adj1" fmla="val 11126800"/>
              <a:gd name="adj2" fmla="val 20994845"/>
            </a:avLst>
          </a:prstGeom>
          <a:ln w="317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3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3" name="Group 25"/>
          <p:cNvGrpSpPr>
            <a:grpSpLocks noChangeAspect="1"/>
          </p:cNvGrpSpPr>
          <p:nvPr/>
        </p:nvGrpSpPr>
        <p:grpSpPr bwMode="auto">
          <a:xfrm>
            <a:off x="6477000" y="1066800"/>
            <a:ext cx="3480435" cy="3867150"/>
            <a:chOff x="3984" y="480"/>
            <a:chExt cx="2520" cy="2832"/>
          </a:xfrm>
        </p:grpSpPr>
        <p:grpSp>
          <p:nvGrpSpPr>
            <p:cNvPr id="12309" name="Group 21"/>
            <p:cNvGrpSpPr>
              <a:grpSpLocks/>
            </p:cNvGrpSpPr>
            <p:nvPr/>
          </p:nvGrpSpPr>
          <p:grpSpPr bwMode="auto">
            <a:xfrm>
              <a:off x="3984" y="480"/>
              <a:ext cx="2520" cy="2832"/>
              <a:chOff x="3984" y="480"/>
              <a:chExt cx="2520" cy="2832"/>
            </a:xfrm>
          </p:grpSpPr>
          <p:pic>
            <p:nvPicPr>
              <p:cNvPr id="12303" name="Picture 15" descr="4_6_bi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720"/>
                <a:ext cx="2412" cy="23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04" name="Rectangle 16"/>
              <p:cNvSpPr>
                <a:spLocks noChangeArrowheads="1"/>
              </p:cNvSpPr>
              <p:nvPr/>
            </p:nvSpPr>
            <p:spPr bwMode="auto">
              <a:xfrm>
                <a:off x="4776" y="480"/>
                <a:ext cx="1728" cy="28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307" name="Text Box 19"/>
              <p:cNvSpPr txBox="1">
                <a:spLocks noChangeArrowheads="1"/>
              </p:cNvSpPr>
              <p:nvPr/>
            </p:nvSpPr>
            <p:spPr bwMode="auto">
              <a:xfrm>
                <a:off x="4304" y="2400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l-NL" sz="2400">
                    <a:solidFill>
                      <a:srgbClr val="FF3300"/>
                    </a:solidFill>
                  </a:rPr>
                  <a:t>l</a:t>
                </a:r>
              </a:p>
            </p:txBody>
          </p:sp>
          <p:sp>
            <p:nvSpPr>
              <p:cNvPr id="12306" name="Text Box 18"/>
              <p:cNvSpPr txBox="1">
                <a:spLocks noChangeArrowheads="1"/>
              </p:cNvSpPr>
              <p:nvPr/>
            </p:nvSpPr>
            <p:spPr bwMode="auto">
              <a:xfrm>
                <a:off x="4272" y="13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l-NL" sz="2400">
                    <a:solidFill>
                      <a:srgbClr val="FF3300"/>
                    </a:solidFill>
                  </a:rPr>
                  <a:t>g</a:t>
                </a:r>
              </a:p>
            </p:txBody>
          </p:sp>
        </p:grpSp>
        <p:sp>
          <p:nvSpPr>
            <p:cNvPr id="12311" name="Rectangle 23"/>
            <p:cNvSpPr>
              <a:spLocks noChangeArrowheads="1"/>
            </p:cNvSpPr>
            <p:nvPr/>
          </p:nvSpPr>
          <p:spPr bwMode="auto">
            <a:xfrm>
              <a:off x="3984" y="2928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12291" name="Picture 3" descr="4_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0005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143000" y="3124200"/>
            <a:ext cx="3505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632325" y="2932113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dirty="0">
                <a:solidFill>
                  <a:srgbClr val="FF3300"/>
                </a:solidFill>
              </a:rPr>
              <a:t>1 bar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2406650" y="3124200"/>
            <a:ext cx="0" cy="2590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2328863" y="3036888"/>
            <a:ext cx="152400" cy="1524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2786063" y="3124200"/>
            <a:ext cx="0" cy="2590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271145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667000" y="5638800"/>
            <a:ext cx="17684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i="1" dirty="0" err="1" smtClean="0">
                <a:solidFill>
                  <a:srgbClr val="FF3300"/>
                </a:solidFill>
              </a:rPr>
              <a:t>T</a:t>
            </a:r>
            <a:r>
              <a:rPr lang="en-US" altLang="nl-NL" b="1" baseline="-25000" dirty="0" err="1" smtClean="0">
                <a:solidFill>
                  <a:srgbClr val="FF3300"/>
                </a:solidFill>
              </a:rPr>
              <a:t>vap</a:t>
            </a:r>
            <a:r>
              <a:rPr lang="en-US" altLang="nl-NL" b="1" baseline="-25000" dirty="0" smtClean="0">
                <a:solidFill>
                  <a:srgbClr val="FF3300"/>
                </a:solidFill>
              </a:rPr>
              <a:t> </a:t>
            </a:r>
            <a:r>
              <a:rPr lang="en-US" altLang="nl-NL" b="1" i="1" dirty="0">
                <a:solidFill>
                  <a:srgbClr val="FF3300"/>
                </a:solidFill>
              </a:rPr>
              <a:t>= </a:t>
            </a:r>
            <a:r>
              <a:rPr lang="en-US" altLang="nl-NL" b="1" dirty="0">
                <a:solidFill>
                  <a:srgbClr val="FF3300"/>
                </a:solidFill>
              </a:rPr>
              <a:t>373.15 K</a:t>
            </a:r>
            <a:endParaRPr lang="en-US" altLang="nl-NL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16</a:t>
            </a:fld>
            <a:endParaRPr lang="en-US" altLang="nl-NL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71600" y="61722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400" u="sng" smtClean="0"/>
              <a:t>(</a:t>
            </a:r>
            <a:r>
              <a:rPr lang="en-US" altLang="nl-NL" sz="2400" b="1" u="sng" smtClean="0"/>
              <a:t>Equilibrium</a:t>
            </a:r>
            <a:r>
              <a:rPr lang="en-US" altLang="nl-NL" sz="2400" u="sng" smtClean="0"/>
              <a:t>) Phase Diagram H</a:t>
            </a:r>
            <a:r>
              <a:rPr lang="en-US" altLang="nl-NL" sz="2400" u="sng" baseline="-25000" smtClean="0"/>
              <a:t>2</a:t>
            </a:r>
            <a:r>
              <a:rPr lang="en-US" altLang="nl-NL" sz="2400" u="sng" smtClean="0"/>
              <a:t>O</a:t>
            </a:r>
            <a:endParaRPr lang="en-US" altLang="nl-NL" sz="2400" u="sng" dirty="0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 smtClean="0">
                <a:solidFill>
                  <a:srgbClr val="C00000"/>
                </a:solidFill>
              </a:rPr>
              <a:t>Phase boundary lines in </a:t>
            </a:r>
            <a:r>
              <a:rPr lang="en-US" altLang="nl-NL" sz="2800" u="sng" dirty="0">
                <a:solidFill>
                  <a:srgbClr val="C00000"/>
                </a:solidFill>
              </a:rPr>
              <a:t>diagrams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of 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495284" y="2375618"/>
            <a:ext cx="6383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600" dirty="0"/>
              <a:t>Solid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334000" y="4573453"/>
            <a:ext cx="3505200" cy="97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000" dirty="0" err="1" smtClean="0"/>
              <a:t>Vapour</a:t>
            </a:r>
            <a:r>
              <a:rPr lang="en-US" altLang="nl-NL" sz="2000" dirty="0" smtClean="0"/>
              <a:t> and liquid are in mutual equilibrium only for (</a:t>
            </a:r>
            <a:r>
              <a:rPr lang="en-US" altLang="nl-NL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nl-NL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sz="2000" dirty="0" smtClean="0"/>
              <a:t>) values on the line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527674" y="897228"/>
            <a:ext cx="3002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i="1" dirty="0" smtClean="0"/>
              <a:t>T</a:t>
            </a:r>
            <a:r>
              <a:rPr lang="en-US" altLang="nl-NL" b="1" baseline="-25000" dirty="0" smtClean="0"/>
              <a:t> </a:t>
            </a:r>
            <a:r>
              <a:rPr lang="en-US" altLang="nl-NL" b="1" i="1" dirty="0"/>
              <a:t>= </a:t>
            </a:r>
            <a:r>
              <a:rPr lang="en-US" altLang="nl-NL" b="1" dirty="0"/>
              <a:t>373.15 </a:t>
            </a:r>
            <a:r>
              <a:rPr lang="en-US" altLang="nl-NL" b="1" dirty="0" smtClean="0"/>
              <a:t>K and </a:t>
            </a:r>
            <a:r>
              <a:rPr lang="en-US" altLang="nl-NL" b="1" i="1" dirty="0" smtClean="0"/>
              <a:t>P </a:t>
            </a:r>
            <a:r>
              <a:rPr lang="en-US" altLang="nl-NL" b="1" dirty="0" smtClean="0"/>
              <a:t>= 1 bar</a:t>
            </a:r>
            <a:endParaRPr lang="en-US" altLang="nl-NL" b="1" dirty="0"/>
          </a:p>
        </p:txBody>
      </p:sp>
    </p:spTree>
    <p:extLst>
      <p:ext uri="{BB962C8B-B14F-4D97-AF65-F5344CB8AC3E}">
        <p14:creationId xmlns:p14="http://schemas.microsoft.com/office/powerpoint/2010/main" val="1002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4_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0005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143000" y="3124200"/>
            <a:ext cx="3505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632325" y="2932113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dirty="0">
                <a:solidFill>
                  <a:srgbClr val="FF3300"/>
                </a:solidFill>
              </a:rPr>
              <a:t>1 bar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2406650" y="3124200"/>
            <a:ext cx="0" cy="2590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2328863" y="3036888"/>
            <a:ext cx="152400" cy="1524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2786063" y="3124200"/>
            <a:ext cx="0" cy="2590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271145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667000" y="5638800"/>
            <a:ext cx="17684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i="1" dirty="0">
                <a:solidFill>
                  <a:srgbClr val="FF3300"/>
                </a:solidFill>
              </a:rPr>
              <a:t>T</a:t>
            </a:r>
            <a:r>
              <a:rPr lang="en-US" altLang="nl-NL" b="1" baseline="-25000" dirty="0">
                <a:solidFill>
                  <a:srgbClr val="FF3300"/>
                </a:solidFill>
              </a:rPr>
              <a:t>vap </a:t>
            </a:r>
            <a:r>
              <a:rPr lang="en-US" altLang="nl-NL" b="1" i="1" dirty="0">
                <a:solidFill>
                  <a:srgbClr val="FF3300"/>
                </a:solidFill>
              </a:rPr>
              <a:t>= </a:t>
            </a:r>
            <a:r>
              <a:rPr lang="en-US" altLang="nl-NL" b="1" dirty="0">
                <a:solidFill>
                  <a:srgbClr val="FF3300"/>
                </a:solidFill>
              </a:rPr>
              <a:t>373.15 K</a:t>
            </a:r>
            <a:endParaRPr lang="en-US" altLang="nl-NL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17</a:t>
            </a:fld>
            <a:endParaRPr lang="en-US" altLang="nl-NL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>
                <a:solidFill>
                  <a:srgbClr val="C00000"/>
                </a:solidFill>
              </a:rPr>
              <a:t>Phase diagrams and phase transitions of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71600" y="61722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400" u="sng" smtClean="0"/>
              <a:t>(</a:t>
            </a:r>
            <a:r>
              <a:rPr lang="en-US" altLang="nl-NL" sz="2400" b="1" u="sng" smtClean="0"/>
              <a:t>Equilibrium</a:t>
            </a:r>
            <a:r>
              <a:rPr lang="en-US" altLang="nl-NL" sz="2400" u="sng" smtClean="0"/>
              <a:t>) Phase Diagram H</a:t>
            </a:r>
            <a:r>
              <a:rPr lang="en-US" altLang="nl-NL" sz="2400" u="sng" baseline="-25000" smtClean="0"/>
              <a:t>2</a:t>
            </a:r>
            <a:r>
              <a:rPr lang="en-US" altLang="nl-NL" sz="2400" u="sng" smtClean="0"/>
              <a:t>O</a:t>
            </a:r>
            <a:endParaRPr lang="en-US" altLang="nl-NL" sz="2400" u="sng" dirty="0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495284" y="2375618"/>
            <a:ext cx="6383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600" dirty="0"/>
              <a:t>Solid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08342" y="485775"/>
            <a:ext cx="4229100" cy="4495800"/>
            <a:chOff x="6096000" y="762000"/>
            <a:chExt cx="4229100" cy="4495800"/>
          </a:xfrm>
        </p:grpSpPr>
        <p:grpSp>
          <p:nvGrpSpPr>
            <p:cNvPr id="12313" name="Group 25"/>
            <p:cNvGrpSpPr>
              <a:grpSpLocks/>
            </p:cNvGrpSpPr>
            <p:nvPr/>
          </p:nvGrpSpPr>
          <p:grpSpPr bwMode="auto">
            <a:xfrm>
              <a:off x="6324600" y="762000"/>
              <a:ext cx="4000500" cy="4495800"/>
              <a:chOff x="3984" y="480"/>
              <a:chExt cx="2520" cy="2832"/>
            </a:xfrm>
          </p:grpSpPr>
          <p:grpSp>
            <p:nvGrpSpPr>
              <p:cNvPr id="12309" name="Group 21"/>
              <p:cNvGrpSpPr>
                <a:grpSpLocks/>
              </p:cNvGrpSpPr>
              <p:nvPr/>
            </p:nvGrpSpPr>
            <p:grpSpPr bwMode="auto">
              <a:xfrm>
                <a:off x="3984" y="480"/>
                <a:ext cx="2520" cy="2832"/>
                <a:chOff x="3984" y="480"/>
                <a:chExt cx="2520" cy="2832"/>
              </a:xfrm>
            </p:grpSpPr>
            <p:pic>
              <p:nvPicPr>
                <p:cNvPr id="12303" name="Picture 15" descr="4_6_bi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84" y="720"/>
                  <a:ext cx="2412" cy="23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304" name="Rectangle 16"/>
                <p:cNvSpPr>
                  <a:spLocks noChangeArrowheads="1"/>
                </p:cNvSpPr>
                <p:nvPr/>
              </p:nvSpPr>
              <p:spPr bwMode="auto">
                <a:xfrm>
                  <a:off x="4776" y="480"/>
                  <a:ext cx="1728" cy="28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1230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304" y="2400"/>
                  <a:ext cx="15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nl-NL" sz="2400">
                      <a:solidFill>
                        <a:srgbClr val="FF3300"/>
                      </a:solidFill>
                    </a:rPr>
                    <a:t>l</a:t>
                  </a:r>
                </a:p>
              </p:txBody>
            </p:sp>
            <p:sp>
              <p:nvSpPr>
                <p:cNvPr id="1230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272" y="1344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nl-NL" sz="2400">
                      <a:solidFill>
                        <a:srgbClr val="FF3300"/>
                      </a:solidFill>
                    </a:rPr>
                    <a:t>g</a:t>
                  </a:r>
                </a:p>
              </p:txBody>
            </p:sp>
          </p:grpSp>
          <p:sp>
            <p:nvSpPr>
              <p:cNvPr id="12311" name="Rectangle 23"/>
              <p:cNvSpPr>
                <a:spLocks noChangeArrowheads="1"/>
              </p:cNvSpPr>
              <p:nvPr/>
            </p:nvSpPr>
            <p:spPr bwMode="auto">
              <a:xfrm>
                <a:off x="3984" y="2928"/>
                <a:ext cx="192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6096000" y="1143000"/>
              <a:ext cx="16764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6688539" y="2787828"/>
              <a:ext cx="54053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sz="2000" b="1" dirty="0" smtClean="0">
                  <a:solidFill>
                    <a:srgbClr val="FF3300"/>
                  </a:solidFill>
                </a:rPr>
                <a:t>Air</a:t>
              </a:r>
              <a:endParaRPr lang="en-US" altLang="nl-NL" sz="2000" b="1" dirty="0">
                <a:solidFill>
                  <a:srgbClr val="FF3300"/>
                </a:solidFill>
              </a:endParaRPr>
            </a:p>
          </p:txBody>
        </p: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193942" y="1078468"/>
            <a:ext cx="3505200" cy="97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400" dirty="0" smtClean="0"/>
              <a:t>Intermezzo:</a:t>
            </a:r>
          </a:p>
          <a:p>
            <a:r>
              <a:rPr lang="en-US" altLang="nl-NL" sz="2400" u="sng" dirty="0"/>
              <a:t>i</a:t>
            </a:r>
            <a:r>
              <a:rPr lang="en-US" altLang="nl-NL" sz="2400" u="sng" dirty="0" smtClean="0"/>
              <a:t>n open system</a:t>
            </a:r>
            <a:endParaRPr lang="en-US" altLang="nl-NL" sz="2400" u="sng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5218548" y="4844067"/>
            <a:ext cx="3505200" cy="48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400" dirty="0" smtClean="0"/>
              <a:t>Water starts to boil as</a:t>
            </a:r>
            <a:endParaRPr lang="en-US" altLang="nl-NL" sz="2400" u="sng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020737"/>
              </p:ext>
            </p:extLst>
          </p:nvPr>
        </p:nvGraphicFramePr>
        <p:xfrm>
          <a:off x="5944026" y="5334872"/>
          <a:ext cx="2133174" cy="51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7" name="Equation" r:id="rId5" imgW="1002960" imgH="241200" progId="Equation.3">
                  <p:embed/>
                </p:oleObj>
              </mc:Choice>
              <mc:Fallback>
                <p:oleObj name="Equation" r:id="rId5" imgW="1002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4026" y="5334872"/>
                        <a:ext cx="2133174" cy="51212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943600" y="4562475"/>
            <a:ext cx="20569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i="1" dirty="0" smtClean="0">
                <a:solidFill>
                  <a:srgbClr val="FF3300"/>
                </a:solidFill>
              </a:rPr>
              <a:t>@ </a:t>
            </a:r>
            <a:r>
              <a:rPr lang="en-US" altLang="nl-NL" b="1" i="1" dirty="0" err="1" smtClean="0">
                <a:solidFill>
                  <a:srgbClr val="FF3300"/>
                </a:solidFill>
              </a:rPr>
              <a:t>T</a:t>
            </a:r>
            <a:r>
              <a:rPr lang="en-US" altLang="nl-NL" b="1" baseline="-25000" dirty="0" err="1" smtClean="0">
                <a:solidFill>
                  <a:srgbClr val="FF3300"/>
                </a:solidFill>
              </a:rPr>
              <a:t>vap</a:t>
            </a:r>
            <a:r>
              <a:rPr lang="en-US" altLang="nl-NL" b="1" baseline="-25000" dirty="0" smtClean="0">
                <a:solidFill>
                  <a:srgbClr val="FF3300"/>
                </a:solidFill>
              </a:rPr>
              <a:t> </a:t>
            </a:r>
            <a:r>
              <a:rPr lang="en-US" altLang="nl-NL" b="1" i="1" dirty="0">
                <a:solidFill>
                  <a:srgbClr val="FF3300"/>
                </a:solidFill>
              </a:rPr>
              <a:t>= </a:t>
            </a:r>
            <a:r>
              <a:rPr lang="en-US" altLang="nl-NL" b="1" dirty="0">
                <a:solidFill>
                  <a:srgbClr val="FF3300"/>
                </a:solidFill>
              </a:rPr>
              <a:t>373.15 K</a:t>
            </a:r>
            <a:endParaRPr lang="en-US" altLang="nl-NL" b="1" dirty="0"/>
          </a:p>
        </p:txBody>
      </p:sp>
    </p:spTree>
    <p:extLst>
      <p:ext uri="{BB962C8B-B14F-4D97-AF65-F5344CB8AC3E}">
        <p14:creationId xmlns:p14="http://schemas.microsoft.com/office/powerpoint/2010/main" val="32652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4_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0005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143000" y="3124200"/>
            <a:ext cx="3505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632325" y="2932113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dirty="0">
                <a:solidFill>
                  <a:srgbClr val="FF3300"/>
                </a:solidFill>
              </a:rPr>
              <a:t>1 bar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2406650" y="3124200"/>
            <a:ext cx="0" cy="2590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2328863" y="3036888"/>
            <a:ext cx="152400" cy="1524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2786063" y="3124200"/>
            <a:ext cx="0" cy="2590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271145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667000" y="5638800"/>
            <a:ext cx="17684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i="1" dirty="0">
                <a:solidFill>
                  <a:srgbClr val="FF3300"/>
                </a:solidFill>
              </a:rPr>
              <a:t>T</a:t>
            </a:r>
            <a:r>
              <a:rPr lang="en-US" altLang="nl-NL" b="1" baseline="-25000" dirty="0">
                <a:solidFill>
                  <a:srgbClr val="FF3300"/>
                </a:solidFill>
              </a:rPr>
              <a:t>vap </a:t>
            </a:r>
            <a:r>
              <a:rPr lang="en-US" altLang="nl-NL" b="1" i="1" dirty="0">
                <a:solidFill>
                  <a:srgbClr val="FF3300"/>
                </a:solidFill>
              </a:rPr>
              <a:t>= </a:t>
            </a:r>
            <a:r>
              <a:rPr lang="en-US" altLang="nl-NL" b="1" dirty="0">
                <a:solidFill>
                  <a:srgbClr val="FF3300"/>
                </a:solidFill>
              </a:rPr>
              <a:t>373.15 K</a:t>
            </a:r>
            <a:endParaRPr lang="en-US" altLang="nl-NL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18</a:t>
            </a:fld>
            <a:endParaRPr lang="en-US" altLang="nl-NL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>
                <a:solidFill>
                  <a:srgbClr val="C00000"/>
                </a:solidFill>
              </a:rPr>
              <a:t>Phase diagrams and phase transitions of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71600" y="61722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400" u="sng" smtClean="0"/>
              <a:t>(</a:t>
            </a:r>
            <a:r>
              <a:rPr lang="en-US" altLang="nl-NL" sz="2400" b="1" u="sng" smtClean="0"/>
              <a:t>Equilibrium</a:t>
            </a:r>
            <a:r>
              <a:rPr lang="en-US" altLang="nl-NL" sz="2400" u="sng" smtClean="0"/>
              <a:t>) Phase Diagram H</a:t>
            </a:r>
            <a:r>
              <a:rPr lang="en-US" altLang="nl-NL" sz="2400" u="sng" baseline="-25000" smtClean="0"/>
              <a:t>2</a:t>
            </a:r>
            <a:r>
              <a:rPr lang="en-US" altLang="nl-NL" sz="2400" u="sng" smtClean="0"/>
              <a:t>O</a:t>
            </a:r>
            <a:endParaRPr lang="en-US" altLang="nl-NL" sz="2400" u="sng" dirty="0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495284" y="2375618"/>
            <a:ext cx="6383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600" dirty="0"/>
              <a:t>Solid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193942" y="1078468"/>
            <a:ext cx="3505200" cy="97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400" dirty="0" smtClean="0"/>
              <a:t>Intermezzo:</a:t>
            </a:r>
          </a:p>
          <a:p>
            <a:r>
              <a:rPr lang="en-US" altLang="nl-NL" sz="2400" u="sng" dirty="0" smtClean="0"/>
              <a:t>Relative Humidity</a:t>
            </a:r>
            <a:endParaRPr lang="en-US" altLang="nl-NL" sz="2400" u="sng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804824"/>
              </p:ext>
            </p:extLst>
          </p:nvPr>
        </p:nvGraphicFramePr>
        <p:xfrm>
          <a:off x="5637213" y="2033588"/>
          <a:ext cx="259397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2" name="Equation" r:id="rId4" imgW="1218960" imgH="482400" progId="Equation.3">
                  <p:embed/>
                </p:oleObj>
              </mc:Choice>
              <mc:Fallback>
                <p:oleObj name="Equation" r:id="rId4" imgW="1218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2033588"/>
                        <a:ext cx="2593975" cy="1022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74" y="3528099"/>
            <a:ext cx="2763440" cy="213538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6096000" y="2848429"/>
            <a:ext cx="1295400" cy="174736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17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5"/>
          <p:cNvGrpSpPr>
            <a:grpSpLocks noChangeAspect="1"/>
          </p:cNvGrpSpPr>
          <p:nvPr/>
        </p:nvGrpSpPr>
        <p:grpSpPr bwMode="auto">
          <a:xfrm>
            <a:off x="6918960" y="1276350"/>
            <a:ext cx="3291840" cy="3657600"/>
            <a:chOff x="3984" y="480"/>
            <a:chExt cx="2520" cy="2832"/>
          </a:xfrm>
        </p:grpSpPr>
        <p:grpSp>
          <p:nvGrpSpPr>
            <p:cNvPr id="36" name="Group 21"/>
            <p:cNvGrpSpPr>
              <a:grpSpLocks/>
            </p:cNvGrpSpPr>
            <p:nvPr/>
          </p:nvGrpSpPr>
          <p:grpSpPr bwMode="auto">
            <a:xfrm>
              <a:off x="3984" y="480"/>
              <a:ext cx="2520" cy="2832"/>
              <a:chOff x="3984" y="480"/>
              <a:chExt cx="2520" cy="2832"/>
            </a:xfrm>
          </p:grpSpPr>
          <p:pic>
            <p:nvPicPr>
              <p:cNvPr id="38" name="Picture 15" descr="4_6_bi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720"/>
                <a:ext cx="2412" cy="23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Rectangle 16"/>
              <p:cNvSpPr>
                <a:spLocks noChangeArrowheads="1"/>
              </p:cNvSpPr>
              <p:nvPr/>
            </p:nvSpPr>
            <p:spPr bwMode="auto">
              <a:xfrm>
                <a:off x="4776" y="480"/>
                <a:ext cx="1728" cy="28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0" name="Text Box 19"/>
              <p:cNvSpPr txBox="1">
                <a:spLocks noChangeArrowheads="1"/>
              </p:cNvSpPr>
              <p:nvPr/>
            </p:nvSpPr>
            <p:spPr bwMode="auto">
              <a:xfrm>
                <a:off x="4304" y="2400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l-NL" sz="2400">
                    <a:solidFill>
                      <a:srgbClr val="FF3300"/>
                    </a:solidFill>
                  </a:rPr>
                  <a:t>l</a:t>
                </a:r>
              </a:p>
            </p:txBody>
          </p:sp>
          <p:sp>
            <p:nvSpPr>
              <p:cNvPr id="41" name="Text Box 18"/>
              <p:cNvSpPr txBox="1">
                <a:spLocks noChangeArrowheads="1"/>
              </p:cNvSpPr>
              <p:nvPr/>
            </p:nvSpPr>
            <p:spPr bwMode="auto">
              <a:xfrm>
                <a:off x="4272" y="13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l-NL" sz="2400">
                    <a:solidFill>
                      <a:srgbClr val="FF3300"/>
                    </a:solidFill>
                  </a:rPr>
                  <a:t>g</a:t>
                </a:r>
              </a:p>
            </p:txBody>
          </p:sp>
        </p:grp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3984" y="2928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19</a:t>
            </a:fld>
            <a:endParaRPr lang="en-US" alt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1155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The chemical potential of phase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951" y="838200"/>
            <a:ext cx="469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Equilibrium between phases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506712"/>
              </p:ext>
            </p:extLst>
          </p:nvPr>
        </p:nvGraphicFramePr>
        <p:xfrm>
          <a:off x="5187950" y="852488"/>
          <a:ext cx="287178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5" name="Vergelijking" r:id="rId4" imgW="1168200" imgH="215640" progId="Equation.3">
                  <p:embed/>
                </p:oleObj>
              </mc:Choice>
              <mc:Fallback>
                <p:oleObj name="Vergelijking" r:id="rId4" imgW="1168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50" y="852488"/>
                        <a:ext cx="2871788" cy="531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954989"/>
              </p:ext>
            </p:extLst>
          </p:nvPr>
        </p:nvGraphicFramePr>
        <p:xfrm>
          <a:off x="5029200" y="1752600"/>
          <a:ext cx="1178930" cy="573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6" name="Vergelijking" r:id="rId6" imgW="469800" imgH="228600" progId="Equation.3">
                  <p:embed/>
                </p:oleObj>
              </mc:Choice>
              <mc:Fallback>
                <p:oleObj name="Vergelijking" r:id="rId6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752600"/>
                        <a:ext cx="1178930" cy="57327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412159"/>
              </p:ext>
            </p:extLst>
          </p:nvPr>
        </p:nvGraphicFramePr>
        <p:xfrm>
          <a:off x="2140210" y="2743200"/>
          <a:ext cx="409098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7" name="Vergelijking" r:id="rId8" imgW="1663560" imgH="342720" progId="Equation.3">
                  <p:embed/>
                </p:oleObj>
              </mc:Choice>
              <mc:Fallback>
                <p:oleObj name="Vergelijking" r:id="rId8" imgW="16635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0210" y="2743200"/>
                        <a:ext cx="4090987" cy="842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288889"/>
              </p:ext>
            </p:extLst>
          </p:nvPr>
        </p:nvGraphicFramePr>
        <p:xfrm>
          <a:off x="2133600" y="3810000"/>
          <a:ext cx="2528888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8" name="Vergelijking" r:id="rId10" imgW="1028520" imgH="520560" progId="Equation.3">
                  <p:embed/>
                </p:oleObj>
              </mc:Choice>
              <mc:Fallback>
                <p:oleObj name="Vergelijking" r:id="rId10" imgW="10285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10000"/>
                        <a:ext cx="2528888" cy="1279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33364"/>
              </p:ext>
            </p:extLst>
          </p:nvPr>
        </p:nvGraphicFramePr>
        <p:xfrm>
          <a:off x="2498725" y="1752600"/>
          <a:ext cx="13112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9" name="Vergelijking" r:id="rId12" imgW="533160" imgH="241200" progId="Equation.3">
                  <p:embed/>
                </p:oleObj>
              </mc:Choice>
              <mc:Fallback>
                <p:oleObj name="Vergelijking" r:id="rId12" imgW="533160" imgH="2412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1752600"/>
                        <a:ext cx="13112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 bwMode="auto">
          <a:xfrm>
            <a:off x="2374775" y="622509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025" y="5638800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Note: we are dealing with a unary system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890113"/>
              </p:ext>
            </p:extLst>
          </p:nvPr>
        </p:nvGraphicFramePr>
        <p:xfrm>
          <a:off x="3169337" y="6158466"/>
          <a:ext cx="140493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0" name="Vergelijking" r:id="rId14" imgW="571320" imgH="241200" progId="Equation.3">
                  <p:embed/>
                </p:oleObj>
              </mc:Choice>
              <mc:Fallback>
                <p:oleObj name="Vergelijking" r:id="rId14" imgW="571320" imgH="2412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337" y="6158466"/>
                        <a:ext cx="1404938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678798" y="6200393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(pure compound)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 smtClean="0">
                <a:solidFill>
                  <a:srgbClr val="C00000"/>
                </a:solidFill>
              </a:rPr>
              <a:t>Phase boundary lines in </a:t>
            </a:r>
            <a:r>
              <a:rPr lang="en-US" altLang="nl-NL" sz="2800" u="sng" dirty="0">
                <a:solidFill>
                  <a:srgbClr val="C00000"/>
                </a:solidFill>
              </a:rPr>
              <a:t>diagrams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of 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631949" y="186182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114800" y="184657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631949" y="2743200"/>
            <a:ext cx="342900" cy="240560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ight Arrow 32"/>
          <p:cNvSpPr/>
          <p:nvPr/>
        </p:nvSpPr>
        <p:spPr bwMode="auto">
          <a:xfrm>
            <a:off x="741549" y="375296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6413500" y="5181600"/>
            <a:ext cx="285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000" b="1" dirty="0" smtClean="0"/>
              <a:t>(Study guide p.11-13)</a:t>
            </a:r>
            <a:endParaRPr lang="en-US" alt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75086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4_9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0005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143000" y="3124200"/>
            <a:ext cx="3505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632325" y="2932113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>
                <a:solidFill>
                  <a:srgbClr val="FF3300"/>
                </a:solidFill>
              </a:rPr>
              <a:t>1 bar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2</a:t>
            </a:fld>
            <a:endParaRPr lang="en-US" altLang="nl-NL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>
                <a:solidFill>
                  <a:srgbClr val="C00000"/>
                </a:solidFill>
              </a:rPr>
              <a:t>Phase diagrams and phase transitions of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61722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400" u="sng" smtClean="0"/>
              <a:t>(</a:t>
            </a:r>
            <a:r>
              <a:rPr lang="en-US" altLang="nl-NL" sz="2400" b="1" u="sng" smtClean="0"/>
              <a:t>Equilibrium</a:t>
            </a:r>
            <a:r>
              <a:rPr lang="en-US" altLang="nl-NL" sz="2400" u="sng" smtClean="0"/>
              <a:t>) Phase Diagram H</a:t>
            </a:r>
            <a:r>
              <a:rPr lang="en-US" altLang="nl-NL" sz="2400" u="sng" baseline="-25000" smtClean="0"/>
              <a:t>2</a:t>
            </a:r>
            <a:r>
              <a:rPr lang="en-US" altLang="nl-NL" sz="2400" u="sng" smtClean="0"/>
              <a:t>O</a:t>
            </a:r>
            <a:endParaRPr lang="en-US" altLang="nl-NL" sz="2400" u="sng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495284" y="2375618"/>
            <a:ext cx="6383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600" dirty="0"/>
              <a:t>Solid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5"/>
          <p:cNvGrpSpPr>
            <a:grpSpLocks noChangeAspect="1"/>
          </p:cNvGrpSpPr>
          <p:nvPr/>
        </p:nvGrpSpPr>
        <p:grpSpPr bwMode="auto">
          <a:xfrm>
            <a:off x="6918960" y="1927279"/>
            <a:ext cx="3291840" cy="3657600"/>
            <a:chOff x="3984" y="480"/>
            <a:chExt cx="2520" cy="2832"/>
          </a:xfrm>
        </p:grpSpPr>
        <p:grpSp>
          <p:nvGrpSpPr>
            <p:cNvPr id="29" name="Group 21"/>
            <p:cNvGrpSpPr>
              <a:grpSpLocks/>
            </p:cNvGrpSpPr>
            <p:nvPr/>
          </p:nvGrpSpPr>
          <p:grpSpPr bwMode="auto">
            <a:xfrm>
              <a:off x="3984" y="480"/>
              <a:ext cx="2520" cy="2832"/>
              <a:chOff x="3984" y="480"/>
              <a:chExt cx="2520" cy="2832"/>
            </a:xfrm>
          </p:grpSpPr>
          <p:pic>
            <p:nvPicPr>
              <p:cNvPr id="31" name="Picture 15" descr="4_6_bi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720"/>
                <a:ext cx="2412" cy="23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Rectangle 16"/>
              <p:cNvSpPr>
                <a:spLocks noChangeArrowheads="1"/>
              </p:cNvSpPr>
              <p:nvPr/>
            </p:nvSpPr>
            <p:spPr bwMode="auto">
              <a:xfrm>
                <a:off x="4776" y="480"/>
                <a:ext cx="1728" cy="28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3" name="Text Box 19"/>
              <p:cNvSpPr txBox="1">
                <a:spLocks noChangeArrowheads="1"/>
              </p:cNvSpPr>
              <p:nvPr/>
            </p:nvSpPr>
            <p:spPr bwMode="auto">
              <a:xfrm>
                <a:off x="4304" y="2400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l-NL" sz="2400">
                    <a:solidFill>
                      <a:srgbClr val="FF3300"/>
                    </a:solidFill>
                  </a:rPr>
                  <a:t>l</a:t>
                </a:r>
              </a:p>
            </p:txBody>
          </p:sp>
          <p:sp>
            <p:nvSpPr>
              <p:cNvPr id="34" name="Text Box 18"/>
              <p:cNvSpPr txBox="1">
                <a:spLocks noChangeArrowheads="1"/>
              </p:cNvSpPr>
              <p:nvPr/>
            </p:nvSpPr>
            <p:spPr bwMode="auto">
              <a:xfrm>
                <a:off x="4272" y="13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l-NL" sz="2400">
                    <a:solidFill>
                      <a:srgbClr val="FF3300"/>
                    </a:solidFill>
                  </a:rPr>
                  <a:t>g</a:t>
                </a:r>
              </a:p>
            </p:txBody>
          </p:sp>
        </p:grp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3984" y="2928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20</a:t>
            </a:fld>
            <a:endParaRPr lang="en-US" altLang="nl-NL"/>
          </a:p>
        </p:txBody>
      </p:sp>
      <p:sp>
        <p:nvSpPr>
          <p:cNvPr id="5" name="TextBox 4"/>
          <p:cNvSpPr txBox="1"/>
          <p:nvPr/>
        </p:nvSpPr>
        <p:spPr>
          <a:xfrm>
            <a:off x="533400" y="980728"/>
            <a:ext cx="5813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Importance of the chemical potential:</a:t>
            </a:r>
            <a:endParaRPr lang="nl-NL" sz="2800" b="1" u="sng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228600" y="3203927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020769"/>
              </p:ext>
            </p:extLst>
          </p:nvPr>
        </p:nvGraphicFramePr>
        <p:xfrm>
          <a:off x="1063709" y="3124200"/>
          <a:ext cx="493236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61" name="Vergelijking" r:id="rId4" imgW="2006280" imgH="241200" progId="Equation.3">
                  <p:embed/>
                </p:oleObj>
              </mc:Choice>
              <mc:Fallback>
                <p:oleObj name="Vergelijking" r:id="rId4" imgW="2006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709" y="3124200"/>
                        <a:ext cx="4932362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9552" y="1556792"/>
            <a:ext cx="446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Equilibrium between phases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759837"/>
              </p:ext>
            </p:extLst>
          </p:nvPr>
        </p:nvGraphicFramePr>
        <p:xfrm>
          <a:off x="5187950" y="1571625"/>
          <a:ext cx="28717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62" name="Vergelijking" r:id="rId6" imgW="1168200" imgH="215640" progId="Equation.3">
                  <p:embed/>
                </p:oleObj>
              </mc:Choice>
              <mc:Fallback>
                <p:oleObj name="Vergelijking" r:id="rId6" imgW="1168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50" y="1571625"/>
                        <a:ext cx="2871788" cy="531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31664" y="3887789"/>
            <a:ext cx="198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Equilibrium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3579896" y="3963378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0782"/>
              </p:ext>
            </p:extLst>
          </p:nvPr>
        </p:nvGraphicFramePr>
        <p:xfrm>
          <a:off x="4458918" y="3860347"/>
          <a:ext cx="15303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63" name="Vergelijking" r:id="rId8" imgW="622080" imgH="241200" progId="Equation.3">
                  <p:embed/>
                </p:oleObj>
              </mc:Choice>
              <mc:Fallback>
                <p:oleObj name="Vergelijking" r:id="rId8" imgW="62208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8918" y="3860347"/>
                        <a:ext cx="1530350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eft Brace 23"/>
          <p:cNvSpPr/>
          <p:nvPr/>
        </p:nvSpPr>
        <p:spPr>
          <a:xfrm flipH="1">
            <a:off x="6114962" y="3160385"/>
            <a:ext cx="390117" cy="198525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ight Arrow 24"/>
          <p:cNvSpPr/>
          <p:nvPr/>
        </p:nvSpPr>
        <p:spPr bwMode="auto">
          <a:xfrm>
            <a:off x="2819400" y="5759648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833189"/>
              </p:ext>
            </p:extLst>
          </p:nvPr>
        </p:nvGraphicFramePr>
        <p:xfrm>
          <a:off x="4280210" y="4588158"/>
          <a:ext cx="1717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64" name="Vergelijking" r:id="rId10" imgW="698400" imgH="241200" progId="Equation.3">
                  <p:embed/>
                </p:oleObj>
              </mc:Choice>
              <mc:Fallback>
                <p:oleObj name="Vergelijking" r:id="rId10" imgW="69840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0210" y="4588158"/>
                        <a:ext cx="1717675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390839"/>
              </p:ext>
            </p:extLst>
          </p:nvPr>
        </p:nvGraphicFramePr>
        <p:xfrm>
          <a:off x="3705200" y="5656263"/>
          <a:ext cx="12176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65" name="Vergelijking" r:id="rId12" imgW="495000" imgH="241200" progId="Equation.3">
                  <p:embed/>
                </p:oleObj>
              </mc:Choice>
              <mc:Fallback>
                <p:oleObj name="Vergelijking" r:id="rId12" imgW="49500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200" y="5656263"/>
                        <a:ext cx="1217613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 smtClean="0">
                <a:solidFill>
                  <a:srgbClr val="C00000"/>
                </a:solidFill>
              </a:rPr>
              <a:t>Phase boundary lines in </a:t>
            </a:r>
            <a:r>
              <a:rPr lang="en-US" altLang="nl-NL" sz="2800" u="sng" dirty="0">
                <a:solidFill>
                  <a:srgbClr val="C00000"/>
                </a:solidFill>
              </a:rPr>
              <a:t>diagrams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of 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4_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0005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21</a:t>
            </a:fld>
            <a:endParaRPr lang="en-US" altLang="nl-NL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71600" y="61722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400" u="sng" smtClean="0"/>
              <a:t>(</a:t>
            </a:r>
            <a:r>
              <a:rPr lang="en-US" altLang="nl-NL" sz="2400" b="1" u="sng" smtClean="0"/>
              <a:t>Equilibrium</a:t>
            </a:r>
            <a:r>
              <a:rPr lang="en-US" altLang="nl-NL" sz="2400" u="sng" smtClean="0"/>
              <a:t>) Phase Diagram H</a:t>
            </a:r>
            <a:r>
              <a:rPr lang="en-US" altLang="nl-NL" sz="2400" u="sng" baseline="-25000" smtClean="0"/>
              <a:t>2</a:t>
            </a:r>
            <a:r>
              <a:rPr lang="en-US" altLang="nl-NL" sz="2400" u="sng" smtClean="0"/>
              <a:t>O</a:t>
            </a:r>
            <a:endParaRPr lang="en-US" altLang="nl-NL" sz="2400" u="sng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895600" y="2971800"/>
            <a:ext cx="37846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 smtClean="0">
                <a:solidFill>
                  <a:srgbClr val="C00000"/>
                </a:solidFill>
              </a:rPr>
              <a:t>Phase boundary lines in </a:t>
            </a:r>
            <a:r>
              <a:rPr lang="en-US" altLang="nl-NL" sz="2800" u="sng" dirty="0">
                <a:solidFill>
                  <a:srgbClr val="C00000"/>
                </a:solidFill>
              </a:rPr>
              <a:t>diagrams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of 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419578" y="2782889"/>
            <a:ext cx="4286022" cy="7461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09800" y="4380594"/>
            <a:ext cx="4495800" cy="20955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427922"/>
              </p:ext>
            </p:extLst>
          </p:nvPr>
        </p:nvGraphicFramePr>
        <p:xfrm>
          <a:off x="6705600" y="3361531"/>
          <a:ext cx="121761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7" name="Vergelijking" r:id="rId4" imgW="495000" imgH="241200" progId="Equation.3">
                  <p:embed/>
                </p:oleObj>
              </mc:Choice>
              <mc:Fallback>
                <p:oleObj name="Vergelijking" r:id="rId4" imgW="49500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361531"/>
                        <a:ext cx="1217612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320464"/>
              </p:ext>
            </p:extLst>
          </p:nvPr>
        </p:nvGraphicFramePr>
        <p:xfrm>
          <a:off x="6719661" y="4117975"/>
          <a:ext cx="13430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8" name="Vergelijking" r:id="rId6" imgW="545760" imgH="241200" progId="Equation.3">
                  <p:embed/>
                </p:oleObj>
              </mc:Choice>
              <mc:Fallback>
                <p:oleObj name="Vergelijking" r:id="rId6" imgW="545760" imgH="241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661" y="4117975"/>
                        <a:ext cx="1343025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551942"/>
              </p:ext>
            </p:extLst>
          </p:nvPr>
        </p:nvGraphicFramePr>
        <p:xfrm>
          <a:off x="6705827" y="2590800"/>
          <a:ext cx="12477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9" name="Vergelijking" r:id="rId8" imgW="507960" imgH="241200" progId="Equation.3">
                  <p:embed/>
                </p:oleObj>
              </mc:Choice>
              <mc:Fallback>
                <p:oleObj name="Vergelijking" r:id="rId8" imgW="507960" imgH="241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827" y="2590800"/>
                        <a:ext cx="1247775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495284" y="2375618"/>
            <a:ext cx="6383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600" dirty="0"/>
              <a:t>Solid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 rot="17576777">
            <a:off x="1779535" y="1205112"/>
            <a:ext cx="813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dirty="0"/>
              <a:t>Solids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1857514" y="1995715"/>
            <a:ext cx="4829262" cy="14298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24329"/>
              </p:ext>
            </p:extLst>
          </p:nvPr>
        </p:nvGraphicFramePr>
        <p:xfrm>
          <a:off x="6686776" y="1828118"/>
          <a:ext cx="140493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40" name="Vergelijking" r:id="rId10" imgW="571320" imgH="241200" progId="Equation.3">
                  <p:embed/>
                </p:oleObj>
              </mc:Choice>
              <mc:Fallback>
                <p:oleObj name="Vergelijking" r:id="rId10" imgW="571320" imgH="241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776" y="1828118"/>
                        <a:ext cx="1404938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Arrow Connector 45"/>
          <p:cNvCxnSpPr>
            <a:stCxn id="30" idx="1"/>
          </p:cNvCxnSpPr>
          <p:nvPr/>
        </p:nvCxnSpPr>
        <p:spPr>
          <a:xfrm flipH="1">
            <a:off x="3505200" y="1365817"/>
            <a:ext cx="3200400" cy="15818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252018"/>
              </p:ext>
            </p:extLst>
          </p:nvPr>
        </p:nvGraphicFramePr>
        <p:xfrm>
          <a:off x="6705600" y="1069748"/>
          <a:ext cx="140493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41" name="Vergelijking" r:id="rId12" imgW="571320" imgH="241200" progId="Equation.3">
                  <p:embed/>
                </p:oleObj>
              </mc:Choice>
              <mc:Fallback>
                <p:oleObj name="Vergelijking" r:id="rId12" imgW="571320" imgH="241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069748"/>
                        <a:ext cx="1404938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030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4_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0005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2343377" y="3719286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22</a:t>
            </a:fld>
            <a:endParaRPr lang="en-US" altLang="nl-NL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71600" y="61722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400" u="sng" smtClean="0"/>
              <a:t>(</a:t>
            </a:r>
            <a:r>
              <a:rPr lang="en-US" altLang="nl-NL" sz="2400" b="1" u="sng" smtClean="0"/>
              <a:t>Equilibrium</a:t>
            </a:r>
            <a:r>
              <a:rPr lang="en-US" altLang="nl-NL" sz="2400" u="sng" smtClean="0"/>
              <a:t>) Phase Diagram H</a:t>
            </a:r>
            <a:r>
              <a:rPr lang="en-US" altLang="nl-NL" sz="2400" u="sng" baseline="-25000" smtClean="0"/>
              <a:t>2</a:t>
            </a:r>
            <a:r>
              <a:rPr lang="en-US" altLang="nl-NL" sz="2400" u="sng" smtClean="0"/>
              <a:t>O</a:t>
            </a:r>
            <a:endParaRPr lang="en-US" altLang="nl-NL" sz="2400" u="sng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895600" y="2971800"/>
            <a:ext cx="37846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 smtClean="0">
                <a:solidFill>
                  <a:srgbClr val="C00000"/>
                </a:solidFill>
              </a:rPr>
              <a:t>Phase boundary lines in </a:t>
            </a:r>
            <a:r>
              <a:rPr lang="en-US" altLang="nl-NL" sz="2800" u="sng" dirty="0">
                <a:solidFill>
                  <a:srgbClr val="C00000"/>
                </a:solidFill>
              </a:rPr>
              <a:t>diagrams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of 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2057400" y="4038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 b="1" u="sng" dirty="0">
                <a:solidFill>
                  <a:srgbClr val="FF3300"/>
                </a:solidFill>
              </a:rPr>
              <a:t>Triple point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419578" y="2782889"/>
            <a:ext cx="4286022" cy="7461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09800" y="4380594"/>
            <a:ext cx="4495800" cy="20955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172357"/>
              </p:ext>
            </p:extLst>
          </p:nvPr>
        </p:nvGraphicFramePr>
        <p:xfrm>
          <a:off x="6705600" y="3361531"/>
          <a:ext cx="121761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8" name="Vergelijking" r:id="rId4" imgW="495000" imgH="241200" progId="Equation.3">
                  <p:embed/>
                </p:oleObj>
              </mc:Choice>
              <mc:Fallback>
                <p:oleObj name="Vergelijking" r:id="rId4" imgW="495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361531"/>
                        <a:ext cx="1217612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661532"/>
              </p:ext>
            </p:extLst>
          </p:nvPr>
        </p:nvGraphicFramePr>
        <p:xfrm>
          <a:off x="6719661" y="4117975"/>
          <a:ext cx="13430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9" name="Vergelijking" r:id="rId6" imgW="545760" imgH="241200" progId="Equation.3">
                  <p:embed/>
                </p:oleObj>
              </mc:Choice>
              <mc:Fallback>
                <p:oleObj name="Vergelijking" r:id="rId6" imgW="545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661" y="4117975"/>
                        <a:ext cx="1343025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484096"/>
              </p:ext>
            </p:extLst>
          </p:nvPr>
        </p:nvGraphicFramePr>
        <p:xfrm>
          <a:off x="6705827" y="2590800"/>
          <a:ext cx="12477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0" name="Vergelijking" r:id="rId8" imgW="507960" imgH="241200" progId="Equation.3">
                  <p:embed/>
                </p:oleObj>
              </mc:Choice>
              <mc:Fallback>
                <p:oleObj name="Vergelijking" r:id="rId8" imgW="507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827" y="2590800"/>
                        <a:ext cx="1247775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495284" y="2375618"/>
            <a:ext cx="6383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600" dirty="0"/>
              <a:t>Solid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 rot="17576777">
            <a:off x="1779535" y="1205112"/>
            <a:ext cx="813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dirty="0"/>
              <a:t>Solids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1857514" y="1995715"/>
            <a:ext cx="4829262" cy="14298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831202"/>
              </p:ext>
            </p:extLst>
          </p:nvPr>
        </p:nvGraphicFramePr>
        <p:xfrm>
          <a:off x="6686776" y="1828118"/>
          <a:ext cx="140493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1" name="Vergelijking" r:id="rId10" imgW="571320" imgH="241200" progId="Equation.3">
                  <p:embed/>
                </p:oleObj>
              </mc:Choice>
              <mc:Fallback>
                <p:oleObj name="Vergelijking" r:id="rId10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776" y="1828118"/>
                        <a:ext cx="1404938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Arrow Connector 45"/>
          <p:cNvCxnSpPr>
            <a:stCxn id="30" idx="1"/>
          </p:cNvCxnSpPr>
          <p:nvPr/>
        </p:nvCxnSpPr>
        <p:spPr>
          <a:xfrm flipH="1">
            <a:off x="3505200" y="1365817"/>
            <a:ext cx="3200400" cy="15818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715050"/>
              </p:ext>
            </p:extLst>
          </p:nvPr>
        </p:nvGraphicFramePr>
        <p:xfrm>
          <a:off x="6705600" y="1069748"/>
          <a:ext cx="140493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2" name="Vergelijking" r:id="rId12" imgW="571320" imgH="241200" progId="Equation.3">
                  <p:embed/>
                </p:oleObj>
              </mc:Choice>
              <mc:Fallback>
                <p:oleObj name="Vergelijking" r:id="rId12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069748"/>
                        <a:ext cx="1404938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077095"/>
              </p:ext>
            </p:extLst>
          </p:nvPr>
        </p:nvGraphicFramePr>
        <p:xfrm>
          <a:off x="5486400" y="5304631"/>
          <a:ext cx="206216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3" name="Equation" r:id="rId14" imgW="838080" imgH="241200" progId="Equation.3">
                  <p:embed/>
                </p:oleObj>
              </mc:Choice>
              <mc:Fallback>
                <p:oleObj name="Equation" r:id="rId14" imgW="838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304631"/>
                        <a:ext cx="2062162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H="1" flipV="1">
            <a:off x="2514600" y="3845928"/>
            <a:ext cx="4002881" cy="14329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4_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0005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23</a:t>
            </a:fld>
            <a:endParaRPr lang="en-US" altLang="nl-NL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71600" y="61722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400" u="sng" smtClean="0"/>
              <a:t>(</a:t>
            </a:r>
            <a:r>
              <a:rPr lang="en-US" altLang="nl-NL" sz="2400" b="1" u="sng" smtClean="0"/>
              <a:t>Equilibrium</a:t>
            </a:r>
            <a:r>
              <a:rPr lang="en-US" altLang="nl-NL" sz="2400" u="sng" smtClean="0"/>
              <a:t>) Phase Diagram H</a:t>
            </a:r>
            <a:r>
              <a:rPr lang="en-US" altLang="nl-NL" sz="2400" u="sng" baseline="-25000" smtClean="0"/>
              <a:t>2</a:t>
            </a:r>
            <a:r>
              <a:rPr lang="en-US" altLang="nl-NL" sz="2400" u="sng" smtClean="0"/>
              <a:t>O</a:t>
            </a:r>
            <a:endParaRPr lang="en-US" altLang="nl-NL" sz="2400" u="sng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895600" y="2971800"/>
            <a:ext cx="37846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 smtClean="0">
                <a:solidFill>
                  <a:srgbClr val="C00000"/>
                </a:solidFill>
              </a:rPr>
              <a:t>Phase boundary lines in </a:t>
            </a:r>
            <a:r>
              <a:rPr lang="en-US" altLang="nl-NL" sz="2800" u="sng" dirty="0">
                <a:solidFill>
                  <a:srgbClr val="C00000"/>
                </a:solidFill>
              </a:rPr>
              <a:t>diagrams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of 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419578" y="2782889"/>
            <a:ext cx="4286022" cy="7461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09800" y="4380594"/>
            <a:ext cx="4495800" cy="20955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60847"/>
              </p:ext>
            </p:extLst>
          </p:nvPr>
        </p:nvGraphicFramePr>
        <p:xfrm>
          <a:off x="6719433" y="3360738"/>
          <a:ext cx="17494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4" name="Vergelijking" r:id="rId4" imgW="711000" imgH="241200" progId="Equation.3">
                  <p:embed/>
                </p:oleObj>
              </mc:Choice>
              <mc:Fallback>
                <p:oleObj name="Vergelijking" r:id="rId4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433" y="3360738"/>
                        <a:ext cx="1749425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579602"/>
              </p:ext>
            </p:extLst>
          </p:nvPr>
        </p:nvGraphicFramePr>
        <p:xfrm>
          <a:off x="6733720" y="4117975"/>
          <a:ext cx="18732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5" name="Vergelijking" r:id="rId6" imgW="761760" imgH="241200" progId="Equation.3">
                  <p:embed/>
                </p:oleObj>
              </mc:Choice>
              <mc:Fallback>
                <p:oleObj name="Vergelijking" r:id="rId6" imgW="761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3720" y="4117975"/>
                        <a:ext cx="1873250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801576"/>
              </p:ext>
            </p:extLst>
          </p:nvPr>
        </p:nvGraphicFramePr>
        <p:xfrm>
          <a:off x="6719433" y="2590800"/>
          <a:ext cx="17780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6" name="Vergelijking" r:id="rId8" imgW="723600" imgH="241200" progId="Equation.3">
                  <p:embed/>
                </p:oleObj>
              </mc:Choice>
              <mc:Fallback>
                <p:oleObj name="Vergelijking" r:id="rId8" imgW="723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433" y="2590800"/>
                        <a:ext cx="1778000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495284" y="2375618"/>
            <a:ext cx="6383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600" dirty="0"/>
              <a:t>Solid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 rot="17576777">
            <a:off x="1779535" y="1205112"/>
            <a:ext cx="813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dirty="0"/>
              <a:t>Solids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1857514" y="1995715"/>
            <a:ext cx="4829262" cy="14298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221011"/>
              </p:ext>
            </p:extLst>
          </p:nvPr>
        </p:nvGraphicFramePr>
        <p:xfrm>
          <a:off x="6701970" y="1828800"/>
          <a:ext cx="19335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7" name="Vergelijking" r:id="rId10" imgW="787320" imgH="241200" progId="Equation.3">
                  <p:embed/>
                </p:oleObj>
              </mc:Choice>
              <mc:Fallback>
                <p:oleObj name="Vergelijking" r:id="rId10" imgW="787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1970" y="1828800"/>
                        <a:ext cx="1933575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Arrow Connector 45"/>
          <p:cNvCxnSpPr/>
          <p:nvPr/>
        </p:nvCxnSpPr>
        <p:spPr>
          <a:xfrm flipH="1">
            <a:off x="3490686" y="1365817"/>
            <a:ext cx="3200400" cy="15818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943545"/>
              </p:ext>
            </p:extLst>
          </p:nvPr>
        </p:nvGraphicFramePr>
        <p:xfrm>
          <a:off x="6703558" y="1069975"/>
          <a:ext cx="196691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8" name="Vergelijking" r:id="rId12" imgW="799920" imgH="241200" progId="Equation.3">
                  <p:embed/>
                </p:oleObj>
              </mc:Choice>
              <mc:Fallback>
                <p:oleObj name="Vergelijking" r:id="rId12" imgW="799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3558" y="1069975"/>
                        <a:ext cx="1966912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43252" y="5667863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pure compound: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581169"/>
              </p:ext>
            </p:extLst>
          </p:nvPr>
        </p:nvGraphicFramePr>
        <p:xfrm>
          <a:off x="6977062" y="5580063"/>
          <a:ext cx="140493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9" name="Vergelijking" r:id="rId14" imgW="571320" imgH="241200" progId="Equation.3">
                  <p:embed/>
                </p:oleObj>
              </mc:Choice>
              <mc:Fallback>
                <p:oleObj name="Vergelijking" r:id="rId14" imgW="57132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7062" y="5580063"/>
                        <a:ext cx="1404938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 bwMode="auto">
          <a:xfrm rot="16200000">
            <a:off x="7312662" y="495300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4_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154975" cy="268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1538514" y="228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24</a:t>
            </a:fld>
            <a:endParaRPr lang="en-US" altLang="nl-NL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71600" y="61722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400" u="sng" smtClean="0"/>
              <a:t>(</a:t>
            </a:r>
            <a:r>
              <a:rPr lang="en-US" altLang="nl-NL" sz="2400" b="1" u="sng" smtClean="0"/>
              <a:t>Equilibrium</a:t>
            </a:r>
            <a:r>
              <a:rPr lang="en-US" altLang="nl-NL" sz="2400" u="sng" smtClean="0"/>
              <a:t>) Phase Diagram H</a:t>
            </a:r>
            <a:r>
              <a:rPr lang="en-US" altLang="nl-NL" sz="2400" u="sng" baseline="-25000" smtClean="0"/>
              <a:t>2</a:t>
            </a:r>
            <a:r>
              <a:rPr lang="en-US" altLang="nl-NL" sz="2400" u="sng" smtClean="0"/>
              <a:t>O</a:t>
            </a:r>
            <a:endParaRPr lang="en-US" altLang="nl-NL" sz="2400" u="sng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10204" y="1905002"/>
            <a:ext cx="3306748" cy="350519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 smtClean="0">
                <a:solidFill>
                  <a:srgbClr val="C00000"/>
                </a:solidFill>
              </a:rPr>
              <a:t>Phase boundary lines in </a:t>
            </a:r>
            <a:r>
              <a:rPr lang="en-US" altLang="nl-NL" sz="2800" u="sng" dirty="0">
                <a:solidFill>
                  <a:srgbClr val="C00000"/>
                </a:solidFill>
              </a:rPr>
              <a:t>diagrams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of 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972456" y="2362200"/>
            <a:ext cx="106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200" b="1" u="sng" dirty="0">
                <a:solidFill>
                  <a:srgbClr val="FF3300"/>
                </a:solidFill>
              </a:rPr>
              <a:t>Triple point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804903"/>
              </p:ext>
            </p:extLst>
          </p:nvPr>
        </p:nvGraphicFramePr>
        <p:xfrm>
          <a:off x="5116952" y="5114131"/>
          <a:ext cx="17494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2" name="Vergelijking" r:id="rId4" imgW="711000" imgH="241200" progId="Equation.3">
                  <p:embed/>
                </p:oleObj>
              </mc:Choice>
              <mc:Fallback>
                <p:oleObj name="Vergelijking" r:id="rId4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952" y="5114131"/>
                        <a:ext cx="1749425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929238" y="1574808"/>
            <a:ext cx="50045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100" dirty="0"/>
              <a:t>Solid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 rot="17576777">
            <a:off x="1160937" y="847574"/>
            <a:ext cx="6735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400" dirty="0"/>
              <a:t>Solids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71800" y="838200"/>
            <a:ext cx="4232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Along</a:t>
            </a:r>
            <a:r>
              <a:rPr lang="nl-NL" sz="2400" b="1" u="sng" dirty="0" smtClean="0"/>
              <a:t> phase boundary line: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265402"/>
              </p:ext>
            </p:extLst>
          </p:nvPr>
        </p:nvGraphicFramePr>
        <p:xfrm>
          <a:off x="3024645" y="1389063"/>
          <a:ext cx="21558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3" name="Vergelijking" r:id="rId6" imgW="876240" imgH="241200" progId="Equation.3">
                  <p:embed/>
                </p:oleObj>
              </mc:Choice>
              <mc:Fallback>
                <p:oleObj name="Vergelijking" r:id="rId6" imgW="876240" imgH="241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645" y="1389063"/>
                        <a:ext cx="2155825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 bwMode="auto">
          <a:xfrm>
            <a:off x="7211306" y="184301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454968"/>
              </p:ext>
            </p:extLst>
          </p:nvPr>
        </p:nvGraphicFramePr>
        <p:xfrm>
          <a:off x="3021013" y="2122488"/>
          <a:ext cx="35623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4" name="Vergelijking" r:id="rId8" imgW="1447560" imgH="241200" progId="Equation.3">
                  <p:embed/>
                </p:oleObj>
              </mc:Choice>
              <mc:Fallback>
                <p:oleObj name="Vergelijking" r:id="rId8" imgW="144756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2122488"/>
                        <a:ext cx="3562350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eft Brace 28"/>
          <p:cNvSpPr/>
          <p:nvPr/>
        </p:nvSpPr>
        <p:spPr>
          <a:xfrm flipH="1">
            <a:off x="6705599" y="1328895"/>
            <a:ext cx="390117" cy="141430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380374"/>
              </p:ext>
            </p:extLst>
          </p:nvPr>
        </p:nvGraphicFramePr>
        <p:xfrm>
          <a:off x="3673475" y="2913062"/>
          <a:ext cx="51562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5" name="Vergelijking" r:id="rId10" imgW="2095200" imgH="241200" progId="Equation.3">
                  <p:embed/>
                </p:oleObj>
              </mc:Choice>
              <mc:Fallback>
                <p:oleObj name="Vergelijking" r:id="rId10" imgW="20952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475" y="2913062"/>
                        <a:ext cx="5156200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8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4_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154975" cy="268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1538514" y="228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25</a:t>
            </a:fld>
            <a:endParaRPr lang="en-US" altLang="nl-NL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71600" y="61722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400" u="sng" smtClean="0"/>
              <a:t>(</a:t>
            </a:r>
            <a:r>
              <a:rPr lang="en-US" altLang="nl-NL" sz="2400" b="1" u="sng" smtClean="0"/>
              <a:t>Equilibrium</a:t>
            </a:r>
            <a:r>
              <a:rPr lang="en-US" altLang="nl-NL" sz="2400" u="sng" smtClean="0"/>
              <a:t>) Phase Diagram H</a:t>
            </a:r>
            <a:r>
              <a:rPr lang="en-US" altLang="nl-NL" sz="2400" u="sng" baseline="-25000" smtClean="0"/>
              <a:t>2</a:t>
            </a:r>
            <a:r>
              <a:rPr lang="en-US" altLang="nl-NL" sz="2400" u="sng" smtClean="0"/>
              <a:t>O</a:t>
            </a:r>
            <a:endParaRPr lang="en-US" altLang="nl-NL" sz="2400" u="sng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10204" y="1905002"/>
            <a:ext cx="3306748" cy="350519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 smtClean="0">
                <a:solidFill>
                  <a:srgbClr val="C00000"/>
                </a:solidFill>
              </a:rPr>
              <a:t>Phase boundary lines in </a:t>
            </a:r>
            <a:r>
              <a:rPr lang="en-US" altLang="nl-NL" sz="2800" u="sng" dirty="0">
                <a:solidFill>
                  <a:srgbClr val="C00000"/>
                </a:solidFill>
              </a:rPr>
              <a:t>diagrams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of 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972456" y="2362200"/>
            <a:ext cx="106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200" b="1" u="sng" dirty="0">
                <a:solidFill>
                  <a:srgbClr val="FF3300"/>
                </a:solidFill>
              </a:rPr>
              <a:t>Triple point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226414"/>
              </p:ext>
            </p:extLst>
          </p:nvPr>
        </p:nvGraphicFramePr>
        <p:xfrm>
          <a:off x="5116952" y="5114131"/>
          <a:ext cx="17494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8" name="Vergelijking" r:id="rId4" imgW="711000" imgH="241200" progId="Equation.3">
                  <p:embed/>
                </p:oleObj>
              </mc:Choice>
              <mc:Fallback>
                <p:oleObj name="Vergelijking" r:id="rId4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952" y="5114131"/>
                        <a:ext cx="1749425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929238" y="1574808"/>
            <a:ext cx="50045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100" dirty="0"/>
              <a:t>Solid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 rot="17576777">
            <a:off x="1160937" y="847574"/>
            <a:ext cx="6735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400" dirty="0"/>
              <a:t>Solids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71800" y="838200"/>
            <a:ext cx="4232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Along</a:t>
            </a:r>
            <a:r>
              <a:rPr lang="nl-NL" sz="2400" b="1" u="sng" dirty="0" smtClean="0"/>
              <a:t> phase boundary line: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176543"/>
              </p:ext>
            </p:extLst>
          </p:nvPr>
        </p:nvGraphicFramePr>
        <p:xfrm>
          <a:off x="3024645" y="1389063"/>
          <a:ext cx="21558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9" name="Vergelijking" r:id="rId6" imgW="876240" imgH="241200" progId="Equation.3">
                  <p:embed/>
                </p:oleObj>
              </mc:Choice>
              <mc:Fallback>
                <p:oleObj name="Vergelijking" r:id="rId6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645" y="1389063"/>
                        <a:ext cx="2155825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 bwMode="auto">
          <a:xfrm>
            <a:off x="7211306" y="184301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Left Brace 28"/>
          <p:cNvSpPr/>
          <p:nvPr/>
        </p:nvSpPr>
        <p:spPr>
          <a:xfrm flipH="1">
            <a:off x="6705599" y="1328895"/>
            <a:ext cx="390117" cy="141430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ight Arrow 30"/>
          <p:cNvSpPr/>
          <p:nvPr/>
        </p:nvSpPr>
        <p:spPr bwMode="auto">
          <a:xfrm>
            <a:off x="228600" y="4181475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272436"/>
              </p:ext>
            </p:extLst>
          </p:nvPr>
        </p:nvGraphicFramePr>
        <p:xfrm>
          <a:off x="1071563" y="3798888"/>
          <a:ext cx="2219325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10" name="Vergelijking" r:id="rId8" imgW="901440" imgH="469800" progId="Equation.3">
                  <p:embed/>
                </p:oleObj>
              </mc:Choice>
              <mc:Fallback>
                <p:oleObj name="Vergelijking" r:id="rId8" imgW="9014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798888"/>
                        <a:ext cx="2219325" cy="1154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184596"/>
              </p:ext>
            </p:extLst>
          </p:nvPr>
        </p:nvGraphicFramePr>
        <p:xfrm>
          <a:off x="1416276" y="5113338"/>
          <a:ext cx="187483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11" name="Vergelijking" r:id="rId10" imgW="761760" imgH="241200" progId="Equation.3">
                  <p:embed/>
                </p:oleObj>
              </mc:Choice>
              <mc:Fallback>
                <p:oleObj name="Vergelijking" r:id="rId10" imgW="761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276" y="5113338"/>
                        <a:ext cx="1874838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Left Brace 33"/>
          <p:cNvSpPr/>
          <p:nvPr/>
        </p:nvSpPr>
        <p:spPr>
          <a:xfrm flipH="1">
            <a:off x="3446769" y="3860398"/>
            <a:ext cx="390117" cy="1778402"/>
          </a:xfrm>
          <a:prstGeom prst="leftBrace">
            <a:avLst>
              <a:gd name="adj1" fmla="val 8333"/>
              <a:gd name="adj2" fmla="val 2878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ight Arrow 34"/>
          <p:cNvSpPr/>
          <p:nvPr/>
        </p:nvSpPr>
        <p:spPr bwMode="auto">
          <a:xfrm>
            <a:off x="3962400" y="419100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980254"/>
              </p:ext>
            </p:extLst>
          </p:nvPr>
        </p:nvGraphicFramePr>
        <p:xfrm>
          <a:off x="4852987" y="3806825"/>
          <a:ext cx="2843213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12" name="Vergelijking" r:id="rId12" imgW="1155600" imgH="469800" progId="Equation.3">
                  <p:embed/>
                </p:oleObj>
              </mc:Choice>
              <mc:Fallback>
                <p:oleObj name="Vergelijking" r:id="rId12" imgW="1155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87" y="3806825"/>
                        <a:ext cx="2843213" cy="1154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94563" y="3366479"/>
            <a:ext cx="3158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Clapeyron equation: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454968"/>
              </p:ext>
            </p:extLst>
          </p:nvPr>
        </p:nvGraphicFramePr>
        <p:xfrm>
          <a:off x="3021013" y="2122488"/>
          <a:ext cx="35623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13" name="Vergelijking" r:id="rId14" imgW="1447560" imgH="241200" progId="Equation.3">
                  <p:embed/>
                </p:oleObj>
              </mc:Choice>
              <mc:Fallback>
                <p:oleObj name="Vergelijking" r:id="rId14" imgW="144756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2122488"/>
                        <a:ext cx="3562350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380374"/>
              </p:ext>
            </p:extLst>
          </p:nvPr>
        </p:nvGraphicFramePr>
        <p:xfrm>
          <a:off x="3673475" y="2913063"/>
          <a:ext cx="51562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14" name="Vergelijking" r:id="rId16" imgW="2095200" imgH="241200" progId="Equation.3">
                  <p:embed/>
                </p:oleObj>
              </mc:Choice>
              <mc:Fallback>
                <p:oleObj name="Vergelijking" r:id="rId16" imgW="209520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475" y="2913063"/>
                        <a:ext cx="5156200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83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4_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154975" cy="268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1538514" y="228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26</a:t>
            </a:fld>
            <a:endParaRPr lang="en-US" altLang="nl-NL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71600" y="61722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400" u="sng" smtClean="0"/>
              <a:t>(</a:t>
            </a:r>
            <a:r>
              <a:rPr lang="en-US" altLang="nl-NL" sz="2400" b="1" u="sng" smtClean="0"/>
              <a:t>Equilibrium</a:t>
            </a:r>
            <a:r>
              <a:rPr lang="en-US" altLang="nl-NL" sz="2400" u="sng" smtClean="0"/>
              <a:t>) Phase Diagram H</a:t>
            </a:r>
            <a:r>
              <a:rPr lang="en-US" altLang="nl-NL" sz="2400" u="sng" baseline="-25000" smtClean="0"/>
              <a:t>2</a:t>
            </a:r>
            <a:r>
              <a:rPr lang="en-US" altLang="nl-NL" sz="2400" u="sng" smtClean="0"/>
              <a:t>O</a:t>
            </a:r>
            <a:endParaRPr lang="en-US" altLang="nl-NL" sz="2400" u="sng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10204" y="1905002"/>
            <a:ext cx="3306748" cy="350519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 smtClean="0">
                <a:solidFill>
                  <a:srgbClr val="C00000"/>
                </a:solidFill>
              </a:rPr>
              <a:t>Phase boundary lines in </a:t>
            </a:r>
            <a:r>
              <a:rPr lang="en-US" altLang="nl-NL" sz="2800" u="sng" dirty="0">
                <a:solidFill>
                  <a:srgbClr val="C00000"/>
                </a:solidFill>
              </a:rPr>
              <a:t>diagrams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of 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972456" y="2362200"/>
            <a:ext cx="106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200" b="1" u="sng" dirty="0">
                <a:solidFill>
                  <a:srgbClr val="FF3300"/>
                </a:solidFill>
              </a:rPr>
              <a:t>Triple point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030237"/>
              </p:ext>
            </p:extLst>
          </p:nvPr>
        </p:nvGraphicFramePr>
        <p:xfrm>
          <a:off x="5116952" y="5114131"/>
          <a:ext cx="17494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5" name="Vergelijking" r:id="rId4" imgW="711000" imgH="241200" progId="Equation.3">
                  <p:embed/>
                </p:oleObj>
              </mc:Choice>
              <mc:Fallback>
                <p:oleObj name="Vergelijking" r:id="rId4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952" y="5114131"/>
                        <a:ext cx="1749425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929238" y="1574808"/>
            <a:ext cx="50045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100" dirty="0"/>
              <a:t>Solid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 rot="17576777">
            <a:off x="1160937" y="847574"/>
            <a:ext cx="6735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400" dirty="0"/>
              <a:t>Solids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71800" y="838200"/>
            <a:ext cx="4232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Along</a:t>
            </a:r>
            <a:r>
              <a:rPr lang="nl-NL" sz="2400" b="1" u="sng" dirty="0" smtClean="0"/>
              <a:t> phase boundary line: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368107"/>
              </p:ext>
            </p:extLst>
          </p:nvPr>
        </p:nvGraphicFramePr>
        <p:xfrm>
          <a:off x="3024645" y="1389063"/>
          <a:ext cx="21558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6" name="Vergelijking" r:id="rId6" imgW="876240" imgH="241200" progId="Equation.3">
                  <p:embed/>
                </p:oleObj>
              </mc:Choice>
              <mc:Fallback>
                <p:oleObj name="Vergelijking" r:id="rId6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645" y="1389063"/>
                        <a:ext cx="2155825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 bwMode="auto">
          <a:xfrm>
            <a:off x="7211306" y="184301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Left Brace 28"/>
          <p:cNvSpPr/>
          <p:nvPr/>
        </p:nvSpPr>
        <p:spPr>
          <a:xfrm flipH="1">
            <a:off x="6705599" y="1328895"/>
            <a:ext cx="390117" cy="141430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ight Arrow 30"/>
          <p:cNvSpPr/>
          <p:nvPr/>
        </p:nvSpPr>
        <p:spPr bwMode="auto">
          <a:xfrm>
            <a:off x="228600" y="4181475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426771"/>
              </p:ext>
            </p:extLst>
          </p:nvPr>
        </p:nvGraphicFramePr>
        <p:xfrm>
          <a:off x="1071563" y="3798888"/>
          <a:ext cx="2219325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7" name="Vergelijking" r:id="rId8" imgW="901440" imgH="469800" progId="Equation.3">
                  <p:embed/>
                </p:oleObj>
              </mc:Choice>
              <mc:Fallback>
                <p:oleObj name="Vergelijking" r:id="rId8" imgW="9014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798888"/>
                        <a:ext cx="2219325" cy="1154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326901"/>
              </p:ext>
            </p:extLst>
          </p:nvPr>
        </p:nvGraphicFramePr>
        <p:xfrm>
          <a:off x="1416276" y="5113338"/>
          <a:ext cx="187483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8" name="Vergelijking" r:id="rId10" imgW="761760" imgH="241200" progId="Equation.3">
                  <p:embed/>
                </p:oleObj>
              </mc:Choice>
              <mc:Fallback>
                <p:oleObj name="Vergelijking" r:id="rId10" imgW="761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276" y="5113338"/>
                        <a:ext cx="1874838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Left Brace 33"/>
          <p:cNvSpPr/>
          <p:nvPr/>
        </p:nvSpPr>
        <p:spPr>
          <a:xfrm flipH="1">
            <a:off x="3446769" y="3860398"/>
            <a:ext cx="390117" cy="1778402"/>
          </a:xfrm>
          <a:prstGeom prst="leftBrace">
            <a:avLst>
              <a:gd name="adj1" fmla="val 8333"/>
              <a:gd name="adj2" fmla="val 2878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ight Arrow 34"/>
          <p:cNvSpPr/>
          <p:nvPr/>
        </p:nvSpPr>
        <p:spPr bwMode="auto">
          <a:xfrm>
            <a:off x="3962400" y="419100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522283"/>
              </p:ext>
            </p:extLst>
          </p:nvPr>
        </p:nvGraphicFramePr>
        <p:xfrm>
          <a:off x="4852987" y="3806825"/>
          <a:ext cx="2843213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9" name="Vergelijking" r:id="rId12" imgW="1155600" imgH="469800" progId="Equation.3">
                  <p:embed/>
                </p:oleObj>
              </mc:Choice>
              <mc:Fallback>
                <p:oleObj name="Vergelijking" r:id="rId12" imgW="1155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87" y="3806825"/>
                        <a:ext cx="2843213" cy="1154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94563" y="3366479"/>
            <a:ext cx="3158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Clapeyron equation: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368270"/>
              </p:ext>
            </p:extLst>
          </p:nvPr>
        </p:nvGraphicFramePr>
        <p:xfrm>
          <a:off x="3021013" y="2122488"/>
          <a:ext cx="35623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0" name="Vergelijking" r:id="rId14" imgW="1447560" imgH="241200" progId="Equation.3">
                  <p:embed/>
                </p:oleObj>
              </mc:Choice>
              <mc:Fallback>
                <p:oleObj name="Vergelijking" r:id="rId14" imgW="1447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2122488"/>
                        <a:ext cx="3562350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670681"/>
              </p:ext>
            </p:extLst>
          </p:nvPr>
        </p:nvGraphicFramePr>
        <p:xfrm>
          <a:off x="3673475" y="2913063"/>
          <a:ext cx="51562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1" name="Vergelijking" r:id="rId16" imgW="2095200" imgH="241200" progId="Equation.3">
                  <p:embed/>
                </p:oleObj>
              </mc:Choice>
              <mc:Fallback>
                <p:oleObj name="Vergelijking" r:id="rId16" imgW="2095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475" y="2913063"/>
                        <a:ext cx="5156200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-278656" y="2667000"/>
            <a:ext cx="919405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nl-NL" sz="6000" dirty="0" smtClean="0"/>
              <a:t>Let’s work this out in detail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295007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27</a:t>
            </a:fld>
            <a:endParaRPr lang="en-US" altLang="nl-NL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 smtClean="0">
                <a:solidFill>
                  <a:srgbClr val="C00000"/>
                </a:solidFill>
              </a:rPr>
              <a:t>Phase boundary lines in </a:t>
            </a:r>
            <a:r>
              <a:rPr lang="en-US" altLang="nl-NL" sz="2800" u="sng" dirty="0">
                <a:solidFill>
                  <a:srgbClr val="C00000"/>
                </a:solidFill>
              </a:rPr>
              <a:t>diagrams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of 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2800" y="762000"/>
            <a:ext cx="4232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Along</a:t>
            </a:r>
            <a:r>
              <a:rPr lang="nl-NL" sz="2400" b="1" u="sng" dirty="0" smtClean="0"/>
              <a:t> phase boundary line: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7543800" y="294135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Left Brace 28"/>
          <p:cNvSpPr/>
          <p:nvPr/>
        </p:nvSpPr>
        <p:spPr>
          <a:xfrm flipH="1">
            <a:off x="7010397" y="1745760"/>
            <a:ext cx="390117" cy="276455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611087"/>
              </p:ext>
            </p:extLst>
          </p:nvPr>
        </p:nvGraphicFramePr>
        <p:xfrm>
          <a:off x="3691164" y="1708150"/>
          <a:ext cx="3249613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1" name="Vergelijking" r:id="rId3" imgW="1320480" imgH="469800" progId="Equation.3">
                  <p:embed/>
                </p:oleObj>
              </mc:Choice>
              <mc:Fallback>
                <p:oleObj name="Vergelijking" r:id="rId3" imgW="1320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164" y="1708150"/>
                        <a:ext cx="3249613" cy="1154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584337" y="1267775"/>
            <a:ext cx="3158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Clapeyron equation: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3" descr="4_9_b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1" y="609600"/>
            <a:ext cx="3217419" cy="401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1524000" y="3156858"/>
            <a:ext cx="122568" cy="12196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800264" y="3215516"/>
            <a:ext cx="1409536" cy="36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400" b="1" u="sng" dirty="0">
                <a:solidFill>
                  <a:srgbClr val="FF3300"/>
                </a:solidFill>
              </a:rPr>
              <a:t>Triple point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762000" y="2130623"/>
            <a:ext cx="6891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1400" dirty="0"/>
              <a:t>Solid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 rot="17576777">
            <a:off x="1142314" y="1116682"/>
            <a:ext cx="716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1400" dirty="0"/>
              <a:t>Solids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77510" y="2984683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Perfect gas: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655627"/>
              </p:ext>
            </p:extLst>
          </p:nvPr>
        </p:nvGraphicFramePr>
        <p:xfrm>
          <a:off x="5278437" y="2971800"/>
          <a:ext cx="165576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2" name="Vergelijking" r:id="rId6" imgW="672840" imgH="215640" progId="Equation.3">
                  <p:embed/>
                </p:oleObj>
              </mc:Choice>
              <mc:Fallback>
                <p:oleObj name="Vergelijking" r:id="rId6" imgW="67284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7" y="2971800"/>
                        <a:ext cx="1655763" cy="5286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530032"/>
              </p:ext>
            </p:extLst>
          </p:nvPr>
        </p:nvGraphicFramePr>
        <p:xfrm>
          <a:off x="3758333" y="3595914"/>
          <a:ext cx="3186112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3" name="Vergelijking" r:id="rId8" imgW="1295280" imgH="393480" progId="Equation.3">
                  <p:embed/>
                </p:oleObj>
              </mc:Choice>
              <mc:Fallback>
                <p:oleObj name="Vergelijking" r:id="rId8" imgW="129528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8333" y="3595914"/>
                        <a:ext cx="3186112" cy="9636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31992"/>
              </p:ext>
            </p:extLst>
          </p:nvPr>
        </p:nvGraphicFramePr>
        <p:xfrm>
          <a:off x="674688" y="4954587"/>
          <a:ext cx="2813050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4" name="Vergelijking" r:id="rId10" imgW="1143000" imgH="495000" progId="Equation.3">
                  <p:embed/>
                </p:oleObj>
              </mc:Choice>
              <mc:Fallback>
                <p:oleObj name="Vergelijking" r:id="rId10" imgW="1143000" imgH="495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4954587"/>
                        <a:ext cx="2813050" cy="12176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ight Arrow 36"/>
          <p:cNvSpPr/>
          <p:nvPr/>
        </p:nvSpPr>
        <p:spPr bwMode="auto">
          <a:xfrm>
            <a:off x="3691349" y="5367337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879859"/>
              </p:ext>
            </p:extLst>
          </p:nvPr>
        </p:nvGraphicFramePr>
        <p:xfrm>
          <a:off x="4664075" y="4953000"/>
          <a:ext cx="3251200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5" name="Vergelijking" r:id="rId12" imgW="1320480" imgH="495000" progId="Equation.3">
                  <p:embed/>
                </p:oleObj>
              </mc:Choice>
              <mc:Fallback>
                <p:oleObj name="Vergelijking" r:id="rId12" imgW="1320480" imgH="495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4953000"/>
                        <a:ext cx="3251200" cy="12176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6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28</a:t>
            </a:fld>
            <a:endParaRPr lang="en-US" altLang="nl-NL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 smtClean="0">
                <a:solidFill>
                  <a:srgbClr val="C00000"/>
                </a:solidFill>
              </a:rPr>
              <a:t>Phase boundary lines in </a:t>
            </a:r>
            <a:r>
              <a:rPr lang="en-US" altLang="nl-NL" sz="2800" u="sng" dirty="0">
                <a:solidFill>
                  <a:srgbClr val="C00000"/>
                </a:solidFill>
              </a:rPr>
              <a:t>diagrams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of 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2800" y="762000"/>
            <a:ext cx="4232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Along</a:t>
            </a:r>
            <a:r>
              <a:rPr lang="nl-NL" sz="2400" b="1" u="sng" dirty="0" smtClean="0"/>
              <a:t> phase boundary line: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3" descr="4_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1" y="609600"/>
            <a:ext cx="3217419" cy="401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1524000" y="3156858"/>
            <a:ext cx="122568" cy="12196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800264" y="3215516"/>
            <a:ext cx="1409536" cy="36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400" b="1" u="sng" dirty="0">
                <a:solidFill>
                  <a:srgbClr val="FF3300"/>
                </a:solidFill>
              </a:rPr>
              <a:t>Triple point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762000" y="2130623"/>
            <a:ext cx="6891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1400" dirty="0"/>
              <a:t>Solid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 rot="17576777">
            <a:off x="1142314" y="1116682"/>
            <a:ext cx="716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1400" dirty="0"/>
              <a:t>Solids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718692"/>
              </p:ext>
            </p:extLst>
          </p:nvPr>
        </p:nvGraphicFramePr>
        <p:xfrm>
          <a:off x="4426629" y="1289050"/>
          <a:ext cx="3313113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1" name="Vergelijking" r:id="rId4" imgW="1346040" imgH="507960" progId="Equation.3">
                  <p:embed/>
                </p:oleObj>
              </mc:Choice>
              <mc:Fallback>
                <p:oleObj name="Vergelijking" r:id="rId4" imgW="13460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629" y="1289050"/>
                        <a:ext cx="3313113" cy="12493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981200" y="2558600"/>
            <a:ext cx="0" cy="22420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00086" y="2129019"/>
            <a:ext cx="0" cy="267158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14600" y="2129019"/>
            <a:ext cx="1121229" cy="160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81200" y="2543628"/>
            <a:ext cx="1654629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46568" y="4630058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i="1" dirty="0" smtClean="0">
                <a:latin typeface="Times New Roman" pitchFamily="18" charset="0"/>
                <a:cs typeface="Times New Roman" pitchFamily="18" charset="0"/>
              </a:rPr>
              <a:t>T*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45112" y="2284511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i="1" dirty="0" smtClean="0">
                <a:latin typeface="Times New Roman" pitchFamily="18" charset="0"/>
                <a:cs typeface="Times New Roman" pitchFamily="18" charset="0"/>
              </a:rPr>
              <a:t>P*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81400" y="186740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16508" y="46336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163997"/>
              </p:ext>
            </p:extLst>
          </p:nvPr>
        </p:nvGraphicFramePr>
        <p:xfrm>
          <a:off x="4267200" y="2686682"/>
          <a:ext cx="34702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2" name="Vergelijking" r:id="rId6" imgW="1409400" imgH="241200" progId="Equation.3">
                  <p:embed/>
                </p:oleObj>
              </mc:Choice>
              <mc:Fallback>
                <p:oleObj name="Vergelijking" r:id="rId6" imgW="140940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686682"/>
                        <a:ext cx="3470275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ight Arrow 45"/>
          <p:cNvSpPr/>
          <p:nvPr/>
        </p:nvSpPr>
        <p:spPr bwMode="auto">
          <a:xfrm>
            <a:off x="8291286" y="209949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Left Brace 46"/>
          <p:cNvSpPr/>
          <p:nvPr/>
        </p:nvSpPr>
        <p:spPr>
          <a:xfrm flipH="1">
            <a:off x="7800091" y="1299867"/>
            <a:ext cx="390117" cy="194992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820256"/>
              </p:ext>
            </p:extLst>
          </p:nvPr>
        </p:nvGraphicFramePr>
        <p:xfrm>
          <a:off x="4226579" y="3879222"/>
          <a:ext cx="3376613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3" name="Vergelijking" r:id="rId8" imgW="1371600" imgH="507960" progId="Equation.3">
                  <p:embed/>
                </p:oleObj>
              </mc:Choice>
              <mc:Fallback>
                <p:oleObj name="Vergelijking" r:id="rId8" imgW="1371600" imgH="5079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6579" y="3879222"/>
                        <a:ext cx="3376613" cy="12493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ight Arrow 48"/>
          <p:cNvSpPr/>
          <p:nvPr/>
        </p:nvSpPr>
        <p:spPr bwMode="auto">
          <a:xfrm>
            <a:off x="484270" y="579120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056835"/>
              </p:ext>
            </p:extLst>
          </p:nvPr>
        </p:nvGraphicFramePr>
        <p:xfrm>
          <a:off x="1325562" y="5437188"/>
          <a:ext cx="4313238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4" name="Vergelijking" r:id="rId10" imgW="1752480" imgH="444240" progId="Equation.3">
                  <p:embed/>
                </p:oleObj>
              </mc:Choice>
              <mc:Fallback>
                <p:oleObj name="Vergelijking" r:id="rId10" imgW="1752480" imgH="44424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2" y="5437188"/>
                        <a:ext cx="4313238" cy="10937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73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29</a:t>
            </a:fld>
            <a:endParaRPr lang="en-US" altLang="nl-NL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 smtClean="0">
                <a:solidFill>
                  <a:srgbClr val="C00000"/>
                </a:solidFill>
              </a:rPr>
              <a:t>Phase boundary lines in </a:t>
            </a:r>
            <a:r>
              <a:rPr lang="en-US" altLang="nl-NL" sz="2800" u="sng" dirty="0">
                <a:solidFill>
                  <a:srgbClr val="C00000"/>
                </a:solidFill>
              </a:rPr>
              <a:t>diagrams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of 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2800" y="762000"/>
            <a:ext cx="4232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Along</a:t>
            </a:r>
            <a:r>
              <a:rPr lang="nl-NL" sz="2400" b="1" u="sng" dirty="0" smtClean="0"/>
              <a:t> phase boundary line: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3" descr="4_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1" y="609600"/>
            <a:ext cx="3217419" cy="401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1524000" y="3156858"/>
            <a:ext cx="122568" cy="12196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800264" y="3215516"/>
            <a:ext cx="1409536" cy="36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400" b="1" u="sng" dirty="0">
                <a:solidFill>
                  <a:srgbClr val="FF3300"/>
                </a:solidFill>
              </a:rPr>
              <a:t>Triple point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762000" y="2130623"/>
            <a:ext cx="6891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1400" dirty="0"/>
              <a:t>Solid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 rot="17576777">
            <a:off x="1142314" y="1116682"/>
            <a:ext cx="716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1400" dirty="0"/>
              <a:t>Solids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81200" y="2558600"/>
            <a:ext cx="0" cy="22420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00086" y="2129019"/>
            <a:ext cx="0" cy="267158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14600" y="2129019"/>
            <a:ext cx="1121229" cy="160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81200" y="2543628"/>
            <a:ext cx="1654629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46568" y="4630058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i="1" dirty="0" smtClean="0">
                <a:latin typeface="Times New Roman" pitchFamily="18" charset="0"/>
                <a:cs typeface="Times New Roman" pitchFamily="18" charset="0"/>
              </a:rPr>
              <a:t>T*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45112" y="2284511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i="1" dirty="0" smtClean="0">
                <a:latin typeface="Times New Roman" pitchFamily="18" charset="0"/>
                <a:cs typeface="Times New Roman" pitchFamily="18" charset="0"/>
              </a:rPr>
              <a:t>P*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81400" y="186740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16508" y="46336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ight Arrow 48"/>
          <p:cNvSpPr/>
          <p:nvPr/>
        </p:nvSpPr>
        <p:spPr bwMode="auto">
          <a:xfrm rot="5400000">
            <a:off x="6017262" y="3318512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524264"/>
              </p:ext>
            </p:extLst>
          </p:nvPr>
        </p:nvGraphicFramePr>
        <p:xfrm>
          <a:off x="4343400" y="1922463"/>
          <a:ext cx="4313238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1" name="Vergelijking" r:id="rId4" imgW="1752480" imgH="444240" progId="Equation.3">
                  <p:embed/>
                </p:oleObj>
              </mc:Choice>
              <mc:Fallback>
                <p:oleObj name="Vergelijking" r:id="rId4" imgW="1752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22463"/>
                        <a:ext cx="4313238" cy="10937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19135"/>
              </p:ext>
            </p:extLst>
          </p:nvPr>
        </p:nvGraphicFramePr>
        <p:xfrm>
          <a:off x="5140962" y="4159250"/>
          <a:ext cx="24384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2" name="Vergelijking" r:id="rId6" imgW="990360" imgH="228600" progId="Equation.3">
                  <p:embed/>
                </p:oleObj>
              </mc:Choice>
              <mc:Fallback>
                <p:oleObj name="Vergelijking" r:id="rId6" imgW="990360" imgH="2286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962" y="4159250"/>
                        <a:ext cx="243840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461775"/>
              </p:ext>
            </p:extLst>
          </p:nvPr>
        </p:nvGraphicFramePr>
        <p:xfrm>
          <a:off x="4598988" y="4926013"/>
          <a:ext cx="337502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3" name="Vergelijking" r:id="rId8" imgW="1371600" imgH="444240" progId="Equation.3">
                  <p:embed/>
                </p:oleObj>
              </mc:Choice>
              <mc:Fallback>
                <p:oleObj name="Vergelijking" r:id="rId8" imgW="1371600" imgH="44424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988" y="4926013"/>
                        <a:ext cx="3375025" cy="10937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267200" y="1405744"/>
            <a:ext cx="4543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Clausius-Clapeyron equation: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7369" y="6019800"/>
            <a:ext cx="4543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Clausius-Clapeyron equation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>
            <a:stCxn id="3" idx="1"/>
          </p:cNvCxnSpPr>
          <p:nvPr/>
        </p:nvCxnSpPr>
        <p:spPr>
          <a:xfrm flipH="1" flipV="1">
            <a:off x="2209800" y="2286001"/>
            <a:ext cx="2931162" cy="215423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3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4_9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0005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1143000" y="3124200"/>
            <a:ext cx="3505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406650" y="3124200"/>
            <a:ext cx="0" cy="2590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2328863" y="30368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143000" y="5653088"/>
            <a:ext cx="25474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i="1" dirty="0">
                <a:solidFill>
                  <a:srgbClr val="FF3300"/>
                </a:solidFill>
              </a:rPr>
              <a:t>T</a:t>
            </a:r>
            <a:r>
              <a:rPr lang="en-US" altLang="nl-NL" b="1" baseline="-25000" dirty="0">
                <a:solidFill>
                  <a:srgbClr val="FF3300"/>
                </a:solidFill>
              </a:rPr>
              <a:t>fus </a:t>
            </a:r>
            <a:r>
              <a:rPr lang="en-US" altLang="nl-NL" b="1" i="1" dirty="0">
                <a:solidFill>
                  <a:srgbClr val="FF3300"/>
                </a:solidFill>
              </a:rPr>
              <a:t>= T</a:t>
            </a:r>
            <a:r>
              <a:rPr lang="en-US" altLang="nl-NL" b="1" baseline="-25000" dirty="0">
                <a:solidFill>
                  <a:srgbClr val="FF3300"/>
                </a:solidFill>
              </a:rPr>
              <a:t>cryst </a:t>
            </a:r>
            <a:r>
              <a:rPr lang="en-US" altLang="nl-NL" b="1" dirty="0">
                <a:solidFill>
                  <a:srgbClr val="FF3300"/>
                </a:solidFill>
              </a:rPr>
              <a:t>= 273.15 K</a:t>
            </a:r>
            <a:r>
              <a:rPr lang="en-US" altLang="nl-NL" b="1" dirty="0"/>
              <a:t> </a:t>
            </a:r>
          </a:p>
        </p:txBody>
      </p:sp>
      <p:pic>
        <p:nvPicPr>
          <p:cNvPr id="10254" name="Picture 14" descr="ice_water_equilibr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19125"/>
            <a:ext cx="2989263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5181600" y="2895600"/>
            <a:ext cx="3352800" cy="3276600"/>
            <a:chOff x="3264" y="1056"/>
            <a:chExt cx="2112" cy="2064"/>
          </a:xfrm>
        </p:grpSpPr>
        <p:pic>
          <p:nvPicPr>
            <p:cNvPr id="10256" name="Picture 16" descr="4_10_bi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056"/>
              <a:ext cx="2088" cy="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3408" y="2688"/>
              <a:ext cx="1968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algn="ctr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nl-NL" sz="2400" u="sng" dirty="0"/>
                <a:t>H-bonding</a:t>
              </a:r>
            </a:p>
          </p:txBody>
        </p:sp>
      </p:grp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632325" y="2932113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dirty="0">
                <a:solidFill>
                  <a:srgbClr val="FF3300"/>
                </a:solidFill>
              </a:rPr>
              <a:t>1 bar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3</a:t>
            </a:fld>
            <a:endParaRPr lang="en-US" altLang="nl-NL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>
                <a:solidFill>
                  <a:srgbClr val="C00000"/>
                </a:solidFill>
              </a:rPr>
              <a:t>Phase diagrams and phase transitions of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371600" y="61722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400" u="sng" smtClean="0"/>
              <a:t>(</a:t>
            </a:r>
            <a:r>
              <a:rPr lang="en-US" altLang="nl-NL" sz="2400" b="1" u="sng" smtClean="0"/>
              <a:t>Equilibrium</a:t>
            </a:r>
            <a:r>
              <a:rPr lang="en-US" altLang="nl-NL" sz="2400" u="sng" smtClean="0"/>
              <a:t>) Phase Diagram H</a:t>
            </a:r>
            <a:r>
              <a:rPr lang="en-US" altLang="nl-NL" sz="2400" u="sng" baseline="-25000" smtClean="0"/>
              <a:t>2</a:t>
            </a:r>
            <a:r>
              <a:rPr lang="en-US" altLang="nl-NL" sz="2400" u="sng" smtClean="0"/>
              <a:t>O</a:t>
            </a:r>
            <a:endParaRPr lang="en-US" altLang="nl-NL" sz="2400" u="sng" dirty="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495284" y="2375618"/>
            <a:ext cx="6383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600" dirty="0"/>
              <a:t>Solid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4_18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76500"/>
            <a:ext cx="353377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072980"/>
              </p:ext>
            </p:extLst>
          </p:nvPr>
        </p:nvGraphicFramePr>
        <p:xfrm>
          <a:off x="130175" y="630238"/>
          <a:ext cx="29178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69" name="Equation" r:id="rId4" imgW="1409400" imgH="431640" progId="Equation.3">
                  <p:embed/>
                </p:oleObj>
              </mc:Choice>
              <mc:Fallback>
                <p:oleObj name="Equation" r:id="rId4" imgW="1409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630238"/>
                        <a:ext cx="2917825" cy="8937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720975" y="8382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 u="sng" dirty="0" err="1"/>
              <a:t>Clapeyron</a:t>
            </a:r>
            <a:endParaRPr lang="en-US" altLang="nl-NL" sz="1800" u="sng" dirty="0"/>
          </a:p>
        </p:txBody>
      </p:sp>
      <p:pic>
        <p:nvPicPr>
          <p:cNvPr id="19468" name="Picture 12" descr="4_15_b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676400"/>
            <a:ext cx="15779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75" name="Group 19"/>
          <p:cNvGrpSpPr>
            <a:grpSpLocks/>
          </p:cNvGrpSpPr>
          <p:nvPr/>
        </p:nvGrpSpPr>
        <p:grpSpPr bwMode="auto">
          <a:xfrm>
            <a:off x="3271838" y="676275"/>
            <a:ext cx="4195762" cy="2295525"/>
            <a:chOff x="1859" y="426"/>
            <a:chExt cx="2643" cy="1446"/>
          </a:xfrm>
        </p:grpSpPr>
        <p:graphicFrame>
          <p:nvGraphicFramePr>
            <p:cNvPr id="1946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012711"/>
                </p:ext>
              </p:extLst>
            </p:nvPr>
          </p:nvGraphicFramePr>
          <p:xfrm>
            <a:off x="2760" y="426"/>
            <a:ext cx="953" cy="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70" name="Equation" r:id="rId7" imgW="939600" imgH="431640" progId="Equation.3">
                    <p:embed/>
                  </p:oleObj>
                </mc:Choice>
                <mc:Fallback>
                  <p:oleObj name="Equation" r:id="rId7" imgW="9396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0" y="426"/>
                          <a:ext cx="953" cy="4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08442"/>
                </p:ext>
              </p:extLst>
            </p:nvPr>
          </p:nvGraphicFramePr>
          <p:xfrm>
            <a:off x="1859" y="974"/>
            <a:ext cx="2643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71" name="Equation" r:id="rId9" imgW="2730240" imgH="431640" progId="Equation.3">
                    <p:embed/>
                  </p:oleObj>
                </mc:Choice>
                <mc:Fallback>
                  <p:oleObj name="Equation" r:id="rId9" imgW="27302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9" y="974"/>
                          <a:ext cx="2643" cy="41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flipH="1">
              <a:off x="2712" y="1392"/>
              <a:ext cx="288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9476" name="Group 20"/>
          <p:cNvGrpSpPr>
            <a:grpSpLocks/>
          </p:cNvGrpSpPr>
          <p:nvPr/>
        </p:nvGrpSpPr>
        <p:grpSpPr bwMode="auto">
          <a:xfrm>
            <a:off x="228600" y="4343400"/>
            <a:ext cx="3581400" cy="2232025"/>
            <a:chOff x="144" y="2736"/>
            <a:chExt cx="2256" cy="1406"/>
          </a:xfrm>
        </p:grpSpPr>
        <p:graphicFrame>
          <p:nvGraphicFramePr>
            <p:cNvPr id="19462" name="Object 6"/>
            <p:cNvGraphicFramePr>
              <a:graphicFrameLocks noChangeAspect="1"/>
            </p:cNvGraphicFramePr>
            <p:nvPr/>
          </p:nvGraphicFramePr>
          <p:xfrm>
            <a:off x="459" y="2736"/>
            <a:ext cx="9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72" name="Equation" r:id="rId11" imgW="965160" imgH="431640" progId="Equation.3">
                    <p:embed/>
                  </p:oleObj>
                </mc:Choice>
                <mc:Fallback>
                  <p:oleObj name="Equation" r:id="rId11" imgW="9651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" y="2736"/>
                          <a:ext cx="972" cy="43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5" name="Object 9"/>
            <p:cNvGraphicFramePr>
              <a:graphicFrameLocks noChangeAspect="1"/>
            </p:cNvGraphicFramePr>
            <p:nvPr/>
          </p:nvGraphicFramePr>
          <p:xfrm>
            <a:off x="487" y="3274"/>
            <a:ext cx="924" cy="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73" name="Equation" r:id="rId13" imgW="965160" imgH="393480" progId="Equation.3">
                    <p:embed/>
                  </p:oleObj>
                </mc:Choice>
                <mc:Fallback>
                  <p:oleObj name="Equation" r:id="rId13" imgW="965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" y="3274"/>
                          <a:ext cx="924" cy="377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0" name="Object 14"/>
            <p:cNvGraphicFramePr>
              <a:graphicFrameLocks noChangeAspect="1"/>
            </p:cNvGraphicFramePr>
            <p:nvPr/>
          </p:nvGraphicFramePr>
          <p:xfrm>
            <a:off x="144" y="3744"/>
            <a:ext cx="1680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74" name="Equation" r:id="rId15" imgW="1930320" imgH="457200" progId="Equation.3">
                    <p:embed/>
                  </p:oleObj>
                </mc:Choice>
                <mc:Fallback>
                  <p:oleObj name="Equation" r:id="rId15" imgW="193032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3744"/>
                          <a:ext cx="1680" cy="39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 flipV="1">
              <a:off x="1440" y="2976"/>
              <a:ext cx="96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9474" name="Group 18"/>
          <p:cNvGrpSpPr>
            <a:grpSpLocks/>
          </p:cNvGrpSpPr>
          <p:nvPr/>
        </p:nvGrpSpPr>
        <p:grpSpPr bwMode="auto">
          <a:xfrm>
            <a:off x="5410200" y="3222625"/>
            <a:ext cx="3390900" cy="2797175"/>
            <a:chOff x="3408" y="2030"/>
            <a:chExt cx="2136" cy="1762"/>
          </a:xfrm>
        </p:grpSpPr>
        <p:graphicFrame>
          <p:nvGraphicFramePr>
            <p:cNvPr id="19461" name="Object 5"/>
            <p:cNvGraphicFramePr>
              <a:graphicFrameLocks noChangeAspect="1"/>
            </p:cNvGraphicFramePr>
            <p:nvPr/>
          </p:nvGraphicFramePr>
          <p:xfrm>
            <a:off x="4268" y="2030"/>
            <a:ext cx="969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75" name="Equation" r:id="rId17" imgW="977760" imgH="469800" progId="Equation.3">
                    <p:embed/>
                  </p:oleObj>
                </mc:Choice>
                <mc:Fallback>
                  <p:oleObj name="Equation" r:id="rId17" imgW="97776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8" y="2030"/>
                          <a:ext cx="969" cy="46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4" name="Object 8"/>
            <p:cNvGraphicFramePr>
              <a:graphicFrameLocks noChangeAspect="1"/>
            </p:cNvGraphicFramePr>
            <p:nvPr/>
          </p:nvGraphicFramePr>
          <p:xfrm>
            <a:off x="4272" y="2606"/>
            <a:ext cx="944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76" name="Equation" r:id="rId19" imgW="965160" imgH="419040" progId="Equation.3">
                    <p:embed/>
                  </p:oleObj>
                </mc:Choice>
                <mc:Fallback>
                  <p:oleObj name="Equation" r:id="rId19" imgW="96516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606"/>
                          <a:ext cx="944" cy="41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4080" y="3552"/>
              <a:ext cx="144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algn="ctr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nl-NL" sz="1800" u="sng"/>
                <a:t>Clausius-Clapeyron</a:t>
              </a:r>
            </a:p>
          </p:txBody>
        </p:sp>
        <p:graphicFrame>
          <p:nvGraphicFramePr>
            <p:cNvPr id="19469" name="Object 13"/>
            <p:cNvGraphicFramePr>
              <a:graphicFrameLocks noChangeAspect="1"/>
            </p:cNvGraphicFramePr>
            <p:nvPr/>
          </p:nvGraphicFramePr>
          <p:xfrm>
            <a:off x="3984" y="3120"/>
            <a:ext cx="1560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77" name="Equation" r:id="rId21" imgW="1942920" imgH="482400" progId="Equation.3">
                    <p:embed/>
                  </p:oleObj>
                </mc:Choice>
                <mc:Fallback>
                  <p:oleObj name="Equation" r:id="rId21" imgW="194292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3120"/>
                          <a:ext cx="1560" cy="387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 flipH="1" flipV="1">
              <a:off x="3408" y="2496"/>
              <a:ext cx="816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30</a:t>
            </a:fld>
            <a:endParaRPr lang="en-US" altLang="nl-NL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33400" y="152400"/>
            <a:ext cx="8305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l-NL" sz="2400" u="sng" dirty="0">
                <a:solidFill>
                  <a:srgbClr val="C00000"/>
                </a:solidFill>
              </a:rPr>
              <a:t>Phase </a:t>
            </a:r>
            <a:r>
              <a:rPr lang="en-US" altLang="nl-NL" sz="2400" u="sng" dirty="0" smtClean="0">
                <a:solidFill>
                  <a:srgbClr val="C00000"/>
                </a:solidFill>
              </a:rPr>
              <a:t>boundary lines </a:t>
            </a:r>
            <a:r>
              <a:rPr lang="en-US" altLang="nl-NL" sz="2400" u="sng" dirty="0">
                <a:solidFill>
                  <a:srgbClr val="C00000"/>
                </a:solidFill>
              </a:rPr>
              <a:t>in phase diagrams of unary systems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508598" y="6172200"/>
            <a:ext cx="2035202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5-8</a:t>
            </a:r>
            <a:endParaRPr lang="en-US" alt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14725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28600" y="152400"/>
            <a:ext cx="891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l-NL" sz="2800" u="sng" dirty="0">
                <a:solidFill>
                  <a:srgbClr val="C00000"/>
                </a:solidFill>
              </a:rPr>
              <a:t>Phase transitions in phase diagrams of unary systems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47910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68663"/>
            <a:ext cx="5029200" cy="333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2776-0091-4A85-81A3-4DA7DFE1C24B}" type="slidenum">
              <a:rPr lang="en-US" altLang="nl-NL" smtClean="0"/>
              <a:pPr/>
              <a:t>31</a:t>
            </a:fld>
            <a:endParaRPr lang="en-US" alt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4_12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76475"/>
            <a:ext cx="351472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4_13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28600"/>
            <a:ext cx="254635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2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55129"/>
              </p:ext>
            </p:extLst>
          </p:nvPr>
        </p:nvGraphicFramePr>
        <p:xfrm>
          <a:off x="2286000" y="1447800"/>
          <a:ext cx="21621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3" name="Equation" r:id="rId7" imgW="952200" imgH="482400" progId="Equation.3">
                  <p:embed/>
                </p:oleObj>
              </mc:Choice>
              <mc:Fallback>
                <p:oleObj name="Equation" r:id="rId7" imgW="95220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447800"/>
                        <a:ext cx="2162175" cy="10953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211485"/>
              </p:ext>
            </p:extLst>
          </p:nvPr>
        </p:nvGraphicFramePr>
        <p:xfrm>
          <a:off x="6843713" y="3324225"/>
          <a:ext cx="198913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4" name="Equation" r:id="rId9" imgW="876240" imgH="482400" progId="Equation.3">
                  <p:embed/>
                </p:oleObj>
              </mc:Choice>
              <mc:Fallback>
                <p:oleObj name="Equation" r:id="rId9" imgW="87624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3713" y="3324225"/>
                        <a:ext cx="1989137" cy="10953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734874"/>
              </p:ext>
            </p:extLst>
          </p:nvPr>
        </p:nvGraphicFramePr>
        <p:xfrm>
          <a:off x="7772400" y="1357312"/>
          <a:ext cx="11525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5" name="Equation" r:id="rId11" imgW="507960" imgH="241200" progId="Equation.3">
                  <p:embed/>
                </p:oleObj>
              </mc:Choice>
              <mc:Fallback>
                <p:oleObj name="Equation" r:id="rId11" imgW="50796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357312"/>
                        <a:ext cx="1152525" cy="5476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56036"/>
              </p:ext>
            </p:extLst>
          </p:nvPr>
        </p:nvGraphicFramePr>
        <p:xfrm>
          <a:off x="7762875" y="5410200"/>
          <a:ext cx="11525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6" name="Equation" r:id="rId13" imgW="507960" imgH="241200" progId="Equation.3">
                  <p:embed/>
                </p:oleObj>
              </mc:Choice>
              <mc:Fallback>
                <p:oleObj name="Equation" r:id="rId13" imgW="50796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75" y="5410200"/>
                        <a:ext cx="1152525" cy="5476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7391400" y="5943600"/>
            <a:ext cx="106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dirty="0"/>
              <a:t>(H</a:t>
            </a:r>
            <a:r>
              <a:rPr lang="en-US" altLang="nl-NL" sz="2400" baseline="-25000" dirty="0"/>
              <a:t>2</a:t>
            </a:r>
            <a:r>
              <a:rPr lang="en-US" altLang="nl-NL" sz="2400" dirty="0"/>
              <a:t>O)</a:t>
            </a:r>
          </a:p>
        </p:txBody>
      </p:sp>
      <p:graphicFrame>
        <p:nvGraphicFramePr>
          <p:cNvPr id="184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133462"/>
              </p:ext>
            </p:extLst>
          </p:nvPr>
        </p:nvGraphicFramePr>
        <p:xfrm>
          <a:off x="479425" y="747712"/>
          <a:ext cx="38639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7" name="Equation" r:id="rId15" imgW="1701720" imgH="241200" progId="Equation.3">
                  <p:embed/>
                </p:oleObj>
              </mc:Choice>
              <mc:Fallback>
                <p:oleObj name="Equation" r:id="rId15" imgW="170172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747712"/>
                        <a:ext cx="3863975" cy="5476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32</a:t>
            </a:fld>
            <a:endParaRPr lang="en-US" altLang="nl-NL"/>
          </a:p>
        </p:txBody>
      </p:sp>
      <p:sp>
        <p:nvSpPr>
          <p:cNvPr id="14" name="Rectangle 13"/>
          <p:cNvSpPr/>
          <p:nvPr/>
        </p:nvSpPr>
        <p:spPr>
          <a:xfrm>
            <a:off x="4953000" y="0"/>
            <a:ext cx="3429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l-NL" sz="2800" u="sng" dirty="0">
                <a:solidFill>
                  <a:srgbClr val="C00000"/>
                </a:solidFill>
              </a:rPr>
              <a:t>Phase transitions in phase diagrams of unary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4_13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76200"/>
            <a:ext cx="254635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531255"/>
              </p:ext>
            </p:extLst>
          </p:nvPr>
        </p:nvGraphicFramePr>
        <p:xfrm>
          <a:off x="7543800" y="5257800"/>
          <a:ext cx="11525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1" name="Equation" r:id="rId6" imgW="507960" imgH="241200" progId="Equation.3">
                  <p:embed/>
                </p:oleObj>
              </mc:Choice>
              <mc:Fallback>
                <p:oleObj name="Equation" r:id="rId6" imgW="50796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257800"/>
                        <a:ext cx="1152525" cy="5476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7315200" y="5791200"/>
            <a:ext cx="106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dirty="0"/>
              <a:t>(H</a:t>
            </a:r>
            <a:r>
              <a:rPr lang="en-US" altLang="nl-NL" sz="2400" baseline="-25000" dirty="0"/>
              <a:t>2</a:t>
            </a:r>
            <a:r>
              <a:rPr lang="en-US" altLang="nl-NL" sz="2400" dirty="0"/>
              <a:t>O)</a:t>
            </a:r>
          </a:p>
        </p:txBody>
      </p:sp>
      <p:pic>
        <p:nvPicPr>
          <p:cNvPr id="27661" name="Picture 13" descr="4_12_bi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76475"/>
            <a:ext cx="351472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7696200" y="1143000"/>
            <a:ext cx="106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dirty="0"/>
              <a:t>(H</a:t>
            </a:r>
            <a:r>
              <a:rPr lang="en-US" altLang="nl-NL" sz="2400" baseline="-25000" dirty="0"/>
              <a:t>2</a:t>
            </a:r>
            <a:r>
              <a:rPr lang="en-US" altLang="nl-NL" sz="2400" dirty="0"/>
              <a:t>O)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33</a:t>
            </a:fld>
            <a:endParaRPr lang="en-US" alt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133462"/>
              </p:ext>
            </p:extLst>
          </p:nvPr>
        </p:nvGraphicFramePr>
        <p:xfrm>
          <a:off x="479425" y="747713"/>
          <a:ext cx="386397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2" name="Equation" r:id="rId9" imgW="1701800" imgH="241300" progId="Equation.3">
                  <p:embed/>
                </p:oleObj>
              </mc:Choice>
              <mc:Fallback>
                <p:oleObj name="Equation" r:id="rId9" imgW="1701800" imgH="241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747713"/>
                        <a:ext cx="3863975" cy="5476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55129"/>
              </p:ext>
            </p:extLst>
          </p:nvPr>
        </p:nvGraphicFramePr>
        <p:xfrm>
          <a:off x="2286000" y="1447800"/>
          <a:ext cx="21621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3" name="Equation" r:id="rId11" imgW="952087" imgH="482391" progId="Equation.3">
                  <p:embed/>
                </p:oleObj>
              </mc:Choice>
              <mc:Fallback>
                <p:oleObj name="Equation" r:id="rId11" imgW="952087" imgH="48239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447800"/>
                        <a:ext cx="2162175" cy="10953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0" y="0"/>
            <a:ext cx="3429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l-NL" sz="2800" u="sng" dirty="0">
                <a:solidFill>
                  <a:srgbClr val="C00000"/>
                </a:solidFill>
              </a:rPr>
              <a:t>Phase transitions in phase diagrams of unary systems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663896" y="355600"/>
            <a:ext cx="3489504" cy="3073400"/>
            <a:chOff x="4663896" y="355600"/>
            <a:chExt cx="3489504" cy="3073400"/>
          </a:xfrm>
        </p:grpSpPr>
        <p:grpSp>
          <p:nvGrpSpPr>
            <p:cNvPr id="6" name="Group 5"/>
            <p:cNvGrpSpPr/>
            <p:nvPr/>
          </p:nvGrpSpPr>
          <p:grpSpPr>
            <a:xfrm>
              <a:off x="4724400" y="355600"/>
              <a:ext cx="3429000" cy="3073400"/>
              <a:chOff x="4724400" y="355600"/>
              <a:chExt cx="3429000" cy="3073400"/>
            </a:xfrm>
          </p:grpSpPr>
          <p:pic>
            <p:nvPicPr>
              <p:cNvPr id="27658" name="Picture 10" descr="density_vs_T_water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431800"/>
                <a:ext cx="3124200" cy="299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659" name="Rectangle 11"/>
              <p:cNvSpPr>
                <a:spLocks noChangeArrowheads="1"/>
              </p:cNvSpPr>
              <p:nvPr/>
            </p:nvSpPr>
            <p:spPr bwMode="auto">
              <a:xfrm>
                <a:off x="4724400" y="355600"/>
                <a:ext cx="3429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 useBgFill="1">
          <p:nvSpPr>
            <p:cNvPr id="7" name="TextBox 6"/>
            <p:cNvSpPr txBox="1"/>
            <p:nvPr/>
          </p:nvSpPr>
          <p:spPr>
            <a:xfrm rot="16200000">
              <a:off x="4764148" y="1186455"/>
              <a:ext cx="45719" cy="24622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nl-NL" sz="1000" b="1" dirty="0" smtClean="0"/>
                <a:t>3</a:t>
              </a:r>
              <a:endParaRPr lang="nl-NL" sz="1000" b="1" dirty="0"/>
            </a:p>
          </p:txBody>
        </p:sp>
      </p:grpSp>
      <p:graphicFrame>
        <p:nvGraphicFramePr>
          <p:cNvPr id="27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045247"/>
              </p:ext>
            </p:extLst>
          </p:nvPr>
        </p:nvGraphicFramePr>
        <p:xfrm>
          <a:off x="6926263" y="3276600"/>
          <a:ext cx="198913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4" name="Equation" r:id="rId14" imgW="876240" imgH="482400" progId="Equation.3">
                  <p:embed/>
                </p:oleObj>
              </mc:Choice>
              <mc:Fallback>
                <p:oleObj name="Equation" r:id="rId14" imgW="87624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3" y="3276600"/>
                        <a:ext cx="1989137" cy="10953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90277"/>
              </p:ext>
            </p:extLst>
          </p:nvPr>
        </p:nvGraphicFramePr>
        <p:xfrm>
          <a:off x="4514850" y="33972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972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633110"/>
              </p:ext>
            </p:extLst>
          </p:nvPr>
        </p:nvGraphicFramePr>
        <p:xfrm>
          <a:off x="479425" y="609600"/>
          <a:ext cx="38639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1" name="Equation" r:id="rId5" imgW="1701720" imgH="241200" progId="Equation.3">
                  <p:embed/>
                </p:oleObj>
              </mc:Choice>
              <mc:Fallback>
                <p:oleObj name="Equation" r:id="rId5" imgW="170172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609600"/>
                        <a:ext cx="3863975" cy="5476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54" name="Picture 14" descr="4_9_bi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0005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810000" y="6172200"/>
            <a:ext cx="106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dirty="0"/>
              <a:t>(H</a:t>
            </a:r>
            <a:r>
              <a:rPr lang="en-US" altLang="nl-NL" sz="2400" baseline="-25000" dirty="0"/>
              <a:t>2</a:t>
            </a:r>
            <a:r>
              <a:rPr lang="en-US" altLang="nl-NL" sz="2400" dirty="0"/>
              <a:t>O)</a:t>
            </a:r>
          </a:p>
        </p:txBody>
      </p:sp>
      <p:grpSp>
        <p:nvGrpSpPr>
          <p:cNvPr id="35865" name="Group 25"/>
          <p:cNvGrpSpPr>
            <a:grpSpLocks/>
          </p:cNvGrpSpPr>
          <p:nvPr/>
        </p:nvGrpSpPr>
        <p:grpSpPr bwMode="auto">
          <a:xfrm>
            <a:off x="438150" y="3544889"/>
            <a:ext cx="4784725" cy="3149600"/>
            <a:chOff x="516" y="2185"/>
            <a:chExt cx="3014" cy="1984"/>
          </a:xfrm>
        </p:grpSpPr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>
              <a:off x="1472" y="2736"/>
              <a:ext cx="288" cy="12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57" name="Text Box 17"/>
            <p:cNvSpPr txBox="1">
              <a:spLocks noChangeArrowheads="1"/>
            </p:cNvSpPr>
            <p:nvPr/>
          </p:nvSpPr>
          <p:spPr bwMode="auto">
            <a:xfrm>
              <a:off x="1468" y="3936"/>
              <a:ext cx="7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b="1" dirty="0">
                  <a:solidFill>
                    <a:srgbClr val="FF3300"/>
                  </a:solidFill>
                </a:rPr>
                <a:t>273.16 K</a:t>
              </a:r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 flipH="1">
              <a:off x="882" y="2304"/>
              <a:ext cx="590" cy="15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59" name="Text Box 19"/>
            <p:cNvSpPr txBox="1">
              <a:spLocks noChangeArrowheads="1"/>
            </p:cNvSpPr>
            <p:nvPr/>
          </p:nvSpPr>
          <p:spPr bwMode="auto">
            <a:xfrm>
              <a:off x="516" y="3936"/>
              <a:ext cx="74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b="1" dirty="0">
                  <a:solidFill>
                    <a:srgbClr val="FF3300"/>
                  </a:solidFill>
                </a:rPr>
                <a:t>273.15 K</a:t>
              </a:r>
              <a:r>
                <a:rPr lang="en-US" altLang="nl-NL" dirty="0"/>
                <a:t> </a:t>
              </a:r>
            </a:p>
          </p:txBody>
        </p:sp>
        <p:sp>
          <p:nvSpPr>
            <p:cNvPr id="35860" name="Line 20"/>
            <p:cNvSpPr>
              <a:spLocks noChangeShapeType="1"/>
            </p:cNvSpPr>
            <p:nvPr/>
          </p:nvSpPr>
          <p:spPr bwMode="auto">
            <a:xfrm>
              <a:off x="720" y="2306"/>
              <a:ext cx="220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63" name="Text Box 23"/>
            <p:cNvSpPr txBox="1">
              <a:spLocks noChangeArrowheads="1"/>
            </p:cNvSpPr>
            <p:nvPr/>
          </p:nvSpPr>
          <p:spPr bwMode="auto">
            <a:xfrm>
              <a:off x="2784" y="2616"/>
              <a:ext cx="74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b="1" dirty="0">
                  <a:solidFill>
                    <a:srgbClr val="FF3300"/>
                  </a:solidFill>
                </a:rPr>
                <a:t>0.006 bar</a:t>
              </a:r>
            </a:p>
          </p:txBody>
        </p:sp>
        <p:sp>
          <p:nvSpPr>
            <p:cNvPr id="35864" name="Line 24"/>
            <p:cNvSpPr>
              <a:spLocks noChangeShapeType="1"/>
            </p:cNvSpPr>
            <p:nvPr/>
          </p:nvSpPr>
          <p:spPr bwMode="auto">
            <a:xfrm flipV="1">
              <a:off x="736" y="2736"/>
              <a:ext cx="2096" cy="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61" name="Text Box 21"/>
            <p:cNvSpPr txBox="1">
              <a:spLocks noChangeArrowheads="1"/>
            </p:cNvSpPr>
            <p:nvPr/>
          </p:nvSpPr>
          <p:spPr bwMode="auto">
            <a:xfrm>
              <a:off x="2918" y="2185"/>
              <a:ext cx="4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b="1" dirty="0">
                  <a:solidFill>
                    <a:srgbClr val="FF3300"/>
                  </a:solidFill>
                </a:rPr>
                <a:t>1 bar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34</a:t>
            </a:fld>
            <a:endParaRPr lang="en-US" altLang="nl-NL"/>
          </a:p>
        </p:txBody>
      </p:sp>
      <p:pic>
        <p:nvPicPr>
          <p:cNvPr id="25" name="Picture 3" descr="4_13_bi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76200"/>
            <a:ext cx="254635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383313"/>
              </p:ext>
            </p:extLst>
          </p:nvPr>
        </p:nvGraphicFramePr>
        <p:xfrm>
          <a:off x="7543800" y="5257800"/>
          <a:ext cx="11525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2" name="Equation" r:id="rId9" imgW="507960" imgH="241200" progId="Equation.3">
                  <p:embed/>
                </p:oleObj>
              </mc:Choice>
              <mc:Fallback>
                <p:oleObj name="Equation" r:id="rId9" imgW="507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257800"/>
                        <a:ext cx="1152525" cy="5476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7315200" y="5791200"/>
            <a:ext cx="106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dirty="0"/>
              <a:t>(H</a:t>
            </a:r>
            <a:r>
              <a:rPr lang="en-US" altLang="nl-NL" sz="2400" baseline="-25000" dirty="0"/>
              <a:t>2</a:t>
            </a:r>
            <a:r>
              <a:rPr lang="en-US" altLang="nl-NL" sz="2400" dirty="0"/>
              <a:t>O)</a:t>
            </a:r>
          </a:p>
        </p:txBody>
      </p:sp>
      <p:grpSp>
        <p:nvGrpSpPr>
          <p:cNvPr id="28" name="Group 12"/>
          <p:cNvGrpSpPr>
            <a:grpSpLocks/>
          </p:cNvGrpSpPr>
          <p:nvPr/>
        </p:nvGrpSpPr>
        <p:grpSpPr bwMode="auto">
          <a:xfrm>
            <a:off x="4724400" y="355600"/>
            <a:ext cx="3429000" cy="3073400"/>
            <a:chOff x="3168" y="0"/>
            <a:chExt cx="2160" cy="1936"/>
          </a:xfrm>
        </p:grpSpPr>
        <p:pic>
          <p:nvPicPr>
            <p:cNvPr id="29" name="Picture 10" descr="density_vs_T_wate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48"/>
              <a:ext cx="1968" cy="1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3168" y="0"/>
              <a:ext cx="216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7696200" y="1143000"/>
            <a:ext cx="106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dirty="0"/>
              <a:t>(H</a:t>
            </a:r>
            <a:r>
              <a:rPr lang="en-US" altLang="nl-NL" sz="2400" baseline="-25000" dirty="0"/>
              <a:t>2</a:t>
            </a:r>
            <a:r>
              <a:rPr lang="en-US" altLang="nl-NL" sz="2400" dirty="0"/>
              <a:t>O)</a:t>
            </a:r>
          </a:p>
        </p:txBody>
      </p:sp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353259"/>
              </p:ext>
            </p:extLst>
          </p:nvPr>
        </p:nvGraphicFramePr>
        <p:xfrm>
          <a:off x="6926263" y="3276600"/>
          <a:ext cx="198913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3" name="Equation" r:id="rId12" imgW="876240" imgH="482400" progId="Equation.3">
                  <p:embed/>
                </p:oleObj>
              </mc:Choice>
              <mc:Fallback>
                <p:oleObj name="Equation" r:id="rId12" imgW="8762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3" y="3276600"/>
                        <a:ext cx="1989137" cy="10953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4953000" y="0"/>
            <a:ext cx="3429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l-NL" sz="2800" u="sng" dirty="0">
                <a:solidFill>
                  <a:srgbClr val="C00000"/>
                </a:solidFill>
              </a:rPr>
              <a:t>Phase transitions in phase diagrams of unary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2776-0091-4A85-81A3-4DA7DFE1C24B}" type="slidenum">
              <a:rPr lang="en-US" altLang="nl-NL" smtClean="0"/>
              <a:pPr/>
              <a:t>35</a:t>
            </a:fld>
            <a:endParaRPr lang="en-US" alt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0" y="76200"/>
            <a:ext cx="7696200" cy="53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nl-NL" sz="2800" u="sng" dirty="0">
                <a:solidFill>
                  <a:srgbClr val="C00000"/>
                </a:solidFill>
              </a:rPr>
              <a:t>Ehrenfest classification of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phase transitions  </a:t>
            </a:r>
            <a:r>
              <a:rPr lang="en-US" altLang="nl-NL" sz="2800" u="sng" dirty="0">
                <a:solidFill>
                  <a:srgbClr val="C00000"/>
                </a:solidFill>
              </a:rPr>
              <a:t>transitions</a:t>
            </a:r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1447800" y="457200"/>
            <a:ext cx="7391400" cy="3105150"/>
            <a:chOff x="912" y="288"/>
            <a:chExt cx="4656" cy="1956"/>
          </a:xfrm>
        </p:grpSpPr>
        <p:pic>
          <p:nvPicPr>
            <p:cNvPr id="20487" name="Picture 7" descr="4_19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88"/>
              <a:ext cx="4560" cy="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912" y="480"/>
              <a:ext cx="288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912" y="1392"/>
              <a:ext cx="288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142875" y="995363"/>
            <a:ext cx="1609725" cy="719137"/>
            <a:chOff x="-72" y="627"/>
            <a:chExt cx="1014" cy="453"/>
          </a:xfrm>
        </p:grpSpPr>
        <p:graphicFrame>
          <p:nvGraphicFramePr>
            <p:cNvPr id="20491" name="Object 11"/>
            <p:cNvGraphicFramePr>
              <a:graphicFrameLocks noChangeAspect="1"/>
            </p:cNvGraphicFramePr>
            <p:nvPr/>
          </p:nvGraphicFramePr>
          <p:xfrm>
            <a:off x="-72" y="627"/>
            <a:ext cx="1014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3" name="Equation" r:id="rId4" imgW="1028520" imgH="469800" progId="Equation.3">
                    <p:embed/>
                  </p:oleObj>
                </mc:Choice>
                <mc:Fallback>
                  <p:oleObj name="Equation" r:id="rId4" imgW="1028520" imgH="4698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2" y="627"/>
                          <a:ext cx="1014" cy="45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492" name="AutoShape 12"/>
            <p:cNvCxnSpPr>
              <a:cxnSpLocks noChangeShapeType="1"/>
            </p:cNvCxnSpPr>
            <p:nvPr/>
          </p:nvCxnSpPr>
          <p:spPr bwMode="auto">
            <a:xfrm flipV="1">
              <a:off x="624" y="768"/>
              <a:ext cx="240" cy="192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493" name="Group 13"/>
          <p:cNvGrpSpPr>
            <a:grpSpLocks/>
          </p:cNvGrpSpPr>
          <p:nvPr/>
        </p:nvGrpSpPr>
        <p:grpSpPr bwMode="auto">
          <a:xfrm>
            <a:off x="139700" y="2343150"/>
            <a:ext cx="1600200" cy="704850"/>
            <a:chOff x="88" y="1476"/>
            <a:chExt cx="1008" cy="444"/>
          </a:xfrm>
        </p:grpSpPr>
        <p:graphicFrame>
          <p:nvGraphicFramePr>
            <p:cNvPr id="20494" name="Object 14"/>
            <p:cNvGraphicFramePr>
              <a:graphicFrameLocks noChangeAspect="1"/>
            </p:cNvGraphicFramePr>
            <p:nvPr/>
          </p:nvGraphicFramePr>
          <p:xfrm>
            <a:off x="88" y="1476"/>
            <a:ext cx="1008" cy="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4" name="Equation" r:id="rId6" imgW="1091880" imgH="482400" progId="Equation.3">
                    <p:embed/>
                  </p:oleObj>
                </mc:Choice>
                <mc:Fallback>
                  <p:oleObj name="Equation" r:id="rId6" imgW="1091880" imgH="4824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" y="1476"/>
                          <a:ext cx="1008" cy="444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495" name="AutoShape 15"/>
            <p:cNvCxnSpPr>
              <a:cxnSpLocks noChangeShapeType="1"/>
            </p:cNvCxnSpPr>
            <p:nvPr/>
          </p:nvCxnSpPr>
          <p:spPr bwMode="auto">
            <a:xfrm flipV="1">
              <a:off x="788" y="1592"/>
              <a:ext cx="246" cy="196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499" name="Group 19"/>
          <p:cNvGrpSpPr>
            <a:grpSpLocks/>
          </p:cNvGrpSpPr>
          <p:nvPr/>
        </p:nvGrpSpPr>
        <p:grpSpPr bwMode="auto">
          <a:xfrm>
            <a:off x="6934200" y="4038600"/>
            <a:ext cx="2133600" cy="2590800"/>
            <a:chOff x="4368" y="2544"/>
            <a:chExt cx="1344" cy="1632"/>
          </a:xfrm>
        </p:grpSpPr>
        <p:pic>
          <p:nvPicPr>
            <p:cNvPr id="20496" name="Picture 16" descr="4_18_bi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544"/>
              <a:ext cx="1253" cy="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4512" y="3936"/>
              <a:ext cx="120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algn="ctr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nl-NL" sz="2400" u="sng"/>
                <a:t>First order</a:t>
              </a:r>
            </a:p>
          </p:txBody>
        </p:sp>
      </p:grpSp>
      <p:grpSp>
        <p:nvGrpSpPr>
          <p:cNvPr id="20500" name="Group 20"/>
          <p:cNvGrpSpPr>
            <a:grpSpLocks/>
          </p:cNvGrpSpPr>
          <p:nvPr/>
        </p:nvGrpSpPr>
        <p:grpSpPr bwMode="auto">
          <a:xfrm>
            <a:off x="0" y="3314700"/>
            <a:ext cx="6477000" cy="3467100"/>
            <a:chOff x="0" y="2088"/>
            <a:chExt cx="4080" cy="2184"/>
          </a:xfrm>
        </p:grpSpPr>
        <p:pic>
          <p:nvPicPr>
            <p:cNvPr id="20483" name="Picture 3" descr="4_20_bi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2430"/>
              <a:ext cx="1224" cy="1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4" name="Picture 4" descr="4_21_bi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088"/>
              <a:ext cx="994" cy="1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5" name="Picture 5" descr="4_22_bi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2334"/>
              <a:ext cx="990" cy="1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0" y="3984"/>
              <a:ext cx="13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algn="ctr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nl-NL" sz="2400" u="sng"/>
                <a:t>Second order</a:t>
              </a:r>
            </a:p>
          </p:txBody>
        </p:sp>
      </p:grp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267200" y="6386286"/>
            <a:ext cx="1936803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9</a:t>
            </a:r>
            <a:endParaRPr lang="en-US" altLang="nl-NL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637890"/>
              </p:ext>
            </p:extLst>
          </p:nvPr>
        </p:nvGraphicFramePr>
        <p:xfrm>
          <a:off x="6796088" y="4419600"/>
          <a:ext cx="18288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3" r:id="rId3" imgW="2971800" imgH="2161440" progId="CorelDRAW.Graphic.13">
                  <p:embed/>
                </p:oleObj>
              </mc:Choice>
              <mc:Fallback>
                <p:oleObj r:id="rId3" imgW="2971800" imgH="216144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4419600"/>
                        <a:ext cx="1828800" cy="132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838200" y="822325"/>
            <a:ext cx="6172200" cy="5197475"/>
            <a:chOff x="528" y="336"/>
            <a:chExt cx="3888" cy="3274"/>
          </a:xfrm>
        </p:grpSpPr>
        <p:pic>
          <p:nvPicPr>
            <p:cNvPr id="3789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6"/>
              <a:ext cx="2583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3" name="Text Box 5"/>
            <p:cNvSpPr txBox="1">
              <a:spLocks noChangeArrowheads="1"/>
            </p:cNvSpPr>
            <p:nvPr/>
          </p:nvSpPr>
          <p:spPr bwMode="auto">
            <a:xfrm>
              <a:off x="576" y="3360"/>
              <a:ext cx="38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nl-NL" sz="2000" dirty="0"/>
                <a:t>T &lt; 40 </a:t>
              </a:r>
              <a:r>
                <a:rPr lang="en-US" altLang="nl-NL" dirty="0"/>
                <a:t>º</a:t>
              </a:r>
              <a:r>
                <a:rPr lang="en-US" altLang="nl-NL" sz="2000" dirty="0"/>
                <a:t>C   T &gt; 40 </a:t>
              </a:r>
              <a:r>
                <a:rPr lang="en-US" altLang="nl-NL" dirty="0"/>
                <a:t>º</a:t>
              </a:r>
              <a:r>
                <a:rPr lang="en-US" altLang="nl-NL" sz="2000" dirty="0"/>
                <a:t>C   T &gt; 60 </a:t>
              </a:r>
              <a:r>
                <a:rPr lang="en-US" altLang="nl-NL" dirty="0"/>
                <a:t>º</a:t>
              </a:r>
              <a:r>
                <a:rPr lang="en-US" altLang="nl-NL" sz="2000" dirty="0"/>
                <a:t>C    (T</a:t>
              </a:r>
              <a:r>
                <a:rPr lang="en-US" altLang="nl-NL" sz="2000" baseline="-25000" dirty="0"/>
                <a:t>fus</a:t>
              </a:r>
              <a:r>
                <a:rPr lang="en-US" altLang="nl-NL" sz="2000" dirty="0"/>
                <a:t> = 70 </a:t>
              </a:r>
              <a:r>
                <a:rPr lang="en-US" altLang="nl-NL" sz="2000" dirty="0">
                  <a:cs typeface="Arial" charset="0"/>
                </a:rPr>
                <a:t>º</a:t>
              </a:r>
              <a:r>
                <a:rPr lang="en-US" altLang="nl-NL" sz="2000" dirty="0"/>
                <a:t>C)</a:t>
              </a:r>
              <a:endParaRPr lang="en-GB" altLang="nl-NL" sz="2000" dirty="0"/>
            </a:p>
          </p:txBody>
        </p:sp>
      </p:grp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781800" y="5698329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2400" b="1" dirty="0"/>
              <a:t>Venlafaxine</a:t>
            </a:r>
            <a:endParaRPr lang="en-GB" altLang="nl-NL" sz="2400" b="1" dirty="0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196215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52400"/>
            <a:ext cx="7162800" cy="685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nl-NL" sz="2800" u="sng" dirty="0">
                <a:solidFill>
                  <a:srgbClr val="C00000"/>
                </a:solidFill>
              </a:rPr>
              <a:t>Polymorphic (solid state) phase transitions</a:t>
            </a: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4267200" y="3124200"/>
            <a:ext cx="1066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2133600" y="2286000"/>
            <a:ext cx="3200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3124200" y="1447800"/>
            <a:ext cx="2514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37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90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XRPD_I_II_III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8077200" cy="57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914400" y="58674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nl-NL" sz="2400" u="sng" dirty="0"/>
              <a:t>Polymorphic forms characterized using</a:t>
            </a:r>
          </a:p>
          <a:p>
            <a:pPr>
              <a:lnSpc>
                <a:spcPct val="90000"/>
              </a:lnSpc>
            </a:pPr>
            <a:r>
              <a:rPr lang="en-US" altLang="nl-NL" sz="2400" u="sng" dirty="0"/>
              <a:t>X-Ray Powder Diffraction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2776-0091-4A85-81A3-4DA7DFE1C24B}" type="slidenum">
              <a:rPr lang="en-US" altLang="nl-NL" smtClean="0"/>
              <a:pPr/>
              <a:t>38</a:t>
            </a:fld>
            <a:endParaRPr lang="en-US" altLang="nl-NL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57199" y="152400"/>
            <a:ext cx="795156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 smtClean="0">
                <a:solidFill>
                  <a:srgbClr val="C00000"/>
                </a:solidFill>
              </a:rPr>
              <a:t>Polymorphic solid state phase transitions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orm_I_transit_r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35" y="7620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09600" y="5867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nl-NL" sz="2400" u="sng" dirty="0" smtClean="0"/>
              <a:t>Characterized using Differential </a:t>
            </a:r>
            <a:r>
              <a:rPr lang="en-US" altLang="nl-NL" sz="2400" u="sng" dirty="0"/>
              <a:t>Scanning Calorimetry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2776-0091-4A85-81A3-4DA7DFE1C24B}" type="slidenum">
              <a:rPr lang="en-US" altLang="nl-NL" smtClean="0"/>
              <a:pPr/>
              <a:t>39</a:t>
            </a:fld>
            <a:endParaRPr lang="en-US" altLang="nl-NL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457199" y="152400"/>
            <a:ext cx="795156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 smtClean="0">
                <a:solidFill>
                  <a:srgbClr val="C00000"/>
                </a:solidFill>
              </a:rPr>
              <a:t>Polymorphic solid state phase transitions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4_9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0005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143000" y="3124200"/>
            <a:ext cx="3505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632325" y="2932113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dirty="0">
                <a:solidFill>
                  <a:srgbClr val="FF3300"/>
                </a:solidFill>
              </a:rPr>
              <a:t>1 bar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2406650" y="3124200"/>
            <a:ext cx="0" cy="2590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2328863" y="3036888"/>
            <a:ext cx="152400" cy="1524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2786063" y="3124200"/>
            <a:ext cx="0" cy="2590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271145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667000" y="5638800"/>
            <a:ext cx="17684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i="1" dirty="0">
                <a:solidFill>
                  <a:srgbClr val="FF3300"/>
                </a:solidFill>
              </a:rPr>
              <a:t>T</a:t>
            </a:r>
            <a:r>
              <a:rPr lang="en-US" altLang="nl-NL" b="1" baseline="-25000" dirty="0">
                <a:solidFill>
                  <a:srgbClr val="FF3300"/>
                </a:solidFill>
              </a:rPr>
              <a:t>vap </a:t>
            </a:r>
            <a:r>
              <a:rPr lang="en-US" altLang="nl-NL" b="1" i="1" dirty="0">
                <a:solidFill>
                  <a:srgbClr val="FF3300"/>
                </a:solidFill>
              </a:rPr>
              <a:t>= </a:t>
            </a:r>
            <a:r>
              <a:rPr lang="en-US" altLang="nl-NL" b="1" dirty="0">
                <a:solidFill>
                  <a:srgbClr val="FF3300"/>
                </a:solidFill>
              </a:rPr>
              <a:t>373.15 K</a:t>
            </a:r>
            <a:endParaRPr lang="en-US" altLang="nl-NL" b="1" dirty="0"/>
          </a:p>
        </p:txBody>
      </p:sp>
      <p:grpSp>
        <p:nvGrpSpPr>
          <p:cNvPr id="12313" name="Group 25"/>
          <p:cNvGrpSpPr>
            <a:grpSpLocks/>
          </p:cNvGrpSpPr>
          <p:nvPr/>
        </p:nvGrpSpPr>
        <p:grpSpPr bwMode="auto">
          <a:xfrm>
            <a:off x="6324600" y="457200"/>
            <a:ext cx="4000500" cy="4495800"/>
            <a:chOff x="3984" y="480"/>
            <a:chExt cx="2520" cy="2832"/>
          </a:xfrm>
        </p:grpSpPr>
        <p:grpSp>
          <p:nvGrpSpPr>
            <p:cNvPr id="12309" name="Group 21"/>
            <p:cNvGrpSpPr>
              <a:grpSpLocks/>
            </p:cNvGrpSpPr>
            <p:nvPr/>
          </p:nvGrpSpPr>
          <p:grpSpPr bwMode="auto">
            <a:xfrm>
              <a:off x="3984" y="480"/>
              <a:ext cx="2520" cy="2832"/>
              <a:chOff x="3984" y="480"/>
              <a:chExt cx="2520" cy="2832"/>
            </a:xfrm>
          </p:grpSpPr>
          <p:pic>
            <p:nvPicPr>
              <p:cNvPr id="12303" name="Picture 15" descr="4_6_bi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720"/>
                <a:ext cx="2412" cy="23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04" name="Rectangle 16"/>
              <p:cNvSpPr>
                <a:spLocks noChangeArrowheads="1"/>
              </p:cNvSpPr>
              <p:nvPr/>
            </p:nvSpPr>
            <p:spPr bwMode="auto">
              <a:xfrm>
                <a:off x="4776" y="480"/>
                <a:ext cx="1728" cy="28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307" name="Text Box 19"/>
              <p:cNvSpPr txBox="1">
                <a:spLocks noChangeArrowheads="1"/>
              </p:cNvSpPr>
              <p:nvPr/>
            </p:nvSpPr>
            <p:spPr bwMode="auto">
              <a:xfrm>
                <a:off x="4304" y="2400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l-NL" sz="2400">
                    <a:solidFill>
                      <a:srgbClr val="FF3300"/>
                    </a:solidFill>
                  </a:rPr>
                  <a:t>l</a:t>
                </a:r>
              </a:p>
            </p:txBody>
          </p:sp>
          <p:sp>
            <p:nvSpPr>
              <p:cNvPr id="12306" name="Text Box 18"/>
              <p:cNvSpPr txBox="1">
                <a:spLocks noChangeArrowheads="1"/>
              </p:cNvSpPr>
              <p:nvPr/>
            </p:nvSpPr>
            <p:spPr bwMode="auto">
              <a:xfrm>
                <a:off x="4272" y="13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l-NL" sz="2400">
                    <a:solidFill>
                      <a:srgbClr val="FF3300"/>
                    </a:solidFill>
                  </a:rPr>
                  <a:t>g</a:t>
                </a:r>
              </a:p>
            </p:txBody>
          </p:sp>
        </p:grpSp>
        <p:sp>
          <p:nvSpPr>
            <p:cNvPr id="12311" name="Rectangle 23"/>
            <p:cNvSpPr>
              <a:spLocks noChangeArrowheads="1"/>
            </p:cNvSpPr>
            <p:nvPr/>
          </p:nvSpPr>
          <p:spPr bwMode="auto">
            <a:xfrm>
              <a:off x="3984" y="2928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4</a:t>
            </a:fld>
            <a:endParaRPr lang="en-US" altLang="nl-NL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>
                <a:solidFill>
                  <a:srgbClr val="C00000"/>
                </a:solidFill>
              </a:rPr>
              <a:t>Phase diagrams and phase transitions of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71600" y="61722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400" u="sng" smtClean="0"/>
              <a:t>(</a:t>
            </a:r>
            <a:r>
              <a:rPr lang="en-US" altLang="nl-NL" sz="2400" b="1" u="sng" smtClean="0"/>
              <a:t>Equilibrium</a:t>
            </a:r>
            <a:r>
              <a:rPr lang="en-US" altLang="nl-NL" sz="2400" u="sng" smtClean="0"/>
              <a:t>) Phase Diagram H</a:t>
            </a:r>
            <a:r>
              <a:rPr lang="en-US" altLang="nl-NL" sz="2400" u="sng" baseline="-25000" smtClean="0"/>
              <a:t>2</a:t>
            </a:r>
            <a:r>
              <a:rPr lang="en-US" altLang="nl-NL" sz="2400" u="sng" smtClean="0"/>
              <a:t>O</a:t>
            </a:r>
            <a:endParaRPr lang="en-US" altLang="nl-NL" sz="2400" u="sng" dirty="0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495284" y="2375618"/>
            <a:ext cx="6383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600" dirty="0"/>
              <a:t>Solid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4800"/>
            <a:ext cx="6400800" cy="68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nl-NL" sz="2400" u="sng" dirty="0">
                <a:solidFill>
                  <a:srgbClr val="C00000"/>
                </a:solidFill>
              </a:rPr>
              <a:t>Kinetic roughening transition for naphthalene crystals in a toluene solution</a:t>
            </a:r>
          </a:p>
        </p:txBody>
      </p:sp>
      <p:pic>
        <p:nvPicPr>
          <p:cNvPr id="22531" name="Picture 3" descr="kin_rou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553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40</a:t>
            </a:fld>
            <a:endParaRPr lang="en-US" altLang="nl-NL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95400" y="62484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400" u="sng" kern="0" dirty="0" err="1" smtClean="0"/>
              <a:t>a</a:t>
            </a:r>
            <a:r>
              <a:rPr lang="en-US" altLang="nl-NL" sz="2400" u="sng" kern="0" dirty="0" err="1" smtClean="0">
                <a:sym typeface="Wingdings" panose="05000000000000000000" pitchFamily="2" charset="2"/>
              </a:rPr>
              <a:t>d</a:t>
            </a:r>
            <a:r>
              <a:rPr lang="en-US" altLang="nl-NL" sz="2400" u="sng" kern="0" dirty="0" smtClean="0">
                <a:sym typeface="Wingdings" panose="05000000000000000000" pitchFamily="2" charset="2"/>
              </a:rPr>
              <a:t>: increasing driving force for crystallization</a:t>
            </a:r>
            <a:endParaRPr lang="en-US" altLang="nl-NL" sz="2400" u="sng" kern="0" dirty="0"/>
          </a:p>
        </p:txBody>
      </p:sp>
    </p:spTree>
    <p:extLst>
      <p:ext uri="{BB962C8B-B14F-4D97-AF65-F5344CB8AC3E}">
        <p14:creationId xmlns:p14="http://schemas.microsoft.com/office/powerpoint/2010/main" val="23284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2776-0091-4A85-81A3-4DA7DFE1C24B}" type="slidenum">
              <a:rPr lang="en-US" altLang="nl-NL" smtClean="0"/>
              <a:pPr/>
              <a:t>41</a:t>
            </a:fld>
            <a:endParaRPr lang="en-US" altLang="nl-NL"/>
          </a:p>
        </p:txBody>
      </p:sp>
      <p:pic>
        <p:nvPicPr>
          <p:cNvPr id="4" name="Picture 7" descr="Gibbs1_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42950"/>
            <a:ext cx="139541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57199" y="152400"/>
            <a:ext cx="795156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Gibbs phase rule: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multicomponent phases</a:t>
            </a:r>
            <a:endParaRPr lang="en-US" altLang="nl-NL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4_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0005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2343377" y="3719286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42</a:t>
            </a:fld>
            <a:endParaRPr lang="en-US" altLang="nl-NL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23989" y="5585675"/>
            <a:ext cx="474322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000" u="sng" dirty="0" smtClean="0"/>
              <a:t>(</a:t>
            </a:r>
            <a:r>
              <a:rPr lang="en-US" altLang="nl-NL" sz="2000" b="1" u="sng" dirty="0" smtClean="0"/>
              <a:t>Equilibrium</a:t>
            </a:r>
            <a:r>
              <a:rPr lang="en-US" altLang="nl-NL" sz="2000" u="sng" dirty="0" smtClean="0"/>
              <a:t>) Phase Diagram H</a:t>
            </a:r>
            <a:r>
              <a:rPr lang="en-US" altLang="nl-NL" sz="2000" u="sng" baseline="-25000" dirty="0" smtClean="0"/>
              <a:t>2</a:t>
            </a:r>
            <a:r>
              <a:rPr lang="en-US" altLang="nl-NL" sz="2000" u="sng" dirty="0" smtClean="0"/>
              <a:t>O</a:t>
            </a:r>
            <a:endParaRPr lang="en-US" altLang="nl-NL" sz="2000" u="sng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895600" y="2971800"/>
            <a:ext cx="37846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 smtClean="0">
                <a:solidFill>
                  <a:srgbClr val="C00000"/>
                </a:solidFill>
              </a:rPr>
              <a:t>Phase boundary lines in </a:t>
            </a:r>
            <a:r>
              <a:rPr lang="en-US" altLang="nl-NL" sz="2800" u="sng" dirty="0">
                <a:solidFill>
                  <a:srgbClr val="C00000"/>
                </a:solidFill>
              </a:rPr>
              <a:t>diagrams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of 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2057400" y="4038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 b="1" u="sng" dirty="0">
                <a:solidFill>
                  <a:srgbClr val="FF3300"/>
                </a:solidFill>
              </a:rPr>
              <a:t>Triple point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419578" y="2782889"/>
            <a:ext cx="4286022" cy="7461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09800" y="4380594"/>
            <a:ext cx="4495800" cy="20955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930808"/>
              </p:ext>
            </p:extLst>
          </p:nvPr>
        </p:nvGraphicFramePr>
        <p:xfrm>
          <a:off x="6705600" y="3361531"/>
          <a:ext cx="121761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0" name="Vergelijking" r:id="rId4" imgW="495000" imgH="241200" progId="Equation.3">
                  <p:embed/>
                </p:oleObj>
              </mc:Choice>
              <mc:Fallback>
                <p:oleObj name="Vergelijking" r:id="rId4" imgW="495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361531"/>
                        <a:ext cx="1217612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207237"/>
              </p:ext>
            </p:extLst>
          </p:nvPr>
        </p:nvGraphicFramePr>
        <p:xfrm>
          <a:off x="6719661" y="4117975"/>
          <a:ext cx="13430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1" name="Vergelijking" r:id="rId6" imgW="545760" imgH="241200" progId="Equation.3">
                  <p:embed/>
                </p:oleObj>
              </mc:Choice>
              <mc:Fallback>
                <p:oleObj name="Vergelijking" r:id="rId6" imgW="545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661" y="4117975"/>
                        <a:ext cx="1343025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008378"/>
              </p:ext>
            </p:extLst>
          </p:nvPr>
        </p:nvGraphicFramePr>
        <p:xfrm>
          <a:off x="6705827" y="2590800"/>
          <a:ext cx="12477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2" name="Vergelijking" r:id="rId8" imgW="507960" imgH="241200" progId="Equation.3">
                  <p:embed/>
                </p:oleObj>
              </mc:Choice>
              <mc:Fallback>
                <p:oleObj name="Vergelijking" r:id="rId8" imgW="507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827" y="2590800"/>
                        <a:ext cx="1247775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495284" y="2375618"/>
            <a:ext cx="6383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600" dirty="0"/>
              <a:t>Solid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 rot="17576777">
            <a:off x="1779535" y="1205112"/>
            <a:ext cx="813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dirty="0"/>
              <a:t>Solids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1857514" y="1995715"/>
            <a:ext cx="4829262" cy="14298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864395"/>
              </p:ext>
            </p:extLst>
          </p:nvPr>
        </p:nvGraphicFramePr>
        <p:xfrm>
          <a:off x="6686776" y="1828118"/>
          <a:ext cx="140493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3" name="Vergelijking" r:id="rId10" imgW="571320" imgH="241200" progId="Equation.3">
                  <p:embed/>
                </p:oleObj>
              </mc:Choice>
              <mc:Fallback>
                <p:oleObj name="Vergelijking" r:id="rId10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776" y="1828118"/>
                        <a:ext cx="1404938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Arrow Connector 45"/>
          <p:cNvCxnSpPr>
            <a:stCxn id="30" idx="1"/>
          </p:cNvCxnSpPr>
          <p:nvPr/>
        </p:nvCxnSpPr>
        <p:spPr>
          <a:xfrm flipH="1">
            <a:off x="3505200" y="1365817"/>
            <a:ext cx="3200400" cy="15818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607818"/>
              </p:ext>
            </p:extLst>
          </p:nvPr>
        </p:nvGraphicFramePr>
        <p:xfrm>
          <a:off x="6705600" y="1069748"/>
          <a:ext cx="140493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4" name="Vergelijking" r:id="rId12" imgW="571320" imgH="241200" progId="Equation.3">
                  <p:embed/>
                </p:oleObj>
              </mc:Choice>
              <mc:Fallback>
                <p:oleObj name="Vergelijking" r:id="rId12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069748"/>
                        <a:ext cx="1404938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097566"/>
              </p:ext>
            </p:extLst>
          </p:nvPr>
        </p:nvGraphicFramePr>
        <p:xfrm>
          <a:off x="5486400" y="5304631"/>
          <a:ext cx="206216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5" name="Equation" r:id="rId14" imgW="838080" imgH="241200" progId="Equation.3">
                  <p:embed/>
                </p:oleObj>
              </mc:Choice>
              <mc:Fallback>
                <p:oleObj name="Equation" r:id="rId14" imgW="838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304631"/>
                        <a:ext cx="2062162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H="1" flipV="1">
            <a:off x="2514600" y="3845928"/>
            <a:ext cx="4002881" cy="14329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2000" y="60915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What about mixtures of compounds in the phases?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43</a:t>
            </a:fld>
            <a:endParaRPr lang="en-US" altLang="nl-NL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5813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Importance of the chemical potential:</a:t>
            </a:r>
            <a:endParaRPr lang="nl-NL" sz="28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1556792"/>
            <a:ext cx="446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Equilibrium between phases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205796"/>
              </p:ext>
            </p:extLst>
          </p:nvPr>
        </p:nvGraphicFramePr>
        <p:xfrm>
          <a:off x="5110163" y="1571625"/>
          <a:ext cx="30273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7" name="Vergelijking" r:id="rId3" imgW="1231560" imgH="215640" progId="Equation.3">
                  <p:embed/>
                </p:oleObj>
              </mc:Choice>
              <mc:Fallback>
                <p:oleObj name="Vergelijking" r:id="rId3" imgW="1231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1571625"/>
                        <a:ext cx="3027362" cy="531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058147"/>
              </p:ext>
            </p:extLst>
          </p:nvPr>
        </p:nvGraphicFramePr>
        <p:xfrm>
          <a:off x="3678032" y="2228141"/>
          <a:ext cx="130968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8" name="Vergelijking" r:id="rId5" imgW="533160" imgH="241200" progId="Equation.3">
                  <p:embed/>
                </p:oleObj>
              </mc:Choice>
              <mc:Fallback>
                <p:oleObj name="Vergelijking" r:id="rId5" imgW="533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032" y="2228141"/>
                        <a:ext cx="1309687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990600" y="2239473"/>
            <a:ext cx="252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in equilibrium: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1" y="2780928"/>
            <a:ext cx="846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Equilibrium between phases of </a:t>
            </a:r>
            <a:r>
              <a:rPr lang="nl-NL" sz="2400" b="1" u="sng" dirty="0" smtClean="0"/>
              <a:t>components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u="sng" dirty="0" smtClean="0"/>
              <a:t> in mixtures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458323"/>
              </p:ext>
            </p:extLst>
          </p:nvPr>
        </p:nvGraphicFramePr>
        <p:xfrm>
          <a:off x="3668747" y="5931619"/>
          <a:ext cx="15906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9" name="Vergelijking" r:id="rId7" imgW="647640" imgH="241200" progId="Equation.3">
                  <p:embed/>
                </p:oleObj>
              </mc:Choice>
              <mc:Fallback>
                <p:oleObj name="Vergelijking" r:id="rId7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47" y="5931619"/>
                        <a:ext cx="15906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295400" y="596793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in equilibrium: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05" y="3377674"/>
            <a:ext cx="4340919" cy="23158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25289" y="3517337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9716" y="4185595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277171" y="3894866"/>
            <a:ext cx="56254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277171" y="4525449"/>
            <a:ext cx="61343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57199" y="152400"/>
            <a:ext cx="795156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Gibbs phase rule: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multicomponent phases</a:t>
            </a:r>
            <a:endParaRPr lang="en-US" altLang="nl-NL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5623602" y="5675293"/>
            <a:ext cx="22926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phases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b="1" i="1" u="sng" dirty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b="1" u="sng" dirty="0" smtClean="0">
                <a:latin typeface="+mn-lt"/>
                <a:cs typeface="Times New Roman" pitchFamily="18" charset="0"/>
              </a:rPr>
              <a:t>components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 i 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5334000" y="5904038"/>
            <a:ext cx="259791" cy="66730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2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4_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261610" cy="406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44</a:t>
            </a:fld>
            <a:endParaRPr lang="en-US" altLang="nl-NL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98442"/>
              </p:ext>
            </p:extLst>
          </p:nvPr>
        </p:nvGraphicFramePr>
        <p:xfrm>
          <a:off x="3363947" y="1158875"/>
          <a:ext cx="15906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77" name="Vergelijking" r:id="rId4" imgW="647640" imgH="241200" progId="Equation.3">
                  <p:embed/>
                </p:oleObj>
              </mc:Choice>
              <mc:Fallback>
                <p:oleObj name="Vergelijking" r:id="rId4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47" y="1158875"/>
                        <a:ext cx="15906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90600" y="119519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in equilibrium: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5497" y="908393"/>
            <a:ext cx="2760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phases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, ....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b="1" u="sng" dirty="0" smtClean="0">
                <a:latin typeface="+mn-lt"/>
                <a:cs typeface="Times New Roman" pitchFamily="18" charset="0"/>
              </a:rPr>
              <a:t>components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5135895" y="1137138"/>
            <a:ext cx="259791" cy="66730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 flipV="1">
            <a:off x="2895598" y="3095850"/>
            <a:ext cx="2834698" cy="56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52400" y="6096000"/>
            <a:ext cx="441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>
                <a:solidFill>
                  <a:srgbClr val="FF3300"/>
                </a:solidFill>
              </a:rPr>
              <a:t>u</a:t>
            </a:r>
            <a:r>
              <a:rPr lang="en-US" altLang="nl-NL" sz="2400" b="1" u="sng" dirty="0" smtClean="0">
                <a:solidFill>
                  <a:srgbClr val="FF3300"/>
                </a:solidFill>
              </a:rPr>
              <a:t>nary</a:t>
            </a:r>
            <a:r>
              <a:rPr lang="en-US" altLang="nl-NL" sz="2400" b="1" dirty="0" smtClean="0">
                <a:solidFill>
                  <a:srgbClr val="FF3300"/>
                </a:solidFill>
              </a:rPr>
              <a:t> </a:t>
            </a:r>
            <a:r>
              <a:rPr lang="en-US" altLang="nl-NL" sz="2400" b="1" u="sng" dirty="0" smtClean="0"/>
              <a:t>phase diagram</a:t>
            </a:r>
            <a:endParaRPr lang="en-US" altLang="nl-NL" sz="2400" b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4143828" y="2219980"/>
            <a:ext cx="4831095" cy="52322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400" b="1" u="sng" dirty="0" smtClean="0"/>
              <a:t> phases in mutual equilibrium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H="1" flipV="1">
            <a:off x="2666999" y="2438401"/>
            <a:ext cx="3063297" cy="93832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2743199" y="3477525"/>
            <a:ext cx="2987097" cy="105919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 flipV="1">
            <a:off x="1919809" y="3892567"/>
            <a:ext cx="3810487" cy="90803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 flipH="1" flipV="1">
            <a:off x="1905299" y="4536720"/>
            <a:ext cx="3824997" cy="117827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358498"/>
              </p:ext>
            </p:extLst>
          </p:nvPr>
        </p:nvGraphicFramePr>
        <p:xfrm>
          <a:off x="5867400" y="3323770"/>
          <a:ext cx="8747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78" name="Vergelijking" r:id="rId6" imgW="355320" imgH="164880" progId="Equation.3">
                  <p:embed/>
                </p:oleObj>
              </mc:Choice>
              <mc:Fallback>
                <p:oleObj name="Vergelijking" r:id="rId6" imgW="355320" imgH="1648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323770"/>
                        <a:ext cx="874713" cy="406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716490"/>
              </p:ext>
            </p:extLst>
          </p:nvPr>
        </p:nvGraphicFramePr>
        <p:xfrm>
          <a:off x="5861050" y="4470400"/>
          <a:ext cx="938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79" name="Vergelijking" r:id="rId8" imgW="380880" imgH="164880" progId="Equation.3">
                  <p:embed/>
                </p:oleObj>
              </mc:Choice>
              <mc:Fallback>
                <p:oleObj name="Vergelijking" r:id="rId8" imgW="380880" imgH="1648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4470400"/>
                        <a:ext cx="938213" cy="406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88529"/>
              </p:ext>
            </p:extLst>
          </p:nvPr>
        </p:nvGraphicFramePr>
        <p:xfrm>
          <a:off x="5873750" y="5505450"/>
          <a:ext cx="9064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80" name="Vergelijking" r:id="rId10" imgW="368280" imgH="177480" progId="Equation.3">
                  <p:embed/>
                </p:oleObj>
              </mc:Choice>
              <mc:Fallback>
                <p:oleObj name="Vergelijking" r:id="rId10" imgW="36828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0" y="5505450"/>
                        <a:ext cx="906463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57199" y="152400"/>
            <a:ext cx="795156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Gibbs phase rule: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multicomponent phases</a:t>
            </a:r>
            <a:endParaRPr lang="en-US" altLang="nl-NL" u="sng" dirty="0"/>
          </a:p>
        </p:txBody>
      </p:sp>
    </p:spTree>
    <p:extLst>
      <p:ext uri="{BB962C8B-B14F-4D97-AF65-F5344CB8AC3E}">
        <p14:creationId xmlns:p14="http://schemas.microsoft.com/office/powerpoint/2010/main" val="15638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77674"/>
            <a:ext cx="4340919" cy="231583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45</a:t>
            </a:fld>
            <a:endParaRPr lang="en-US" altLang="nl-NL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76769"/>
              </p:ext>
            </p:extLst>
          </p:nvPr>
        </p:nvGraphicFramePr>
        <p:xfrm>
          <a:off x="3363947" y="1158875"/>
          <a:ext cx="15906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9" name="Vergelijking" r:id="rId4" imgW="647640" imgH="241200" progId="Equation.3">
                  <p:embed/>
                </p:oleObj>
              </mc:Choice>
              <mc:Fallback>
                <p:oleObj name="Vergelijking" r:id="rId4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47" y="1158875"/>
                        <a:ext cx="15906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90600" y="119519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in equilibrium: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5497" y="908393"/>
            <a:ext cx="3126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phases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nl-NL" sz="2800" b="1" i="1" u="sng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l-GR" sz="2800" b="1" i="1" u="sng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nl-NL" sz="2800" b="1" i="1" u="sng" dirty="0">
                <a:latin typeface="Times New Roman" pitchFamily="18" charset="0"/>
                <a:cs typeface="Times New Roman" pitchFamily="18" charset="0"/>
              </a:rPr>
              <a:t>, ....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b="1" u="sng" dirty="0" smtClean="0">
                <a:latin typeface="+mn-lt"/>
                <a:cs typeface="Times New Roman" pitchFamily="18" charset="0"/>
              </a:rPr>
              <a:t>components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nl-NL" sz="2800" b="1" u="sng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1, 2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5135895" y="1137138"/>
            <a:ext cx="259791" cy="66730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52400" y="6096000"/>
            <a:ext cx="441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>
                <a:solidFill>
                  <a:srgbClr val="FF3300"/>
                </a:solidFill>
              </a:rPr>
              <a:t>b</a:t>
            </a:r>
            <a:r>
              <a:rPr lang="en-US" altLang="nl-NL" sz="2400" b="1" u="sng" dirty="0" smtClean="0">
                <a:solidFill>
                  <a:srgbClr val="FF3300"/>
                </a:solidFill>
              </a:rPr>
              <a:t>inary</a:t>
            </a:r>
            <a:r>
              <a:rPr lang="en-US" altLang="nl-NL" sz="2400" b="1" dirty="0" smtClean="0">
                <a:solidFill>
                  <a:srgbClr val="FF3300"/>
                </a:solidFill>
              </a:rPr>
              <a:t> </a:t>
            </a:r>
            <a:r>
              <a:rPr lang="en-US" altLang="nl-NL" sz="2400" b="1" u="sng" dirty="0" smtClean="0"/>
              <a:t>phase diagram</a:t>
            </a:r>
            <a:endParaRPr lang="en-US" altLang="nl-NL" sz="2400" b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2219980"/>
            <a:ext cx="4831095" cy="52322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2400" b="1" u="sng" dirty="0" smtClean="0"/>
              <a:t> components in each phase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4343399" y="3892567"/>
            <a:ext cx="1386896" cy="64415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4343398" y="4800598"/>
            <a:ext cx="1386897" cy="15240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32678"/>
              </p:ext>
            </p:extLst>
          </p:nvPr>
        </p:nvGraphicFramePr>
        <p:xfrm>
          <a:off x="5861050" y="4456113"/>
          <a:ext cx="9382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0" name="Equation" r:id="rId6" imgW="380880" imgH="177480" progId="Equation.3">
                  <p:embed/>
                </p:oleObj>
              </mc:Choice>
              <mc:Fallback>
                <p:oleObj name="Equation" r:id="rId6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4456113"/>
                        <a:ext cx="938213" cy="4365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57199" y="152400"/>
            <a:ext cx="795156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Gibbs phase rule: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multicomponent phases</a:t>
            </a:r>
            <a:endParaRPr lang="en-US" altLang="nl-NL" u="sng" dirty="0"/>
          </a:p>
        </p:txBody>
      </p:sp>
      <p:sp>
        <p:nvSpPr>
          <p:cNvPr id="24" name="Right Arrow 23"/>
          <p:cNvSpPr/>
          <p:nvPr/>
        </p:nvSpPr>
        <p:spPr bwMode="auto">
          <a:xfrm>
            <a:off x="5310602" y="230399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12284"/>
              </p:ext>
            </p:extLst>
          </p:nvPr>
        </p:nvGraphicFramePr>
        <p:xfrm>
          <a:off x="6324600" y="2107842"/>
          <a:ext cx="1316537" cy="1110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1" name="Vergelijking" r:id="rId8" imgW="660240" imgH="558720" progId="Equation.3">
                  <p:embed/>
                </p:oleObj>
              </mc:Choice>
              <mc:Fallback>
                <p:oleObj name="Vergelijking" r:id="rId8" imgW="6602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107842"/>
                        <a:ext cx="1316537" cy="111062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730297" y="3198180"/>
            <a:ext cx="2499303" cy="458346"/>
          </a:xfrm>
        </p:spPr>
        <p:txBody>
          <a:bodyPr/>
          <a:lstStyle/>
          <a:p>
            <a:r>
              <a:rPr lang="en-US" altLang="nl-NL" sz="2000" b="1" u="sng" dirty="0" smtClean="0"/>
              <a:t>mole fraction of</a:t>
            </a:r>
          </a:p>
          <a:p>
            <a:r>
              <a:rPr lang="en-US" altLang="nl-NL" sz="2000" b="1" u="sng" dirty="0" smtClean="0"/>
              <a:t>component </a:t>
            </a:r>
            <a:r>
              <a:rPr lang="en-US" altLang="nl-NL" sz="2000" b="1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nl-NL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29350"/>
            <a:ext cx="2133600" cy="476250"/>
          </a:xfrm>
        </p:spPr>
        <p:txBody>
          <a:bodyPr/>
          <a:lstStyle/>
          <a:p>
            <a:fld id="{757D59DA-DE9E-47D0-B3FB-B4C11C44F927}" type="slidenum">
              <a:rPr lang="en-US" altLang="nl-NL" smtClean="0"/>
              <a:pPr/>
              <a:t>46</a:t>
            </a:fld>
            <a:endParaRPr lang="en-US" altLang="nl-NL"/>
          </a:p>
        </p:txBody>
      </p:sp>
      <p:sp>
        <p:nvSpPr>
          <p:cNvPr id="24" name="TextBox 23"/>
          <p:cNvSpPr txBox="1"/>
          <p:nvPr/>
        </p:nvSpPr>
        <p:spPr>
          <a:xfrm>
            <a:off x="228600" y="20574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Equilibrium between </a:t>
            </a:r>
            <a:r>
              <a:rPr lang="nl-NL" sz="2400" b="1" i="1" u="sng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400" b="1" u="sng" dirty="0" smtClean="0"/>
              <a:t> phases </a:t>
            </a:r>
            <a:r>
              <a:rPr lang="nl-NL" sz="2400" b="1" u="sng" dirty="0" smtClean="0"/>
              <a:t>of components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u="sng" dirty="0" smtClean="0"/>
              <a:t> in mixtures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014146"/>
              </p:ext>
            </p:extLst>
          </p:nvPr>
        </p:nvGraphicFramePr>
        <p:xfrm>
          <a:off x="3363947" y="1164882"/>
          <a:ext cx="15906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3" name="Vergelijking" r:id="rId3" imgW="647640" imgH="241200" progId="Equation.3">
                  <p:embed/>
                </p:oleObj>
              </mc:Choice>
              <mc:Fallback>
                <p:oleObj name="Vergelijking" r:id="rId3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47" y="1164882"/>
                        <a:ext cx="15906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90600" y="120120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in equilibrium: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5497" y="914400"/>
            <a:ext cx="3934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phases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b="1" i="1" u="sng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nl-NL" sz="2800" b="1" i="1" u="sng" dirty="0">
                <a:latin typeface="Times New Roman" pitchFamily="18" charset="0"/>
                <a:cs typeface="Times New Roman" pitchFamily="18" charset="0"/>
              </a:rPr>
              <a:t>, ....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b="1" u="sng" dirty="0" smtClean="0">
                <a:latin typeface="+mn-lt"/>
                <a:cs typeface="Times New Roman" pitchFamily="18" charset="0"/>
              </a:rPr>
              <a:t>components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nl-NL" sz="2800" b="1" u="sng" dirty="0">
                <a:latin typeface="Times New Roman" pitchFamily="18" charset="0"/>
                <a:cs typeface="Times New Roman" pitchFamily="18" charset="0"/>
              </a:rPr>
              <a:t>=1, 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2, 3</a:t>
            </a:r>
            <a:r>
              <a:rPr lang="nl-NL" sz="2800" b="1" i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5135895" y="1143145"/>
            <a:ext cx="259791" cy="66730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xtBox 22"/>
          <p:cNvSpPr txBox="1"/>
          <p:nvPr/>
        </p:nvSpPr>
        <p:spPr>
          <a:xfrm>
            <a:off x="621219" y="2819400"/>
            <a:ext cx="459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2400" b="1" u="sng" dirty="0" smtClean="0"/>
              <a:t> components in </a:t>
            </a:r>
            <a:r>
              <a:rPr lang="nl-NL" sz="2400" b="1" u="sng" dirty="0" smtClean="0"/>
              <a:t>each phase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6063681" y="3233961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4267200"/>
            <a:ext cx="424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nl-NL" sz="2400" b="1" u="sng" dirty="0" smtClean="0"/>
              <a:t> independent variables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876465"/>
              </p:ext>
            </p:extLst>
          </p:nvPr>
        </p:nvGraphicFramePr>
        <p:xfrm>
          <a:off x="3777200" y="4341813"/>
          <a:ext cx="4338637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4" name="Equation" r:id="rId5" imgW="1765080" imgH="228600" progId="Equation.3">
                  <p:embed/>
                </p:oleObj>
              </mc:Choice>
              <mc:Fallback>
                <p:oleObj name="Equation" r:id="rId5" imgW="1765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7200" y="4341813"/>
                        <a:ext cx="4338637" cy="5603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173714" y="5195279"/>
            <a:ext cx="1359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u="sng" dirty="0" smtClean="0">
                <a:latin typeface="+mn-lt"/>
                <a:cs typeface="Times New Roman" pitchFamily="18" charset="0"/>
              </a:rPr>
              <a:t>whole</a:t>
            </a:r>
          </a:p>
          <a:p>
            <a:pPr algn="ctr"/>
            <a:r>
              <a:rPr lang="nl-NL" sz="2400" b="1" u="sng" dirty="0" smtClean="0">
                <a:latin typeface="+mn-lt"/>
                <a:cs typeface="Times New Roman" pitchFamily="18" charset="0"/>
              </a:rPr>
              <a:t>system</a:t>
            </a:r>
            <a:endParaRPr lang="nl-NL" sz="2400" b="1" u="sng" dirty="0">
              <a:latin typeface="+mn-lt"/>
              <a:cs typeface="Times New Roman" pitchFamily="18" charset="0"/>
            </a:endParaRPr>
          </a:p>
        </p:txBody>
      </p:sp>
      <p:sp>
        <p:nvSpPr>
          <p:cNvPr id="22" name="Right Brace 21"/>
          <p:cNvSpPr/>
          <p:nvPr/>
        </p:nvSpPr>
        <p:spPr>
          <a:xfrm rot="5400000">
            <a:off x="4729675" y="4855473"/>
            <a:ext cx="335986" cy="559143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ight Brace 26"/>
          <p:cNvSpPr/>
          <p:nvPr/>
        </p:nvSpPr>
        <p:spPr>
          <a:xfrm rot="5400000">
            <a:off x="5730249" y="4625235"/>
            <a:ext cx="335988" cy="1005113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xtBox 30"/>
          <p:cNvSpPr txBox="1"/>
          <p:nvPr/>
        </p:nvSpPr>
        <p:spPr>
          <a:xfrm>
            <a:off x="5218619" y="5190868"/>
            <a:ext cx="1530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u="sng" dirty="0" smtClean="0">
                <a:latin typeface="+mn-lt"/>
                <a:cs typeface="Times New Roman" pitchFamily="18" charset="0"/>
              </a:rPr>
              <a:t>for each</a:t>
            </a:r>
          </a:p>
          <a:p>
            <a:pPr algn="ctr"/>
            <a:r>
              <a:rPr lang="nl-NL" sz="2400" b="1" u="sng" dirty="0" smtClean="0">
                <a:latin typeface="+mn-lt"/>
                <a:cs typeface="Times New Roman" pitchFamily="18" charset="0"/>
              </a:rPr>
              <a:t>phase</a:t>
            </a:r>
            <a:endParaRPr lang="nl-NL" sz="2400" b="1" u="sng" dirty="0">
              <a:latin typeface="+mn-lt"/>
              <a:cs typeface="Times New Roman" pitchFamily="18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457199" y="152400"/>
            <a:ext cx="795156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Gibbs phase rule: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multicomponent phases</a:t>
            </a:r>
            <a:endParaRPr lang="en-US" altLang="nl-NL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291327"/>
              </p:ext>
            </p:extLst>
          </p:nvPr>
        </p:nvGraphicFramePr>
        <p:xfrm>
          <a:off x="457199" y="5627019"/>
          <a:ext cx="362426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5" name="Vergelijking" r:id="rId7" imgW="2019240" imgH="444240" progId="Equation.3">
                  <p:embed/>
                </p:oleObj>
              </mc:Choice>
              <mc:Fallback>
                <p:oleObj name="Vergelijking" r:id="rId7" imgW="2019240" imgH="4442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5627019"/>
                        <a:ext cx="3624263" cy="7985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55305" y="3342620"/>
            <a:ext cx="4831095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400" b="1" u="sng" dirty="0" smtClean="0"/>
              <a:t> phases in mutual equilibrium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533572" y="2971800"/>
            <a:ext cx="364671" cy="89404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8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47</a:t>
            </a:fld>
            <a:endParaRPr lang="en-US" altLang="nl-NL"/>
          </a:p>
        </p:txBody>
      </p:sp>
      <p:sp>
        <p:nvSpPr>
          <p:cNvPr id="3" name="Right Brace 2"/>
          <p:cNvSpPr/>
          <p:nvPr/>
        </p:nvSpPr>
        <p:spPr>
          <a:xfrm>
            <a:off x="4716411" y="3099154"/>
            <a:ext cx="236590" cy="80519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ight Arrow 27"/>
          <p:cNvSpPr/>
          <p:nvPr/>
        </p:nvSpPr>
        <p:spPr bwMode="auto">
          <a:xfrm>
            <a:off x="5029200" y="332742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139643"/>
              </p:ext>
            </p:extLst>
          </p:nvPr>
        </p:nvGraphicFramePr>
        <p:xfrm>
          <a:off x="3646487" y="4114800"/>
          <a:ext cx="1624012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9" name="Vergelijking" r:id="rId3" imgW="660240" imgH="558720" progId="Equation.3">
                  <p:embed/>
                </p:oleObj>
              </mc:Choice>
              <mc:Fallback>
                <p:oleObj name="Vergelijking" r:id="rId3" imgW="6602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7" y="4114800"/>
                        <a:ext cx="1624012" cy="1370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31799" y="4296614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u="sng" dirty="0" smtClean="0">
                <a:latin typeface="+mn-lt"/>
                <a:cs typeface="Times New Roman" pitchFamily="18" charset="0"/>
              </a:rPr>
              <a:t>for each phase </a:t>
            </a:r>
          </a:p>
          <a:p>
            <a:pPr algn="ctr"/>
            <a:r>
              <a:rPr lang="nl-NL" sz="2400" b="1" u="sng" dirty="0" smtClean="0">
                <a:latin typeface="+mn-lt"/>
                <a:cs typeface="Times New Roman" pitchFamily="18" charset="0"/>
              </a:rPr>
              <a:t>mole </a:t>
            </a:r>
            <a:r>
              <a:rPr lang="nl-NL" sz="2400" b="1" u="sng" dirty="0" smtClean="0">
                <a:latin typeface="+mn-lt"/>
                <a:cs typeface="Times New Roman" pitchFamily="18" charset="0"/>
              </a:rPr>
              <a:t>fraction</a:t>
            </a:r>
            <a:endParaRPr lang="nl-NL" sz="2400" b="1" u="sng" dirty="0">
              <a:latin typeface="+mn-lt"/>
              <a:cs typeface="Times New Roman" pitchFamily="18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5551487" y="4442758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022631"/>
              </p:ext>
            </p:extLst>
          </p:nvPr>
        </p:nvGraphicFramePr>
        <p:xfrm>
          <a:off x="6429375" y="4240213"/>
          <a:ext cx="13430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0" name="Vergelijking" r:id="rId5" imgW="545760" imgH="342720" progId="Equation.3">
                  <p:embed/>
                </p:oleObj>
              </mc:Choice>
              <mc:Fallback>
                <p:oleObj name="Vergelijking" r:id="rId5" imgW="545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4240213"/>
                        <a:ext cx="1343025" cy="8413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ight Brace 31"/>
          <p:cNvSpPr/>
          <p:nvPr/>
        </p:nvSpPr>
        <p:spPr>
          <a:xfrm>
            <a:off x="7902888" y="3218544"/>
            <a:ext cx="326712" cy="1851011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ight Arrow 34"/>
          <p:cNvSpPr/>
          <p:nvPr/>
        </p:nvSpPr>
        <p:spPr bwMode="auto">
          <a:xfrm>
            <a:off x="8316235" y="3951011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065629"/>
              </p:ext>
            </p:extLst>
          </p:nvPr>
        </p:nvGraphicFramePr>
        <p:xfrm>
          <a:off x="5830888" y="3316288"/>
          <a:ext cx="19653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1" name="Vergelijking" r:id="rId7" imgW="799920" imgH="177480" progId="Equation.3">
                  <p:embed/>
                </p:oleObj>
              </mc:Choice>
              <mc:Fallback>
                <p:oleObj name="Vergelijking" r:id="rId7" imgW="79992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888" y="3316288"/>
                        <a:ext cx="1965325" cy="4365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378121" y="5812266"/>
            <a:ext cx="3727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nl-NL" sz="2400" b="1" u="sng" dirty="0" smtClean="0"/>
              <a:t> independent variables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658932" y="590986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660295"/>
              </p:ext>
            </p:extLst>
          </p:nvPr>
        </p:nvGraphicFramePr>
        <p:xfrm>
          <a:off x="5143500" y="5857875"/>
          <a:ext cx="26511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2" name="Vergelijking" r:id="rId9" imgW="1079280" imgH="203040" progId="Equation.3">
                  <p:embed/>
                </p:oleObj>
              </mc:Choice>
              <mc:Fallback>
                <p:oleObj name="Vergelijking" r:id="rId9" imgW="10792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5857875"/>
                        <a:ext cx="2651125" cy="498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457199" y="152400"/>
            <a:ext cx="795156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Gibbs phase rule: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multicomponent phases</a:t>
            </a:r>
            <a:endParaRPr lang="en-US" altLang="nl-NL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0574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Equilibrium between </a:t>
            </a:r>
            <a:r>
              <a:rPr lang="nl-NL" sz="2400" b="1" i="1" u="sng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400" b="1" u="sng" dirty="0" smtClean="0"/>
              <a:t> phases </a:t>
            </a:r>
            <a:r>
              <a:rPr lang="nl-NL" sz="2400" b="1" u="sng" dirty="0" smtClean="0"/>
              <a:t>of components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u="sng" dirty="0" smtClean="0"/>
              <a:t> in mixtures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965981"/>
              </p:ext>
            </p:extLst>
          </p:nvPr>
        </p:nvGraphicFramePr>
        <p:xfrm>
          <a:off x="3363947" y="1164882"/>
          <a:ext cx="15906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3" name="Vergelijking" r:id="rId11" imgW="647640" imgH="241200" progId="Equation.3">
                  <p:embed/>
                </p:oleObj>
              </mc:Choice>
              <mc:Fallback>
                <p:oleObj name="Vergelijking" r:id="rId11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47" y="1164882"/>
                        <a:ext cx="15906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990600" y="120120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in equilibrium: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25497" y="914400"/>
            <a:ext cx="3934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phases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b="1" i="1" u="sng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nl-NL" sz="2800" b="1" i="1" u="sng" dirty="0">
                <a:latin typeface="Times New Roman" pitchFamily="18" charset="0"/>
                <a:cs typeface="Times New Roman" pitchFamily="18" charset="0"/>
              </a:rPr>
              <a:t>, ....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b="1" u="sng" dirty="0" smtClean="0">
                <a:latin typeface="+mn-lt"/>
                <a:cs typeface="Times New Roman" pitchFamily="18" charset="0"/>
              </a:rPr>
              <a:t>components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nl-NL" sz="2800" b="1" u="sng" dirty="0">
                <a:latin typeface="Times New Roman" pitchFamily="18" charset="0"/>
                <a:cs typeface="Times New Roman" pitchFamily="18" charset="0"/>
              </a:rPr>
              <a:t>=1, 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2, 3</a:t>
            </a:r>
            <a:r>
              <a:rPr lang="nl-NL" sz="2800" b="1" i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5135895" y="1143145"/>
            <a:ext cx="259791" cy="66730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TextBox 39"/>
          <p:cNvSpPr txBox="1"/>
          <p:nvPr/>
        </p:nvSpPr>
        <p:spPr>
          <a:xfrm>
            <a:off x="813285" y="299216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u="sng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2000" b="1" u="sng" dirty="0" smtClean="0"/>
              <a:t> components in </a:t>
            </a:r>
            <a:r>
              <a:rPr lang="nl-NL" sz="2000" b="1" u="sng" dirty="0" smtClean="0"/>
              <a:t>each phase</a:t>
            </a:r>
            <a:endParaRPr lang="nl-NL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7372" y="3429000"/>
            <a:ext cx="400367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nl-NL" sz="24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000" b="1" u="sng" dirty="0" smtClean="0"/>
              <a:t> phases in mutual equilibrium</a:t>
            </a:r>
            <a:endParaRPr lang="nl-NL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48</a:t>
            </a:fld>
            <a:endParaRPr lang="en-US" altLang="nl-NL"/>
          </a:p>
        </p:txBody>
      </p:sp>
      <p:sp>
        <p:nvSpPr>
          <p:cNvPr id="24" name="TextBox 23"/>
          <p:cNvSpPr txBox="1"/>
          <p:nvPr/>
        </p:nvSpPr>
        <p:spPr>
          <a:xfrm>
            <a:off x="457200" y="2057400"/>
            <a:ext cx="846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Equilibrium between phases of components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u="sng" dirty="0" smtClean="0"/>
              <a:t> in mixtures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821212"/>
              </p:ext>
            </p:extLst>
          </p:nvPr>
        </p:nvGraphicFramePr>
        <p:xfrm>
          <a:off x="3460382" y="2848428"/>
          <a:ext cx="2600367" cy="238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0" name="Vergelijking" r:id="rId3" imgW="1269720" imgH="1193760" progId="Equation.3">
                  <p:embed/>
                </p:oleObj>
              </mc:Choice>
              <mc:Fallback>
                <p:oleObj name="Vergelijking" r:id="rId3" imgW="126972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382" y="2848428"/>
                        <a:ext cx="2600367" cy="2386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0611" y="3527048"/>
            <a:ext cx="30421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400" b="1" u="sng" dirty="0" smtClean="0"/>
              <a:t> phases in </a:t>
            </a:r>
          </a:p>
          <a:p>
            <a:r>
              <a:rPr lang="nl-NL" sz="2400" b="1" u="sng" dirty="0" smtClean="0"/>
              <a:t>mutual equilibrium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410271"/>
              </p:ext>
            </p:extLst>
          </p:nvPr>
        </p:nvGraphicFramePr>
        <p:xfrm>
          <a:off x="2219325" y="5734050"/>
          <a:ext cx="59658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1" name="Vergelijking" r:id="rId5" imgW="2425680" imgH="203040" progId="Equation.3">
                  <p:embed/>
                </p:oleObj>
              </mc:Choice>
              <mc:Fallback>
                <p:oleObj name="Vergelijking" r:id="rId5" imgW="2425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5734050"/>
                        <a:ext cx="5965825" cy="498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 bwMode="auto">
          <a:xfrm>
            <a:off x="1447800" y="575864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6196323" y="2823028"/>
            <a:ext cx="326712" cy="24638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xtBox 21"/>
          <p:cNvSpPr txBox="1"/>
          <p:nvPr/>
        </p:nvSpPr>
        <p:spPr>
          <a:xfrm>
            <a:off x="6671667" y="3624942"/>
            <a:ext cx="2434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−1)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2400" b="1" u="sng" dirty="0" smtClean="0"/>
              <a:t> times</a:t>
            </a:r>
          </a:p>
          <a:p>
            <a:r>
              <a:rPr lang="nl-NL" sz="2400" b="1" u="sng" dirty="0" smtClean="0">
                <a:latin typeface="Times New Roman" pitchFamily="18" charset="0"/>
                <a:cs typeface="Times New Roman" pitchFamily="18" charset="0"/>
              </a:rPr>
              <a:t>an “=” sign</a:t>
            </a:r>
            <a:endParaRPr lang="nl-NL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78121" y="1546990"/>
            <a:ext cx="0" cy="150101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57199" y="152400"/>
            <a:ext cx="795156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Gibbs phase rule: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multicomponent phases</a:t>
            </a:r>
            <a:endParaRPr lang="en-US" altLang="nl-NL" u="sng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931203"/>
              </p:ext>
            </p:extLst>
          </p:nvPr>
        </p:nvGraphicFramePr>
        <p:xfrm>
          <a:off x="3363947" y="1164882"/>
          <a:ext cx="15906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2" name="Vergelijking" r:id="rId7" imgW="647640" imgH="241200" progId="Equation.3">
                  <p:embed/>
                </p:oleObj>
              </mc:Choice>
              <mc:Fallback>
                <p:oleObj name="Vergelijking" r:id="rId7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47" y="1164882"/>
                        <a:ext cx="15906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90600" y="120120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in equilibrium: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25497" y="914400"/>
            <a:ext cx="3934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phases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b="1" i="1" u="sng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nl-NL" sz="2800" b="1" i="1" u="sng" dirty="0">
                <a:latin typeface="Times New Roman" pitchFamily="18" charset="0"/>
                <a:cs typeface="Times New Roman" pitchFamily="18" charset="0"/>
              </a:rPr>
              <a:t>, ....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b="1" u="sng" dirty="0" smtClean="0">
                <a:latin typeface="+mn-lt"/>
                <a:cs typeface="Times New Roman" pitchFamily="18" charset="0"/>
              </a:rPr>
              <a:t>components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nl-NL" sz="2800" b="1" u="sng" dirty="0">
                <a:latin typeface="Times New Roman" pitchFamily="18" charset="0"/>
                <a:cs typeface="Times New Roman" pitchFamily="18" charset="0"/>
              </a:rPr>
              <a:t>=1, 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2, 3</a:t>
            </a:r>
            <a:r>
              <a:rPr lang="nl-NL" sz="2800" b="1" i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eft Brace 27"/>
          <p:cNvSpPr/>
          <p:nvPr/>
        </p:nvSpPr>
        <p:spPr>
          <a:xfrm>
            <a:off x="5135895" y="1143145"/>
            <a:ext cx="259791" cy="66730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7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49</a:t>
            </a:fld>
            <a:endParaRPr lang="en-US" altLang="nl-NL"/>
          </a:p>
        </p:txBody>
      </p:sp>
      <p:sp>
        <p:nvSpPr>
          <p:cNvPr id="24" name="TextBox 23"/>
          <p:cNvSpPr txBox="1"/>
          <p:nvPr/>
        </p:nvSpPr>
        <p:spPr>
          <a:xfrm>
            <a:off x="145141" y="3581400"/>
            <a:ext cx="899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Equilibrium between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400" b="1" u="sng" dirty="0" smtClean="0"/>
              <a:t> phases of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2000" b="1" u="sng" dirty="0" smtClean="0"/>
              <a:t> </a:t>
            </a:r>
            <a:r>
              <a:rPr lang="nl-NL" sz="2400" b="1" u="sng" dirty="0" smtClean="0"/>
              <a:t>components in mixtures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141902"/>
              </p:ext>
            </p:extLst>
          </p:nvPr>
        </p:nvGraphicFramePr>
        <p:xfrm>
          <a:off x="2830547" y="2003082"/>
          <a:ext cx="15906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5" name="Vergelijking" r:id="rId3" imgW="647640" imgH="241200" progId="Equation.3">
                  <p:embed/>
                </p:oleObj>
              </mc:Choice>
              <mc:Fallback>
                <p:oleObj name="Vergelijking" r:id="rId3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47" y="2003082"/>
                        <a:ext cx="15906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57200" y="203940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in equilibrium: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2097" y="1752600"/>
            <a:ext cx="22926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phases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b="1" i="1" u="sng" dirty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b="1" u="sng" dirty="0" smtClean="0">
                <a:latin typeface="+mn-lt"/>
                <a:cs typeface="Times New Roman" pitchFamily="18" charset="0"/>
              </a:rPr>
              <a:t>components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 i 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4602495" y="1981345"/>
            <a:ext cx="259791" cy="66730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xtBox 22"/>
          <p:cNvSpPr txBox="1"/>
          <p:nvPr/>
        </p:nvSpPr>
        <p:spPr>
          <a:xfrm>
            <a:off x="152400" y="4572000"/>
            <a:ext cx="459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2400" b="1" u="sng" dirty="0" smtClean="0"/>
              <a:t> components in the mixtures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" y="5115580"/>
            <a:ext cx="4831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400" b="1" u="sng" dirty="0" smtClean="0"/>
              <a:t> phases in mutual equilibrium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716411" y="4775554"/>
            <a:ext cx="236590" cy="80519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ight Arrow 27"/>
          <p:cNvSpPr/>
          <p:nvPr/>
        </p:nvSpPr>
        <p:spPr bwMode="auto">
          <a:xfrm>
            <a:off x="5029200" y="500382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722687"/>
              </p:ext>
            </p:extLst>
          </p:nvPr>
        </p:nvGraphicFramePr>
        <p:xfrm>
          <a:off x="5911850" y="4992688"/>
          <a:ext cx="21224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6" name="Vergelijking" r:id="rId5" imgW="863280" imgH="177480" progId="Equation.3">
                  <p:embed/>
                </p:oleObj>
              </mc:Choice>
              <mc:Fallback>
                <p:oleObj name="Vergelijking" r:id="rId5" imgW="863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50" y="4992688"/>
                        <a:ext cx="2122488" cy="4365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7" descr="Gibbs1_cro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065" y="856686"/>
            <a:ext cx="139541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57199" y="152400"/>
            <a:ext cx="795156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Gibbs phase rule: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multicomponent phases</a:t>
            </a:r>
            <a:endParaRPr lang="en-US" altLang="nl-NL" u="sng" dirty="0"/>
          </a:p>
        </p:txBody>
      </p:sp>
    </p:spTree>
    <p:extLst>
      <p:ext uri="{BB962C8B-B14F-4D97-AF65-F5344CB8AC3E}">
        <p14:creationId xmlns:p14="http://schemas.microsoft.com/office/powerpoint/2010/main" val="20954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4_9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0005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1143000" y="3124200"/>
            <a:ext cx="3505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648200" y="2938463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dirty="0">
                <a:solidFill>
                  <a:srgbClr val="FF3300"/>
                </a:solidFill>
              </a:rPr>
              <a:t>1 bar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2057400" y="4038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 b="1" u="sng" dirty="0">
                <a:solidFill>
                  <a:srgbClr val="FF3300"/>
                </a:solidFill>
              </a:rPr>
              <a:t>Triple point</a:t>
            </a:r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2349500" y="3733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3330" name="Picture 18" descr="water-triple-cell-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1066800"/>
            <a:ext cx="297497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2406650" y="3124200"/>
            <a:ext cx="0" cy="2590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rot="-5400000">
            <a:off x="3505200" y="2743200"/>
            <a:ext cx="0" cy="21336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1854200" y="5715000"/>
            <a:ext cx="112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dirty="0">
                <a:solidFill>
                  <a:srgbClr val="FF3300"/>
                </a:solidFill>
              </a:rPr>
              <a:t>273.16 K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495800" y="3505200"/>
            <a:ext cx="11849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dirty="0">
                <a:solidFill>
                  <a:srgbClr val="FF3300"/>
                </a:solidFill>
              </a:rPr>
              <a:t>611 P</a:t>
            </a:r>
            <a:r>
              <a:rPr lang="en-US" altLang="nl-NL" dirty="0">
                <a:solidFill>
                  <a:srgbClr val="FF3300"/>
                </a:solidFill>
              </a:rPr>
              <a:t>a</a:t>
            </a:r>
          </a:p>
          <a:p>
            <a:r>
              <a:rPr lang="en-US" altLang="nl-NL" b="1" dirty="0">
                <a:solidFill>
                  <a:srgbClr val="FF3300"/>
                </a:solidFill>
              </a:rPr>
              <a:t>0.006 bar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5</a:t>
            </a:fld>
            <a:endParaRPr lang="en-US" altLang="nl-NL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>
                <a:solidFill>
                  <a:srgbClr val="C00000"/>
                </a:solidFill>
              </a:rPr>
              <a:t>Phase diagrams and phase transitions of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371600" y="61722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400" u="sng" smtClean="0"/>
              <a:t>(</a:t>
            </a:r>
            <a:r>
              <a:rPr lang="en-US" altLang="nl-NL" sz="2400" b="1" u="sng" smtClean="0"/>
              <a:t>Equilibrium</a:t>
            </a:r>
            <a:r>
              <a:rPr lang="en-US" altLang="nl-NL" sz="2400" u="sng" smtClean="0"/>
              <a:t>) Phase Diagram H</a:t>
            </a:r>
            <a:r>
              <a:rPr lang="en-US" altLang="nl-NL" sz="2400" u="sng" baseline="-25000" smtClean="0"/>
              <a:t>2</a:t>
            </a:r>
            <a:r>
              <a:rPr lang="en-US" altLang="nl-NL" sz="2400" u="sng" smtClean="0"/>
              <a:t>O</a:t>
            </a:r>
            <a:endParaRPr lang="en-US" altLang="nl-NL" sz="2400" u="sng" dirty="0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495284" y="2375618"/>
            <a:ext cx="6383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600" dirty="0"/>
              <a:t>Solid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143000" y="57150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pic>
        <p:nvPicPr>
          <p:cNvPr id="31748" name="Picture 4" descr="4_7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35433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105400" y="2895600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Gibbs phase rule</a:t>
            </a:r>
          </a:p>
        </p:txBody>
      </p:sp>
      <p:pic>
        <p:nvPicPr>
          <p:cNvPr id="31751" name="Picture 7" descr="Gibbs1_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14400"/>
            <a:ext cx="139541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971800" y="7620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en-US" altLang="nl-NL" u="sng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410200" y="4362271"/>
            <a:ext cx="34692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i="1" dirty="0"/>
              <a:t>F</a:t>
            </a:r>
            <a:r>
              <a:rPr lang="en-US" altLang="nl-NL" sz="2400" dirty="0"/>
              <a:t>: # degrees of freedom</a:t>
            </a:r>
          </a:p>
          <a:p>
            <a:r>
              <a:rPr lang="en-US" altLang="nl-NL" sz="2400" i="1" dirty="0"/>
              <a:t>C</a:t>
            </a:r>
            <a:r>
              <a:rPr lang="en-US" altLang="nl-NL" sz="2400" dirty="0"/>
              <a:t>: # components</a:t>
            </a:r>
          </a:p>
          <a:p>
            <a:r>
              <a:rPr lang="en-US" altLang="nl-NL" sz="2400" i="1" dirty="0"/>
              <a:t>P</a:t>
            </a:r>
            <a:r>
              <a:rPr lang="en-US" altLang="nl-NL" sz="2400" dirty="0"/>
              <a:t>: # phases</a:t>
            </a:r>
            <a:endParaRPr lang="en-US" altLang="nl-NL" sz="2400" i="1" dirty="0"/>
          </a:p>
        </p:txBody>
      </p:sp>
      <p:grpSp>
        <p:nvGrpSpPr>
          <p:cNvPr id="31761" name="Group 17"/>
          <p:cNvGrpSpPr>
            <a:grpSpLocks/>
          </p:cNvGrpSpPr>
          <p:nvPr/>
        </p:nvGrpSpPr>
        <p:grpSpPr bwMode="auto">
          <a:xfrm>
            <a:off x="1752600" y="1244600"/>
            <a:ext cx="2514600" cy="3733800"/>
            <a:chOff x="1104" y="736"/>
            <a:chExt cx="1584" cy="2352"/>
          </a:xfrm>
        </p:grpSpPr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 flipH="1">
              <a:off x="1824" y="736"/>
              <a:ext cx="528" cy="8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757" name="Line 13"/>
            <p:cNvSpPr>
              <a:spLocks noChangeShapeType="1"/>
            </p:cNvSpPr>
            <p:nvPr/>
          </p:nvSpPr>
          <p:spPr bwMode="auto">
            <a:xfrm flipH="1">
              <a:off x="2496" y="736"/>
              <a:ext cx="48" cy="8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758" name="Line 14"/>
            <p:cNvSpPr>
              <a:spLocks noChangeShapeType="1"/>
            </p:cNvSpPr>
            <p:nvPr/>
          </p:nvSpPr>
          <p:spPr bwMode="auto">
            <a:xfrm flipH="1">
              <a:off x="1104" y="736"/>
              <a:ext cx="1104" cy="12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759" name="Line 15"/>
            <p:cNvSpPr>
              <a:spLocks noChangeShapeType="1"/>
            </p:cNvSpPr>
            <p:nvPr/>
          </p:nvSpPr>
          <p:spPr bwMode="auto">
            <a:xfrm flipH="1">
              <a:off x="1872" y="736"/>
              <a:ext cx="624" cy="16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760" name="Line 16"/>
            <p:cNvSpPr>
              <a:spLocks noChangeShapeType="1"/>
            </p:cNvSpPr>
            <p:nvPr/>
          </p:nvSpPr>
          <p:spPr bwMode="auto">
            <a:xfrm flipH="1">
              <a:off x="2496" y="736"/>
              <a:ext cx="192" cy="23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50</a:t>
            </a:fld>
            <a:endParaRPr lang="en-US" altLang="nl-NL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609599" y="304800"/>
            <a:ext cx="795156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Gibbs phase rule: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unary phase diagrams</a:t>
            </a:r>
            <a:endParaRPr lang="en-US" altLang="nl-NL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526643"/>
              </p:ext>
            </p:extLst>
          </p:nvPr>
        </p:nvGraphicFramePr>
        <p:xfrm>
          <a:off x="5796756" y="3485924"/>
          <a:ext cx="21224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8" name="Vergelijking" r:id="rId5" imgW="863280" imgH="177480" progId="Equation.3">
                  <p:embed/>
                </p:oleObj>
              </mc:Choice>
              <mc:Fallback>
                <p:oleObj name="Vergelijking" r:id="rId5" imgW="86328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756" y="3485924"/>
                        <a:ext cx="2122488" cy="4365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33400" y="1295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altLang="nl-NL" u="sng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09600" y="6096000"/>
            <a:ext cx="441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>
                <a:solidFill>
                  <a:srgbClr val="FF3300"/>
                </a:solidFill>
              </a:rPr>
              <a:t>u</a:t>
            </a:r>
            <a:r>
              <a:rPr lang="en-US" altLang="nl-NL" sz="2400" b="1" u="sng" dirty="0" smtClean="0">
                <a:solidFill>
                  <a:srgbClr val="FF3300"/>
                </a:solidFill>
              </a:rPr>
              <a:t>nary</a:t>
            </a:r>
            <a:r>
              <a:rPr lang="en-US" altLang="nl-NL" sz="2400" b="1" dirty="0" smtClean="0">
                <a:solidFill>
                  <a:srgbClr val="FF3300"/>
                </a:solidFill>
              </a:rPr>
              <a:t> </a:t>
            </a:r>
            <a:r>
              <a:rPr lang="en-US" altLang="nl-NL" sz="2400" b="1" u="sng" dirty="0" smtClean="0"/>
              <a:t>phase diagram</a:t>
            </a:r>
            <a:endParaRPr lang="en-US" altLang="nl-NL" sz="2400" b="1" u="sng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33400" y="8382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altLang="nl-NL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nl-NL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Right Brace 24"/>
          <p:cNvSpPr/>
          <p:nvPr/>
        </p:nvSpPr>
        <p:spPr>
          <a:xfrm>
            <a:off x="1838954" y="969005"/>
            <a:ext cx="236590" cy="80519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Elbow Connector 4"/>
          <p:cNvCxnSpPr/>
          <p:nvPr/>
        </p:nvCxnSpPr>
        <p:spPr>
          <a:xfrm flipV="1">
            <a:off x="2209800" y="1104900"/>
            <a:ext cx="1104900" cy="266700"/>
          </a:xfrm>
          <a:prstGeom prst="bentConnector3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143000" y="57150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pic>
        <p:nvPicPr>
          <p:cNvPr id="32772" name="Picture 4" descr="4_7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35433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787" name="Group 19"/>
          <p:cNvGrpSpPr>
            <a:grpSpLocks/>
          </p:cNvGrpSpPr>
          <p:nvPr/>
        </p:nvGrpSpPr>
        <p:grpSpPr bwMode="auto">
          <a:xfrm>
            <a:off x="2019300" y="1244600"/>
            <a:ext cx="2108200" cy="3581400"/>
            <a:chOff x="1272" y="736"/>
            <a:chExt cx="1328" cy="2256"/>
          </a:xfrm>
        </p:grpSpPr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 flipH="1">
              <a:off x="2408" y="736"/>
              <a:ext cx="192" cy="15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780" name="Line 12"/>
            <p:cNvSpPr>
              <a:spLocks noChangeShapeType="1"/>
            </p:cNvSpPr>
            <p:nvPr/>
          </p:nvSpPr>
          <p:spPr bwMode="auto">
            <a:xfrm flipH="1">
              <a:off x="2224" y="736"/>
              <a:ext cx="320" cy="13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781" name="Line 13"/>
            <p:cNvSpPr>
              <a:spLocks noChangeShapeType="1"/>
            </p:cNvSpPr>
            <p:nvPr/>
          </p:nvSpPr>
          <p:spPr bwMode="auto">
            <a:xfrm flipH="1">
              <a:off x="1984" y="736"/>
              <a:ext cx="360" cy="15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782" name="Line 14"/>
            <p:cNvSpPr>
              <a:spLocks noChangeShapeType="1"/>
            </p:cNvSpPr>
            <p:nvPr/>
          </p:nvSpPr>
          <p:spPr bwMode="auto">
            <a:xfrm flipH="1">
              <a:off x="1384" y="744"/>
              <a:ext cx="816" cy="11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783" name="Line 15"/>
            <p:cNvSpPr>
              <a:spLocks noChangeShapeType="1"/>
            </p:cNvSpPr>
            <p:nvPr/>
          </p:nvSpPr>
          <p:spPr bwMode="auto">
            <a:xfrm flipH="1">
              <a:off x="1272" y="736"/>
              <a:ext cx="1008" cy="225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 flipH="1">
              <a:off x="1624" y="736"/>
              <a:ext cx="672" cy="17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 flipH="1">
              <a:off x="2040" y="736"/>
              <a:ext cx="384" cy="177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</p:spPr>
        <p:txBody>
          <a:bodyPr/>
          <a:lstStyle/>
          <a:p>
            <a:fld id="{0F880A56-90EF-4DD5-B6E7-DDBF48CE30CF}" type="slidenum">
              <a:rPr lang="en-US" altLang="nl-NL" smtClean="0"/>
              <a:pPr/>
              <a:t>51</a:t>
            </a:fld>
            <a:endParaRPr lang="en-US" altLang="nl-NL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105400" y="2895600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Gibbs phase rule</a:t>
            </a:r>
          </a:p>
        </p:txBody>
      </p:sp>
      <p:pic>
        <p:nvPicPr>
          <p:cNvPr id="24" name="Picture 7" descr="Gibbs1_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14400"/>
            <a:ext cx="139541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2971800" y="7620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en-US" altLang="nl-NL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nl-NL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914684"/>
              </p:ext>
            </p:extLst>
          </p:nvPr>
        </p:nvGraphicFramePr>
        <p:xfrm>
          <a:off x="5796756" y="3485924"/>
          <a:ext cx="21224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0" name="Vergelijking" r:id="rId5" imgW="863280" imgH="177480" progId="Equation.3">
                  <p:embed/>
                </p:oleObj>
              </mc:Choice>
              <mc:Fallback>
                <p:oleObj name="Vergelijking" r:id="rId5" imgW="863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756" y="3485924"/>
                        <a:ext cx="2122488" cy="4365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33400" y="1295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altLang="nl-NL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nl-NL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533400" y="8382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altLang="nl-NL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nl-NL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Right Brace 29"/>
          <p:cNvSpPr/>
          <p:nvPr/>
        </p:nvSpPr>
        <p:spPr>
          <a:xfrm>
            <a:off x="1838954" y="969005"/>
            <a:ext cx="236590" cy="80519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1" name="Elbow Connector 30"/>
          <p:cNvCxnSpPr/>
          <p:nvPr/>
        </p:nvCxnSpPr>
        <p:spPr>
          <a:xfrm flipV="1">
            <a:off x="2209800" y="1104900"/>
            <a:ext cx="1104900" cy="266700"/>
          </a:xfrm>
          <a:prstGeom prst="bentConnector3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609600" y="6096000"/>
            <a:ext cx="441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>
                <a:solidFill>
                  <a:srgbClr val="FF3300"/>
                </a:solidFill>
              </a:rPr>
              <a:t>u</a:t>
            </a:r>
            <a:r>
              <a:rPr lang="en-US" altLang="nl-NL" sz="2400" b="1" u="sng" dirty="0" smtClean="0">
                <a:solidFill>
                  <a:srgbClr val="FF3300"/>
                </a:solidFill>
              </a:rPr>
              <a:t>nary</a:t>
            </a:r>
            <a:r>
              <a:rPr lang="en-US" altLang="nl-NL" sz="2400" b="1" dirty="0" smtClean="0">
                <a:solidFill>
                  <a:srgbClr val="FF3300"/>
                </a:solidFill>
              </a:rPr>
              <a:t> </a:t>
            </a:r>
            <a:r>
              <a:rPr lang="en-US" altLang="nl-NL" sz="2400" b="1" u="sng" dirty="0" smtClean="0"/>
              <a:t>phase diagram</a:t>
            </a:r>
            <a:endParaRPr lang="en-US" altLang="nl-NL" sz="2400" b="1" u="sng" dirty="0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09599" y="304800"/>
            <a:ext cx="795156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Gibbs phase rule: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unary phase diagrams</a:t>
            </a:r>
            <a:endParaRPr lang="en-US" altLang="nl-NL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pic>
        <p:nvPicPr>
          <p:cNvPr id="33796" name="Picture 4" descr="4_7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68284"/>
            <a:ext cx="35433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2540000" y="1255484"/>
            <a:ext cx="1168400" cy="3048000"/>
            <a:chOff x="1600" y="736"/>
            <a:chExt cx="736" cy="1920"/>
          </a:xfrm>
        </p:grpSpPr>
        <p:sp>
          <p:nvSpPr>
            <p:cNvPr id="33803" name="Line 11"/>
            <p:cNvSpPr>
              <a:spLocks noChangeShapeType="1"/>
            </p:cNvSpPr>
            <p:nvPr/>
          </p:nvSpPr>
          <p:spPr bwMode="auto">
            <a:xfrm flipH="1">
              <a:off x="1600" y="736"/>
              <a:ext cx="576" cy="14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 flipH="1">
              <a:off x="1664" y="736"/>
              <a:ext cx="672" cy="19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52</a:t>
            </a:fld>
            <a:endParaRPr lang="en-US" altLang="nl-NL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105400" y="2895600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Gibbs phase rule</a:t>
            </a:r>
          </a:p>
        </p:txBody>
      </p:sp>
      <p:pic>
        <p:nvPicPr>
          <p:cNvPr id="19" name="Picture 7" descr="Gibbs1_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14400"/>
            <a:ext cx="139541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971800" y="7620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en-US" altLang="nl-NL" u="sng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nl-NL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914684"/>
              </p:ext>
            </p:extLst>
          </p:nvPr>
        </p:nvGraphicFramePr>
        <p:xfrm>
          <a:off x="5796756" y="3485924"/>
          <a:ext cx="21224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4" name="Vergelijking" r:id="rId5" imgW="863280" imgH="177480" progId="Equation.3">
                  <p:embed/>
                </p:oleObj>
              </mc:Choice>
              <mc:Fallback>
                <p:oleObj name="Vergelijking" r:id="rId5" imgW="863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756" y="3485924"/>
                        <a:ext cx="2122488" cy="4365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33400" y="1295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altLang="nl-NL" u="sng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nl-NL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33400" y="8382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altLang="nl-NL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nl-NL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Right Brace 24"/>
          <p:cNvSpPr/>
          <p:nvPr/>
        </p:nvSpPr>
        <p:spPr>
          <a:xfrm>
            <a:off x="1838954" y="969005"/>
            <a:ext cx="236590" cy="80519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Elbow Connector 25"/>
          <p:cNvCxnSpPr/>
          <p:nvPr/>
        </p:nvCxnSpPr>
        <p:spPr>
          <a:xfrm flipV="1">
            <a:off x="2209800" y="1104900"/>
            <a:ext cx="1104900" cy="266700"/>
          </a:xfrm>
          <a:prstGeom prst="bentConnector3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609600" y="6096000"/>
            <a:ext cx="441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>
                <a:solidFill>
                  <a:srgbClr val="FF3300"/>
                </a:solidFill>
              </a:rPr>
              <a:t>u</a:t>
            </a:r>
            <a:r>
              <a:rPr lang="en-US" altLang="nl-NL" sz="2400" b="1" u="sng" dirty="0" smtClean="0">
                <a:solidFill>
                  <a:srgbClr val="FF3300"/>
                </a:solidFill>
              </a:rPr>
              <a:t>nary</a:t>
            </a:r>
            <a:r>
              <a:rPr lang="en-US" altLang="nl-NL" sz="2400" b="1" dirty="0" smtClean="0">
                <a:solidFill>
                  <a:srgbClr val="FF3300"/>
                </a:solidFill>
              </a:rPr>
              <a:t> </a:t>
            </a:r>
            <a:r>
              <a:rPr lang="en-US" altLang="nl-NL" sz="2400" b="1" u="sng" dirty="0" smtClean="0"/>
              <a:t>phase diagram</a:t>
            </a:r>
            <a:endParaRPr lang="en-US" altLang="nl-NL" sz="2400" b="1" u="sng" dirty="0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09599" y="304800"/>
            <a:ext cx="795156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Gibbs phase rule: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unary phase diagrams</a:t>
            </a:r>
            <a:endParaRPr lang="en-US" altLang="nl-NL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pic>
        <p:nvPicPr>
          <p:cNvPr id="34820" name="Picture 4" descr="4_7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82798"/>
            <a:ext cx="35433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2819400" y="609600"/>
            <a:ext cx="22860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 flipV="1">
            <a:off x="2833914" y="685800"/>
            <a:ext cx="22860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>
            <a:off x="609600" y="1052286"/>
            <a:ext cx="14478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 flipV="1">
            <a:off x="609600" y="1052286"/>
            <a:ext cx="1447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H="1">
            <a:off x="3505200" y="1269998"/>
            <a:ext cx="457200" cy="2590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53</a:t>
            </a:fld>
            <a:endParaRPr lang="en-US" altLang="nl-NL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105400" y="2895600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Gibbs phase rule</a:t>
            </a:r>
          </a:p>
        </p:txBody>
      </p:sp>
      <p:pic>
        <p:nvPicPr>
          <p:cNvPr id="21" name="Picture 7" descr="Gibbs1_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14400"/>
            <a:ext cx="139541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986314" y="7620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en-US" altLang="nl-NL" u="sng" dirty="0" smtClean="0">
                <a:latin typeface="Times New Roman" pitchFamily="18" charset="0"/>
                <a:cs typeface="Times New Roman" pitchFamily="18" charset="0"/>
              </a:rPr>
              <a:t>−1</a:t>
            </a:r>
            <a:endParaRPr lang="en-US" altLang="nl-NL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914684"/>
              </p:ext>
            </p:extLst>
          </p:nvPr>
        </p:nvGraphicFramePr>
        <p:xfrm>
          <a:off x="5796756" y="3485924"/>
          <a:ext cx="21224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9" name="Vergelijking" r:id="rId5" imgW="863280" imgH="177480" progId="Equation.3">
                  <p:embed/>
                </p:oleObj>
              </mc:Choice>
              <mc:Fallback>
                <p:oleObj name="Vergelijking" r:id="rId5" imgW="863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756" y="3485924"/>
                        <a:ext cx="2122488" cy="4365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33400" y="1295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altLang="nl-NL" u="sng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nl-NL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33400" y="8382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altLang="nl-NL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nl-NL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Right Brace 26"/>
          <p:cNvSpPr/>
          <p:nvPr/>
        </p:nvSpPr>
        <p:spPr>
          <a:xfrm>
            <a:off x="1838954" y="969005"/>
            <a:ext cx="236590" cy="80519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2209800" y="1104900"/>
            <a:ext cx="1104900" cy="266700"/>
          </a:xfrm>
          <a:prstGeom prst="bentConnector3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609600" y="6096000"/>
            <a:ext cx="441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>
                <a:solidFill>
                  <a:srgbClr val="FF3300"/>
                </a:solidFill>
              </a:rPr>
              <a:t>u</a:t>
            </a:r>
            <a:r>
              <a:rPr lang="en-US" altLang="nl-NL" sz="2400" b="1" u="sng" dirty="0" smtClean="0">
                <a:solidFill>
                  <a:srgbClr val="FF3300"/>
                </a:solidFill>
              </a:rPr>
              <a:t>nary</a:t>
            </a:r>
            <a:r>
              <a:rPr lang="en-US" altLang="nl-NL" sz="2400" b="1" dirty="0" smtClean="0">
                <a:solidFill>
                  <a:srgbClr val="FF3300"/>
                </a:solidFill>
              </a:rPr>
              <a:t> </a:t>
            </a:r>
            <a:r>
              <a:rPr lang="en-US" altLang="nl-NL" sz="2400" b="1" u="sng" dirty="0" smtClean="0"/>
              <a:t>phase diagram</a:t>
            </a:r>
            <a:endParaRPr lang="en-US" altLang="nl-NL" sz="2400" b="1" u="sng" dirty="0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609599" y="304800"/>
            <a:ext cx="795156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 smtClean="0">
                <a:solidFill>
                  <a:srgbClr val="C00000"/>
                </a:solidFill>
              </a:rPr>
              <a:t>Gibbs phase rule:</a:t>
            </a:r>
            <a:r>
              <a:rPr lang="en-US" altLang="nl-NL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 smtClean="0"/>
              <a:t>unary phase diagrams</a:t>
            </a:r>
            <a:endParaRPr lang="en-US" altLang="nl-NL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animBg="1"/>
      <p:bldP spid="34828" grpId="0" animBg="1"/>
      <p:bldP spid="34829" grpId="0" animBg="1"/>
      <p:bldP spid="3483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B053-D48A-4EA4-AAD3-B2832BF7D3DF}" type="slidenum">
              <a:rPr lang="en-US" altLang="nl-NL" smtClean="0"/>
              <a:pPr/>
              <a:t>54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066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25800" y="1219200"/>
            <a:ext cx="5689600" cy="4267200"/>
            <a:chOff x="3225800" y="1219200"/>
            <a:chExt cx="5689600" cy="4267200"/>
          </a:xfrm>
        </p:grpSpPr>
        <p:grpSp>
          <p:nvGrpSpPr>
            <p:cNvPr id="14353" name="Group 17"/>
            <p:cNvGrpSpPr>
              <a:grpSpLocks/>
            </p:cNvGrpSpPr>
            <p:nvPr/>
          </p:nvGrpSpPr>
          <p:grpSpPr bwMode="auto">
            <a:xfrm>
              <a:off x="3225800" y="1219200"/>
              <a:ext cx="5689600" cy="4267200"/>
              <a:chOff x="1648" y="768"/>
              <a:chExt cx="3584" cy="2688"/>
            </a:xfrm>
          </p:grpSpPr>
          <p:grpSp>
            <p:nvGrpSpPr>
              <p:cNvPr id="14351" name="Group 15"/>
              <p:cNvGrpSpPr>
                <a:grpSpLocks/>
              </p:cNvGrpSpPr>
              <p:nvPr/>
            </p:nvGrpSpPr>
            <p:grpSpPr bwMode="auto">
              <a:xfrm>
                <a:off x="1648" y="768"/>
                <a:ext cx="3584" cy="2688"/>
                <a:chOff x="1648" y="768"/>
                <a:chExt cx="3584" cy="2688"/>
              </a:xfrm>
            </p:grpSpPr>
            <p:pic>
              <p:nvPicPr>
                <p:cNvPr id="14348" name="Picture 12" descr="4_6_bi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74" y="966"/>
                  <a:ext cx="2412" cy="23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34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128" y="1968"/>
                  <a:ext cx="110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nl-NL" b="1" dirty="0">
                      <a:solidFill>
                        <a:srgbClr val="FF3300"/>
                      </a:solidFill>
                    </a:rPr>
                    <a:t>Super critical</a:t>
                  </a:r>
                </a:p>
              </p:txBody>
            </p:sp>
            <p:sp>
              <p:nvSpPr>
                <p:cNvPr id="14350" name="Rectangle 14"/>
                <p:cNvSpPr>
                  <a:spLocks noChangeArrowheads="1"/>
                </p:cNvSpPr>
                <p:nvPr/>
              </p:nvSpPr>
              <p:spPr bwMode="auto">
                <a:xfrm>
                  <a:off x="1648" y="768"/>
                  <a:ext cx="1632" cy="26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sp>
            <p:nvSpPr>
              <p:cNvPr id="14352" name="Text Box 16"/>
              <p:cNvSpPr txBox="1">
                <a:spLocks noChangeArrowheads="1"/>
              </p:cNvSpPr>
              <p:nvPr/>
            </p:nvSpPr>
            <p:spPr bwMode="auto">
              <a:xfrm>
                <a:off x="3565" y="1968"/>
                <a:ext cx="27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l-NL" b="1" dirty="0">
                    <a:solidFill>
                      <a:srgbClr val="FF3300"/>
                    </a:solidFill>
                  </a:rPr>
                  <a:t>sc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816600" y="5029200"/>
              <a:ext cx="279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4339" name="Picture 3" descr="4_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0005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1143000" y="3124200"/>
            <a:ext cx="3505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632325" y="2932113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dirty="0">
                <a:solidFill>
                  <a:srgbClr val="FF3300"/>
                </a:solidFill>
              </a:rPr>
              <a:t>1 bar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057400" y="4038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 b="1" u="sng" dirty="0">
                <a:solidFill>
                  <a:srgbClr val="FF3300"/>
                </a:solidFill>
              </a:rPr>
              <a:t>Triple point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2349500" y="3733800"/>
            <a:ext cx="152400" cy="1524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733800" y="1904999"/>
            <a:ext cx="17526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 b="1" u="sng" dirty="0">
                <a:solidFill>
                  <a:srgbClr val="FF3300"/>
                </a:solidFill>
              </a:rPr>
              <a:t>Critical point</a:t>
            </a:r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3810000" y="22479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5562600" y="50292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H="1">
            <a:off x="3886200" y="2286000"/>
            <a:ext cx="0" cy="3352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4533900" y="2159000"/>
            <a:ext cx="1184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dirty="0">
                <a:solidFill>
                  <a:srgbClr val="FF3300"/>
                </a:solidFill>
              </a:rPr>
              <a:t>220.6 bar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3352800" y="5638800"/>
            <a:ext cx="992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dirty="0">
                <a:solidFill>
                  <a:srgbClr val="FF3300"/>
                </a:solidFill>
              </a:rPr>
              <a:t>647.1 K</a:t>
            </a: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 rot="5209211" flipV="1">
            <a:off x="4210050" y="1987550"/>
            <a:ext cx="38100" cy="685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 flipV="1">
            <a:off x="3886200" y="762000"/>
            <a:ext cx="609600" cy="4343400"/>
          </a:xfrm>
          <a:prstGeom prst="rect">
            <a:avLst/>
          </a:prstGeom>
          <a:solidFill>
            <a:schemeClr val="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6</a:t>
            </a:fld>
            <a:endParaRPr lang="en-US" altLang="nl-NL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>
                <a:solidFill>
                  <a:srgbClr val="C00000"/>
                </a:solidFill>
              </a:rPr>
              <a:t>Phase diagrams and phase transitions of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371600" y="61722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400" u="sng" dirty="0" smtClean="0"/>
              <a:t>(</a:t>
            </a:r>
            <a:r>
              <a:rPr lang="en-US" altLang="nl-NL" sz="2400" b="1" u="sng" dirty="0" smtClean="0"/>
              <a:t>Equilibrium</a:t>
            </a:r>
            <a:r>
              <a:rPr lang="en-US" altLang="nl-NL" sz="2400" u="sng" dirty="0" smtClean="0"/>
              <a:t>) Phase Diagram H</a:t>
            </a:r>
            <a:r>
              <a:rPr lang="en-US" altLang="nl-NL" sz="2400" u="sng" baseline="-25000" dirty="0" smtClean="0"/>
              <a:t>2</a:t>
            </a:r>
            <a:r>
              <a:rPr lang="en-US" altLang="nl-NL" sz="2400" u="sng" dirty="0" smtClean="0"/>
              <a:t>O</a:t>
            </a:r>
            <a:endParaRPr lang="en-US" altLang="nl-NL" sz="2400" u="sng" dirty="0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1495284" y="2375618"/>
            <a:ext cx="6383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600" dirty="0"/>
              <a:t>Solid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019800"/>
            <a:ext cx="6400800" cy="685800"/>
          </a:xfrm>
        </p:spPr>
        <p:txBody>
          <a:bodyPr/>
          <a:lstStyle/>
          <a:p>
            <a:r>
              <a:rPr lang="en-US" altLang="nl-NL" sz="2400" u="sng" dirty="0"/>
              <a:t>Critical point</a:t>
            </a: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3429000" y="5791200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162800" y="55626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i="1"/>
              <a:t>T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022725" y="4379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l-NL" alt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7</a:t>
            </a:fld>
            <a:endParaRPr lang="en-US" altLang="nl-NL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>
                <a:solidFill>
                  <a:srgbClr val="C00000"/>
                </a:solidFill>
              </a:rPr>
              <a:t>Phase diagrams and phase transitions of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29000" y="1775280"/>
            <a:ext cx="3829050" cy="3863520"/>
            <a:chOff x="3429000" y="1524000"/>
            <a:chExt cx="3829050" cy="3863520"/>
          </a:xfrm>
        </p:grpSpPr>
        <p:grpSp>
          <p:nvGrpSpPr>
            <p:cNvPr id="4" name="Group 3"/>
            <p:cNvGrpSpPr/>
            <p:nvPr/>
          </p:nvGrpSpPr>
          <p:grpSpPr>
            <a:xfrm>
              <a:off x="3429000" y="1524000"/>
              <a:ext cx="3829050" cy="3863520"/>
              <a:chOff x="3429000" y="1524000"/>
              <a:chExt cx="3829050" cy="3863520"/>
            </a:xfrm>
          </p:grpSpPr>
          <p:pic>
            <p:nvPicPr>
              <p:cNvPr id="15370" name="Picture 10" descr="4_6_bi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00" y="1524000"/>
                <a:ext cx="3829050" cy="3790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3429000" y="5101770"/>
                <a:ext cx="2895600" cy="285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3933825" y="4281488"/>
              <a:ext cx="2487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b="1" dirty="0">
                  <a:solidFill>
                    <a:srgbClr val="FF3300"/>
                  </a:solidFill>
                </a:rPr>
                <a:t>l</a:t>
              </a:r>
            </a:p>
          </p:txBody>
        </p:sp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5240338" y="4267200"/>
              <a:ext cx="2487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b="1" dirty="0">
                  <a:solidFill>
                    <a:srgbClr val="FF3300"/>
                  </a:solidFill>
                </a:rPr>
                <a:t>l</a:t>
              </a:r>
            </a:p>
          </p:txBody>
        </p:sp>
        <p:sp>
          <p:nvSpPr>
            <p:cNvPr id="15377" name="Text Box 17"/>
            <p:cNvSpPr txBox="1">
              <a:spLocks noChangeArrowheads="1"/>
            </p:cNvSpPr>
            <p:nvPr/>
          </p:nvSpPr>
          <p:spPr bwMode="auto">
            <a:xfrm>
              <a:off x="3917950" y="2667000"/>
              <a:ext cx="32573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b="1" dirty="0">
                  <a:solidFill>
                    <a:srgbClr val="FF3300"/>
                  </a:solidFill>
                </a:rPr>
                <a:t>g</a:t>
              </a:r>
            </a:p>
          </p:txBody>
        </p:sp>
        <p:sp>
          <p:nvSpPr>
            <p:cNvPr id="15378" name="Text Box 18"/>
            <p:cNvSpPr txBox="1">
              <a:spLocks noChangeArrowheads="1"/>
            </p:cNvSpPr>
            <p:nvPr/>
          </p:nvSpPr>
          <p:spPr bwMode="auto">
            <a:xfrm>
              <a:off x="5181600" y="2667000"/>
              <a:ext cx="32573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b="1" dirty="0">
                  <a:solidFill>
                    <a:srgbClr val="FF3300"/>
                  </a:solidFill>
                </a:rPr>
                <a:t>g</a:t>
              </a: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6194196" y="3200400"/>
              <a:ext cx="92845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b="1" dirty="0" smtClean="0">
                  <a:solidFill>
                    <a:srgbClr val="FF3300"/>
                  </a:solidFill>
                </a:rPr>
                <a:t>super</a:t>
              </a:r>
            </a:p>
            <a:p>
              <a:r>
                <a:rPr lang="en-US" altLang="nl-NL" b="1" dirty="0" smtClean="0">
                  <a:solidFill>
                    <a:srgbClr val="FF3300"/>
                  </a:solidFill>
                </a:rPr>
                <a:t>critical</a:t>
              </a:r>
              <a:endParaRPr lang="en-US" altLang="nl-NL" b="1" dirty="0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429000" y="1775280"/>
            <a:ext cx="3829050" cy="3863520"/>
            <a:chOff x="3429000" y="1524000"/>
            <a:chExt cx="3829050" cy="3863520"/>
          </a:xfrm>
        </p:grpSpPr>
        <p:grpSp>
          <p:nvGrpSpPr>
            <p:cNvPr id="35" name="Group 34"/>
            <p:cNvGrpSpPr/>
            <p:nvPr/>
          </p:nvGrpSpPr>
          <p:grpSpPr>
            <a:xfrm>
              <a:off x="3429000" y="1524000"/>
              <a:ext cx="3829050" cy="3863520"/>
              <a:chOff x="3429000" y="1524000"/>
              <a:chExt cx="3829050" cy="3863520"/>
            </a:xfrm>
          </p:grpSpPr>
          <p:pic>
            <p:nvPicPr>
              <p:cNvPr id="41" name="Picture 10" descr="4_6_bi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00" y="1524000"/>
                <a:ext cx="3829050" cy="3790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3429000" y="5101770"/>
                <a:ext cx="2895600" cy="285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3933825" y="4281488"/>
              <a:ext cx="2487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b="1" dirty="0">
                  <a:solidFill>
                    <a:srgbClr val="FF3300"/>
                  </a:solidFill>
                </a:rPr>
                <a:t>l</a:t>
              </a: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5240338" y="4267200"/>
              <a:ext cx="2487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b="1" dirty="0">
                  <a:solidFill>
                    <a:srgbClr val="FF3300"/>
                  </a:solidFill>
                </a:rPr>
                <a:t>l</a:t>
              </a: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3917950" y="2667000"/>
              <a:ext cx="32573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b="1" dirty="0">
                  <a:solidFill>
                    <a:srgbClr val="FF3300"/>
                  </a:solidFill>
                </a:rPr>
                <a:t>g</a:t>
              </a: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5181600" y="2667000"/>
              <a:ext cx="32573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b="1" dirty="0">
                  <a:solidFill>
                    <a:srgbClr val="FF3300"/>
                  </a:solidFill>
                </a:rPr>
                <a:t>g</a:t>
              </a:r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6194196" y="3200400"/>
              <a:ext cx="92845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b="1" dirty="0" smtClean="0">
                  <a:solidFill>
                    <a:srgbClr val="FF3300"/>
                  </a:solidFill>
                </a:rPr>
                <a:t>super</a:t>
              </a:r>
            </a:p>
            <a:p>
              <a:r>
                <a:rPr lang="en-US" altLang="nl-NL" b="1" dirty="0" smtClean="0">
                  <a:solidFill>
                    <a:srgbClr val="FF3300"/>
                  </a:solidFill>
                </a:rPr>
                <a:t>critical</a:t>
              </a:r>
              <a:endParaRPr lang="en-US" altLang="nl-NL" b="1" dirty="0">
                <a:solidFill>
                  <a:srgbClr val="FF3300"/>
                </a:solidFill>
              </a:endParaRPr>
            </a:p>
          </p:txBody>
        </p:sp>
      </p:grpSp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019800"/>
            <a:ext cx="6400800" cy="685800"/>
          </a:xfrm>
        </p:spPr>
        <p:txBody>
          <a:bodyPr/>
          <a:lstStyle/>
          <a:p>
            <a:r>
              <a:rPr lang="en-US" altLang="nl-NL" sz="2400" u="sng" dirty="0"/>
              <a:t>Critical point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429000" y="5791200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162800" y="55626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i="1"/>
              <a:t>T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657600" y="990600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dirty="0"/>
              <a:t>T</a:t>
            </a:r>
            <a:r>
              <a:rPr lang="en-US" altLang="nl-NL" dirty="0"/>
              <a:t> &lt; </a:t>
            </a:r>
            <a:r>
              <a:rPr lang="en-US" altLang="nl-NL" i="1" dirty="0"/>
              <a:t>T</a:t>
            </a:r>
            <a:r>
              <a:rPr lang="en-US" altLang="nl-NL" baseline="-25000" dirty="0"/>
              <a:t>c(</a:t>
            </a:r>
            <a:r>
              <a:rPr lang="en-US" altLang="nl-NL" baseline="-25000" dirty="0" err="1"/>
              <a:t>ritical</a:t>
            </a:r>
            <a:r>
              <a:rPr lang="en-US" altLang="nl-NL" baseline="-25000" dirty="0"/>
              <a:t>)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096000" y="990600"/>
            <a:ext cx="1828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dirty="0">
                <a:solidFill>
                  <a:srgbClr val="FF3300"/>
                </a:solidFill>
              </a:rPr>
              <a:t>T</a:t>
            </a:r>
            <a:r>
              <a:rPr lang="en-US" altLang="nl-NL" dirty="0">
                <a:solidFill>
                  <a:srgbClr val="FF3300"/>
                </a:solidFill>
              </a:rPr>
              <a:t> &gt; </a:t>
            </a:r>
            <a:r>
              <a:rPr lang="en-US" altLang="nl-NL" i="1" dirty="0">
                <a:solidFill>
                  <a:srgbClr val="FF3300"/>
                </a:solidFill>
              </a:rPr>
              <a:t>T</a:t>
            </a:r>
            <a:r>
              <a:rPr lang="en-US" altLang="nl-NL" baseline="-25000" dirty="0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6019800" y="1676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5997575" y="1143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6400" name="Picture 16" descr="4_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2276475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760413" y="1938338"/>
            <a:ext cx="19939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2744788" y="1601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l-NL" altLang="nl-NL">
              <a:solidFill>
                <a:srgbClr val="FF3300"/>
              </a:solidFill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1281113" y="2219325"/>
            <a:ext cx="9969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sz="1800" u="sng">
              <a:solidFill>
                <a:srgbClr val="FF3300"/>
              </a:solidFill>
            </a:endParaRPr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1447800" y="2276475"/>
            <a:ext cx="85725" cy="85725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5486400" y="533399"/>
            <a:ext cx="996950" cy="71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 b="1" u="sng" dirty="0">
                <a:solidFill>
                  <a:srgbClr val="FF3300"/>
                </a:solidFill>
              </a:rPr>
              <a:t>Critical point</a:t>
            </a:r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2278063" y="1438275"/>
            <a:ext cx="87312" cy="85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H="1">
            <a:off x="2320925" y="1470025"/>
            <a:ext cx="0" cy="187166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689225" y="1398588"/>
            <a:ext cx="1184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dirty="0">
                <a:solidFill>
                  <a:srgbClr val="FF3300"/>
                </a:solidFill>
              </a:rPr>
              <a:t>220.6 bar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2017713" y="3341688"/>
            <a:ext cx="992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dirty="0">
                <a:solidFill>
                  <a:srgbClr val="FF3300"/>
                </a:solidFill>
              </a:rPr>
              <a:t>647.1 K</a:t>
            </a:r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rot="5209211" flipV="1">
            <a:off x="2505869" y="1307603"/>
            <a:ext cx="20637" cy="39052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 flipV="1">
            <a:off x="2320925" y="1244599"/>
            <a:ext cx="347663" cy="1801812"/>
          </a:xfrm>
          <a:prstGeom prst="rect">
            <a:avLst/>
          </a:prstGeom>
          <a:solidFill>
            <a:schemeClr val="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228600" y="3429000"/>
            <a:ext cx="129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/>
              <a:t>H</a:t>
            </a:r>
            <a:r>
              <a:rPr lang="en-US" altLang="nl-NL" u="sng" baseline="-25000"/>
              <a:t>2</a:t>
            </a:r>
            <a:r>
              <a:rPr lang="en-US" altLang="nl-NL" u="sng"/>
              <a:t>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8</a:t>
            </a:fld>
            <a:endParaRPr lang="en-US" altLang="nl-NL"/>
          </a:p>
        </p:txBody>
      </p:sp>
      <p:sp>
        <p:nvSpPr>
          <p:cNvPr id="4" name="Flowchart: Manual Input 3"/>
          <p:cNvSpPr/>
          <p:nvPr/>
        </p:nvSpPr>
        <p:spPr>
          <a:xfrm>
            <a:off x="2321719" y="924322"/>
            <a:ext cx="346869" cy="320278"/>
          </a:xfrm>
          <a:prstGeom prst="flowChartManualInpu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>
                <a:solidFill>
                  <a:srgbClr val="C00000"/>
                </a:solidFill>
              </a:rPr>
              <a:t>Phase diagrams and phase transitions of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4_9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0005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4_10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3147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562600" y="4495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/>
              <a:t>H-bonding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143000" y="3124200"/>
            <a:ext cx="3505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632325" y="2932113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dirty="0">
                <a:solidFill>
                  <a:srgbClr val="FF3300"/>
                </a:solidFill>
              </a:rPr>
              <a:t>1 bar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057400" y="4038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 b="1" u="sng" dirty="0">
                <a:solidFill>
                  <a:srgbClr val="FF3300"/>
                </a:solidFill>
              </a:rPr>
              <a:t>Triple point</a:t>
            </a: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2349500" y="3733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733800" y="1905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 b="1" u="sng" dirty="0">
                <a:solidFill>
                  <a:srgbClr val="FF3300"/>
                </a:solidFill>
              </a:rPr>
              <a:t>Critical point</a:t>
            </a: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3810000" y="22479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2328863" y="30368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271145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 flipV="1">
            <a:off x="3886200" y="762000"/>
            <a:ext cx="609600" cy="4343400"/>
          </a:xfrm>
          <a:prstGeom prst="rect">
            <a:avLst/>
          </a:prstGeom>
          <a:solidFill>
            <a:schemeClr val="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0A56-90EF-4DD5-B6E7-DDBF48CE30CF}" type="slidenum">
              <a:rPr lang="en-US" altLang="nl-NL" smtClean="0"/>
              <a:pPr/>
              <a:t>9</a:t>
            </a:fld>
            <a:endParaRPr lang="en-US" altLang="nl-NL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sz="2800" u="sng" dirty="0">
                <a:solidFill>
                  <a:srgbClr val="C00000"/>
                </a:solidFill>
              </a:rPr>
              <a:t>Phase diagrams and phase transitions of </a:t>
            </a:r>
            <a:r>
              <a:rPr lang="en-US" altLang="nl-NL" sz="2800" u="sng" dirty="0" smtClean="0">
                <a:solidFill>
                  <a:srgbClr val="C00000"/>
                </a:solidFill>
              </a:rPr>
              <a:t>unary systems</a:t>
            </a:r>
            <a:endParaRPr lang="en-US" altLang="nl-NL" sz="2800" u="sng" dirty="0">
              <a:solidFill>
                <a:srgbClr val="C00000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371600" y="61722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sz="2400" u="sng" smtClean="0"/>
              <a:t>(</a:t>
            </a:r>
            <a:r>
              <a:rPr lang="en-US" altLang="nl-NL" sz="2400" b="1" u="sng" smtClean="0"/>
              <a:t>Equilibrium</a:t>
            </a:r>
            <a:r>
              <a:rPr lang="en-US" altLang="nl-NL" sz="2400" u="sng" smtClean="0"/>
              <a:t>) Phase Diagram H</a:t>
            </a:r>
            <a:r>
              <a:rPr lang="en-US" altLang="nl-NL" sz="2400" u="sng" baseline="-25000" smtClean="0"/>
              <a:t>2</a:t>
            </a:r>
            <a:r>
              <a:rPr lang="en-US" altLang="nl-NL" sz="2400" u="sng" smtClean="0"/>
              <a:t>O</a:t>
            </a:r>
            <a:endParaRPr lang="en-US" altLang="nl-NL" sz="2400" u="sng" dirty="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495284" y="2375618"/>
            <a:ext cx="6383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600" dirty="0"/>
              <a:t>Solid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37327</TotalTime>
  <Words>1395</Words>
  <Application>Microsoft Office PowerPoint</Application>
  <PresentationFormat>On-screen Show (4:3)</PresentationFormat>
  <Paragraphs>398</Paragraphs>
  <Slides>54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Default Design</vt:lpstr>
      <vt:lpstr>CorelDRAW.Graphic.13</vt:lpstr>
      <vt:lpstr>Vergelijking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IMM Radboud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Hugo Meekes</dc:creator>
  <cp:lastModifiedBy>HM</cp:lastModifiedBy>
  <cp:revision>164</cp:revision>
  <dcterms:created xsi:type="dcterms:W3CDTF">2012-11-20T14:27:45Z</dcterms:created>
  <dcterms:modified xsi:type="dcterms:W3CDTF">2022-09-13T14:56:15Z</dcterms:modified>
</cp:coreProperties>
</file>