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12" r:id="rId3"/>
    <p:sldId id="317" r:id="rId4"/>
    <p:sldId id="313" r:id="rId5"/>
    <p:sldId id="269" r:id="rId6"/>
    <p:sldId id="319" r:id="rId7"/>
    <p:sldId id="258" r:id="rId8"/>
    <p:sldId id="257" r:id="rId9"/>
    <p:sldId id="259" r:id="rId10"/>
    <p:sldId id="261" r:id="rId11"/>
    <p:sldId id="262" r:id="rId12"/>
    <p:sldId id="263" r:id="rId13"/>
    <p:sldId id="264" r:id="rId14"/>
    <p:sldId id="347" r:id="rId15"/>
    <p:sldId id="348" r:id="rId16"/>
    <p:sldId id="345" r:id="rId17"/>
    <p:sldId id="346" r:id="rId18"/>
    <p:sldId id="283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349" r:id="rId27"/>
    <p:sldId id="350" r:id="rId28"/>
    <p:sldId id="279" r:id="rId29"/>
    <p:sldId id="280" r:id="rId30"/>
    <p:sldId id="281" r:id="rId31"/>
    <p:sldId id="282" r:id="rId3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4" autoAdjust="0"/>
    <p:restoredTop sz="94663"/>
  </p:normalViewPr>
  <p:slideViewPr>
    <p:cSldViewPr>
      <p:cViewPr varScale="1">
        <p:scale>
          <a:sx n="108" d="100"/>
          <a:sy n="108" d="100"/>
        </p:scale>
        <p:origin x="726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78111-869E-45CA-9D36-6E4790419AAF}" type="datetimeFigureOut">
              <a:rPr lang="nl-NL" smtClean="0"/>
              <a:t>17-3-2022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D3047-5AFD-4593-86E4-CA44EB871A0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3401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D3047-5AFD-4593-86E4-CA44EB871A0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667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3A50-4C13-405C-80B5-CFEF2F2B5870}" type="datetimeFigureOut">
              <a:rPr lang="nl-NL" smtClean="0"/>
              <a:pPr/>
              <a:t>17-3-2022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C010-56DB-4F99-8DDF-D6B04CBF79D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3A50-4C13-405C-80B5-CFEF2F2B5870}" type="datetimeFigureOut">
              <a:rPr lang="nl-NL" smtClean="0"/>
              <a:pPr/>
              <a:t>17-3-2022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C010-56DB-4F99-8DDF-D6B04CBF79D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3A50-4C13-405C-80B5-CFEF2F2B5870}" type="datetimeFigureOut">
              <a:rPr lang="nl-NL" smtClean="0"/>
              <a:pPr/>
              <a:t>17-3-2022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C010-56DB-4F99-8DDF-D6B04CBF79D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3A50-4C13-405C-80B5-CFEF2F2B5870}" type="datetimeFigureOut">
              <a:rPr lang="nl-NL" smtClean="0"/>
              <a:pPr/>
              <a:t>17-3-2022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C010-56DB-4F99-8DDF-D6B04CBF79D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3A50-4C13-405C-80B5-CFEF2F2B5870}" type="datetimeFigureOut">
              <a:rPr lang="nl-NL" smtClean="0"/>
              <a:pPr/>
              <a:t>17-3-2022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C010-56DB-4F99-8DDF-D6B04CBF79D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3A50-4C13-405C-80B5-CFEF2F2B5870}" type="datetimeFigureOut">
              <a:rPr lang="nl-NL" smtClean="0"/>
              <a:pPr/>
              <a:t>17-3-2022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C010-56DB-4F99-8DDF-D6B04CBF79D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3A50-4C13-405C-80B5-CFEF2F2B5870}" type="datetimeFigureOut">
              <a:rPr lang="nl-NL" smtClean="0"/>
              <a:pPr/>
              <a:t>17-3-2022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C010-56DB-4F99-8DDF-D6B04CBF79D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3A50-4C13-405C-80B5-CFEF2F2B5870}" type="datetimeFigureOut">
              <a:rPr lang="nl-NL" smtClean="0"/>
              <a:pPr/>
              <a:t>17-3-2022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C010-56DB-4F99-8DDF-D6B04CBF79D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3A50-4C13-405C-80B5-CFEF2F2B5870}" type="datetimeFigureOut">
              <a:rPr lang="nl-NL" smtClean="0"/>
              <a:pPr/>
              <a:t>17-3-2022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C010-56DB-4F99-8DDF-D6B04CBF79D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3A50-4C13-405C-80B5-CFEF2F2B5870}" type="datetimeFigureOut">
              <a:rPr lang="nl-NL" smtClean="0"/>
              <a:pPr/>
              <a:t>17-3-2022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C010-56DB-4F99-8DDF-D6B04CBF79D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3A50-4C13-405C-80B5-CFEF2F2B5870}" type="datetimeFigureOut">
              <a:rPr lang="nl-NL" smtClean="0"/>
              <a:pPr/>
              <a:t>17-3-2022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C010-56DB-4F99-8DDF-D6B04CBF79D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23A50-4C13-405C-80B5-CFEF2F2B5870}" type="datetimeFigureOut">
              <a:rPr lang="nl-NL" smtClean="0"/>
              <a:pPr/>
              <a:t>17-3-2022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3C010-56DB-4F99-8DDF-D6B04CBF79DB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Thermodynamics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remedial 5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sz="3600" dirty="0" err="1"/>
              <a:t>March</a:t>
            </a:r>
            <a:r>
              <a:rPr lang="nl-NL" sz="3600" dirty="0"/>
              <a:t> 17</a:t>
            </a:r>
            <a:r>
              <a:rPr lang="nl-NL" sz="3600" baseline="30000" dirty="0"/>
              <a:t>th</a:t>
            </a:r>
            <a:r>
              <a:rPr lang="nl-NL" sz="3600" dirty="0"/>
              <a:t> 2022</a:t>
            </a:r>
            <a:endParaRPr lang="nl-NL" sz="3600" dirty="0">
              <a:solidFill>
                <a:schemeClr val="tx1"/>
              </a:solidFill>
            </a:endParaRPr>
          </a:p>
          <a:p>
            <a:r>
              <a:rPr lang="nl-NL" sz="3600" dirty="0"/>
              <a:t>Chemical </a:t>
            </a:r>
            <a:r>
              <a:rPr lang="nl-NL" sz="3600" dirty="0" err="1"/>
              <a:t>potential</a:t>
            </a:r>
            <a:r>
              <a:rPr lang="nl-NL" sz="3600" dirty="0"/>
              <a:t>, </a:t>
            </a:r>
            <a:r>
              <a:rPr lang="nl-NL" sz="3600" dirty="0" err="1"/>
              <a:t>colligative</a:t>
            </a:r>
            <a:r>
              <a:rPr lang="nl-NL" sz="3600" dirty="0"/>
              <a:t> </a:t>
            </a:r>
            <a:r>
              <a:rPr lang="nl-NL" sz="3600" dirty="0" err="1"/>
              <a:t>properties</a:t>
            </a:r>
            <a:r>
              <a:rPr lang="nl-NL" sz="3600" dirty="0"/>
              <a:t> </a:t>
            </a:r>
            <a:r>
              <a:rPr lang="nl-NL" sz="3600" dirty="0" err="1"/>
              <a:t>and</a:t>
            </a:r>
            <a:r>
              <a:rPr lang="nl-NL" sz="3600" dirty="0"/>
              <a:t> </a:t>
            </a:r>
            <a:r>
              <a:rPr lang="nl-NL" sz="3600" dirty="0" err="1"/>
              <a:t>statistical</a:t>
            </a:r>
            <a:r>
              <a:rPr lang="nl-NL" sz="3600" dirty="0"/>
              <a:t> </a:t>
            </a:r>
            <a:r>
              <a:rPr lang="nl-NL" sz="3600" dirty="0" err="1"/>
              <a:t>thermodynamics</a:t>
            </a:r>
            <a:endParaRPr lang="nl-NL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983432" y="198573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Boiling</a:t>
            </a:r>
            <a:r>
              <a:rPr lang="nl-NL" sz="3600" dirty="0"/>
              <a:t> point </a:t>
            </a:r>
            <a:r>
              <a:rPr lang="nl-NL" sz="3600" b="1" dirty="0" err="1"/>
              <a:t>elevation</a:t>
            </a:r>
            <a:r>
              <a:rPr lang="nl-NL" sz="3600" b="1" dirty="0"/>
              <a:t>  </a:t>
            </a:r>
            <a:r>
              <a:rPr lang="nl-NL" sz="3600" dirty="0"/>
              <a:t>and  </a:t>
            </a:r>
            <a:r>
              <a:rPr lang="nl-NL" sz="3600" dirty="0" err="1"/>
              <a:t>freezing</a:t>
            </a:r>
            <a:r>
              <a:rPr lang="nl-NL" sz="3600" dirty="0"/>
              <a:t> point </a:t>
            </a:r>
            <a:r>
              <a:rPr lang="nl-NL" sz="3600" b="1" dirty="0" err="1"/>
              <a:t>depression</a:t>
            </a:r>
            <a:endParaRPr lang="nl-NL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0556" y="1028346"/>
            <a:ext cx="2754718" cy="1032503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2135560" y="1000359"/>
            <a:ext cx="2592288" cy="1060490"/>
            <a:chOff x="971600" y="1196752"/>
            <a:chExt cx="2808312" cy="1016303"/>
          </a:xfrm>
        </p:grpSpPr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1600" y="1196752"/>
              <a:ext cx="2808312" cy="1016303"/>
            </a:xfrm>
            <a:prstGeom prst="rect">
              <a:avLst/>
            </a:prstGeom>
            <a:noFill/>
          </p:spPr>
        </p:pic>
        <p:grpSp>
          <p:nvGrpSpPr>
            <p:cNvPr id="12" name="Group 11"/>
            <p:cNvGrpSpPr/>
            <p:nvPr/>
          </p:nvGrpSpPr>
          <p:grpSpPr>
            <a:xfrm>
              <a:off x="2555776" y="1412776"/>
              <a:ext cx="504056" cy="216024"/>
              <a:chOff x="899592" y="3717032"/>
              <a:chExt cx="504056" cy="21602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899592" y="3717032"/>
                <a:ext cx="504056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pic>
            <p:nvPicPr>
              <p:cNvPr id="10" name="Picture 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8718" t="77938" r="35897" b="806"/>
              <a:stretch>
                <a:fillRect/>
              </a:stretch>
            </p:blipFill>
            <p:spPr bwMode="auto">
              <a:xfrm>
                <a:off x="971600" y="3717032"/>
                <a:ext cx="432048" cy="21602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" name="Groep 2"/>
          <p:cNvGrpSpPr/>
          <p:nvPr/>
        </p:nvGrpSpPr>
        <p:grpSpPr>
          <a:xfrm>
            <a:off x="2927648" y="2564905"/>
            <a:ext cx="8712968" cy="3733323"/>
            <a:chOff x="1403648" y="2564904"/>
            <a:chExt cx="8712968" cy="3733323"/>
          </a:xfrm>
        </p:grpSpPr>
        <p:sp>
          <p:nvSpPr>
            <p:cNvPr id="6" name="PIJL-OMLAAG 5"/>
            <p:cNvSpPr/>
            <p:nvPr/>
          </p:nvSpPr>
          <p:spPr>
            <a:xfrm>
              <a:off x="2987824" y="2564904"/>
              <a:ext cx="2592288" cy="936104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6660232" y="3566288"/>
              <a:ext cx="34563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 err="1">
                  <a:solidFill>
                    <a:srgbClr val="0070C0"/>
                  </a:solidFill>
                </a:rPr>
                <a:t>See</a:t>
              </a:r>
              <a:r>
                <a:rPr lang="nl-NL" sz="3200" dirty="0">
                  <a:solidFill>
                    <a:srgbClr val="0070C0"/>
                  </a:solidFill>
                </a:rPr>
                <a:t> </a:t>
              </a:r>
              <a:r>
                <a:rPr lang="nl-NL" sz="3200" dirty="0" err="1">
                  <a:solidFill>
                    <a:srgbClr val="0070C0"/>
                  </a:solidFill>
                </a:rPr>
                <a:t>also</a:t>
              </a:r>
              <a:r>
                <a:rPr lang="nl-NL" sz="3200" dirty="0">
                  <a:solidFill>
                    <a:srgbClr val="0070C0"/>
                  </a:solidFill>
                </a:rPr>
                <a:t> the </a:t>
              </a:r>
            </a:p>
            <a:p>
              <a:r>
                <a:rPr lang="nl-NL" sz="3200" dirty="0">
                  <a:solidFill>
                    <a:srgbClr val="0070C0"/>
                  </a:solidFill>
                </a:rPr>
                <a:t>checklist of </a:t>
              </a:r>
            </a:p>
            <a:p>
              <a:r>
                <a:rPr lang="nl-NL" sz="3200" dirty="0" err="1">
                  <a:solidFill>
                    <a:srgbClr val="0070C0"/>
                  </a:solidFill>
                </a:rPr>
                <a:t>key</a:t>
              </a:r>
              <a:r>
                <a:rPr lang="nl-NL" sz="3200" dirty="0">
                  <a:solidFill>
                    <a:srgbClr val="0070C0"/>
                  </a:solidFill>
                </a:rPr>
                <a:t> </a:t>
              </a:r>
              <a:r>
                <a:rPr lang="nl-NL" sz="3200" dirty="0" err="1">
                  <a:solidFill>
                    <a:srgbClr val="0070C0"/>
                  </a:solidFill>
                </a:rPr>
                <a:t>equations</a:t>
              </a:r>
              <a:endParaRPr lang="nl-NL" sz="3200" dirty="0">
                <a:solidFill>
                  <a:srgbClr val="0070C0"/>
                </a:solidFill>
              </a:endParaRP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1403648" y="5221009"/>
              <a:ext cx="63367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b="1" dirty="0" err="1">
                  <a:solidFill>
                    <a:srgbClr val="7030A0"/>
                  </a:solidFill>
                </a:rPr>
                <a:t>trs</a:t>
              </a:r>
              <a:r>
                <a:rPr lang="nl-NL" sz="3200" b="1" dirty="0">
                  <a:solidFill>
                    <a:srgbClr val="7030A0"/>
                  </a:solidFill>
                </a:rPr>
                <a:t> = </a:t>
              </a:r>
              <a:r>
                <a:rPr lang="nl-NL" sz="3200" b="1" dirty="0" err="1">
                  <a:solidFill>
                    <a:srgbClr val="7030A0"/>
                  </a:solidFill>
                </a:rPr>
                <a:t>transition</a:t>
              </a:r>
              <a:endParaRPr lang="nl-NL" sz="3200" b="1" dirty="0">
                <a:solidFill>
                  <a:srgbClr val="7030A0"/>
                </a:solidFill>
              </a:endParaRPr>
            </a:p>
            <a:p>
              <a:pPr algn="ctr"/>
              <a:r>
                <a:rPr lang="nl-NL" sz="3200" b="1" i="1" dirty="0">
                  <a:solidFill>
                    <a:srgbClr val="7030A0"/>
                  </a:solidFill>
                </a:rPr>
                <a:t>p</a:t>
              </a:r>
              <a:r>
                <a:rPr lang="nl-NL" sz="3200" b="1" dirty="0">
                  <a:solidFill>
                    <a:srgbClr val="7030A0"/>
                  </a:solidFill>
                </a:rPr>
                <a:t> = </a:t>
              </a:r>
              <a:r>
                <a:rPr lang="nl-NL" sz="3200" b="1" i="1" dirty="0">
                  <a:solidFill>
                    <a:srgbClr val="7030A0"/>
                  </a:solidFill>
                </a:rPr>
                <a:t>p</a:t>
              </a:r>
              <a:r>
                <a:rPr lang="nl-NL" sz="3200" b="1" baseline="-25000" dirty="0">
                  <a:solidFill>
                    <a:srgbClr val="7030A0"/>
                  </a:solidFill>
                </a:rPr>
                <a:t>0</a:t>
              </a:r>
              <a:r>
                <a:rPr lang="nl-NL" sz="3200" b="1" dirty="0">
                  <a:solidFill>
                    <a:srgbClr val="7030A0"/>
                  </a:solidFill>
                </a:rPr>
                <a:t> , </a:t>
              </a:r>
              <a:r>
                <a:rPr lang="nl-NL" sz="3200" b="1" dirty="0" err="1">
                  <a:solidFill>
                    <a:srgbClr val="7030A0"/>
                  </a:solidFill>
                </a:rPr>
                <a:t>ideal</a:t>
              </a:r>
              <a:r>
                <a:rPr lang="nl-NL" sz="3200" b="1" dirty="0">
                  <a:solidFill>
                    <a:srgbClr val="7030A0"/>
                  </a:solidFill>
                </a:rPr>
                <a:t> </a:t>
              </a:r>
              <a:r>
                <a:rPr lang="nl-NL" sz="3200" b="1" dirty="0" err="1">
                  <a:solidFill>
                    <a:srgbClr val="7030A0"/>
                  </a:solidFill>
                </a:rPr>
                <a:t>dilute</a:t>
              </a:r>
              <a:r>
                <a:rPr lang="nl-NL" sz="3200" b="1" dirty="0">
                  <a:solidFill>
                    <a:srgbClr val="7030A0"/>
                  </a:solidFill>
                </a:rPr>
                <a:t> solution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5298" y="3739894"/>
              <a:ext cx="4043454" cy="13109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775520" y="3068960"/>
            <a:ext cx="4320480" cy="2520280"/>
            <a:chOff x="251520" y="3068960"/>
            <a:chExt cx="4320480" cy="2520280"/>
          </a:xfrm>
        </p:grpSpPr>
        <p:sp>
          <p:nvSpPr>
            <p:cNvPr id="18" name="Rectangle 17"/>
            <p:cNvSpPr/>
            <p:nvPr/>
          </p:nvSpPr>
          <p:spPr>
            <a:xfrm>
              <a:off x="251520" y="3068960"/>
              <a:ext cx="2160240" cy="46984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51520" y="3382820"/>
              <a:ext cx="4248472" cy="2196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55976" y="3068960"/>
              <a:ext cx="216024" cy="25202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Tekstvak 2"/>
          <p:cNvSpPr txBox="1"/>
          <p:nvPr/>
        </p:nvSpPr>
        <p:spPr>
          <a:xfrm>
            <a:off x="335360" y="174145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err="1"/>
              <a:t>Osmotic</a:t>
            </a:r>
            <a:r>
              <a:rPr lang="nl-NL" sz="3600" b="1" dirty="0"/>
              <a:t> </a:t>
            </a:r>
            <a:r>
              <a:rPr lang="nl-NL" sz="3600" b="1" dirty="0" err="1"/>
              <a:t>pressure</a:t>
            </a:r>
            <a:endParaRPr lang="nl-NL" sz="3600" b="1" dirty="0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6098738" y="487689"/>
            <a:ext cx="0" cy="51125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>
            <a:off x="1775520" y="5589240"/>
            <a:ext cx="43204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1775520" y="1268760"/>
            <a:ext cx="0" cy="43204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3935760" y="1268760"/>
            <a:ext cx="0" cy="2088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>
            <a:off x="3935760" y="3356992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 flipV="1">
            <a:off x="5879976" y="476672"/>
            <a:ext cx="0" cy="2880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>
            <a:off x="4655840" y="3356992"/>
            <a:ext cx="0" cy="223224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>
            <a:off x="1775520" y="3068960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/>
          <p:nvPr/>
        </p:nvCxnSpPr>
        <p:spPr>
          <a:xfrm>
            <a:off x="5879976" y="306896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vak 35"/>
          <p:cNvSpPr txBox="1"/>
          <p:nvPr/>
        </p:nvSpPr>
        <p:spPr>
          <a:xfrm>
            <a:off x="2279576" y="3789041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>
                <a:solidFill>
                  <a:srgbClr val="0070C0"/>
                </a:solidFill>
              </a:rPr>
              <a:t>hexane</a:t>
            </a:r>
            <a:endParaRPr lang="nl-NL" sz="2800" b="1" dirty="0">
              <a:solidFill>
                <a:srgbClr val="0070C0"/>
              </a:solidFill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4799856" y="3789041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>
                <a:solidFill>
                  <a:srgbClr val="0070C0"/>
                </a:solidFill>
              </a:rPr>
              <a:t>hexane</a:t>
            </a:r>
            <a:endParaRPr lang="nl-NL" sz="2800" b="1" dirty="0">
              <a:solidFill>
                <a:srgbClr val="0070C0"/>
              </a:solidFill>
            </a:endParaRPr>
          </a:p>
        </p:txBody>
      </p:sp>
      <p:sp>
        <p:nvSpPr>
          <p:cNvPr id="39" name="Rechthoek 38"/>
          <p:cNvSpPr/>
          <p:nvPr/>
        </p:nvSpPr>
        <p:spPr>
          <a:xfrm>
            <a:off x="6600056" y="4480820"/>
            <a:ext cx="3032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200" i="1" dirty="0"/>
              <a:t>µ</a:t>
            </a:r>
            <a:r>
              <a:rPr lang="nl-NL" sz="3200" dirty="0"/>
              <a:t>*</a:t>
            </a:r>
            <a:r>
              <a:rPr lang="nl-NL" sz="3200" baseline="-25000" dirty="0" err="1"/>
              <a:t>hexane</a:t>
            </a:r>
            <a:r>
              <a:rPr lang="nl-NL" sz="3200" dirty="0"/>
              <a:t> = </a:t>
            </a:r>
            <a:r>
              <a:rPr lang="nl-NL" sz="3200" i="1" dirty="0"/>
              <a:t>µ</a:t>
            </a:r>
            <a:r>
              <a:rPr lang="nl-NL" sz="3200" dirty="0"/>
              <a:t>*</a:t>
            </a:r>
            <a:r>
              <a:rPr lang="nl-NL" sz="3200" baseline="-25000" dirty="0" err="1"/>
              <a:t>hexane</a:t>
            </a:r>
            <a:endParaRPr lang="nl-NL" sz="3200" baseline="-25000" dirty="0"/>
          </a:p>
        </p:txBody>
      </p:sp>
      <p:sp>
        <p:nvSpPr>
          <p:cNvPr id="24" name="Tekstvak 37"/>
          <p:cNvSpPr txBox="1"/>
          <p:nvPr/>
        </p:nvSpPr>
        <p:spPr>
          <a:xfrm>
            <a:off x="6347520" y="3284986"/>
            <a:ext cx="5005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At </a:t>
            </a:r>
            <a:r>
              <a:rPr lang="nl-NL" sz="3200" dirty="0" err="1"/>
              <a:t>equilibrium</a:t>
            </a:r>
            <a:r>
              <a:rPr lang="nl-NL" sz="3200" dirty="0"/>
              <a:t>:</a:t>
            </a:r>
          </a:p>
          <a:p>
            <a:r>
              <a:rPr lang="nl-NL" sz="3200" i="1" dirty="0"/>
              <a:t>µ</a:t>
            </a:r>
            <a:r>
              <a:rPr lang="nl-NL" sz="3200" baseline="-25000" dirty="0" err="1"/>
              <a:t>hexane</a:t>
            </a:r>
            <a:r>
              <a:rPr lang="nl-NL" sz="3200" baseline="-25000" dirty="0"/>
              <a:t>,</a:t>
            </a:r>
            <a:r>
              <a:rPr lang="nl-NL" sz="3200" baseline="-25000" dirty="0" err="1"/>
              <a:t>left</a:t>
            </a:r>
            <a:r>
              <a:rPr lang="nl-NL" sz="3200" dirty="0"/>
              <a:t> = </a:t>
            </a:r>
            <a:r>
              <a:rPr lang="nl-NL" sz="3200" i="1" dirty="0"/>
              <a:t>µ</a:t>
            </a:r>
            <a:r>
              <a:rPr lang="nl-NL" sz="3200" baseline="-25000" dirty="0" err="1"/>
              <a:t>hexane</a:t>
            </a:r>
            <a:r>
              <a:rPr lang="nl-NL" sz="3200" baseline="-25000" dirty="0"/>
              <a:t>,right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2316089" y="185121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/>
              <a:t>p</a:t>
            </a:r>
            <a:r>
              <a:rPr lang="nl-NL" sz="2400" dirty="0"/>
              <a:t> = </a:t>
            </a:r>
            <a:r>
              <a:rPr lang="nl-NL" sz="2400" i="1" dirty="0"/>
              <a:t>p</a:t>
            </a:r>
            <a:r>
              <a:rPr lang="nl-NL" sz="2400" baseline="-25000" dirty="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1775520" y="908720"/>
            <a:ext cx="4320480" cy="4680520"/>
            <a:chOff x="251520" y="908720"/>
            <a:chExt cx="4320480" cy="4680520"/>
          </a:xfrm>
        </p:grpSpPr>
        <p:sp>
          <p:nvSpPr>
            <p:cNvPr id="32" name="Rectangle 31"/>
            <p:cNvSpPr/>
            <p:nvPr/>
          </p:nvSpPr>
          <p:spPr>
            <a:xfrm>
              <a:off x="251520" y="3068960"/>
              <a:ext cx="2160240" cy="46984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51520" y="3382820"/>
              <a:ext cx="4248472" cy="2196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355976" y="908720"/>
              <a:ext cx="216024" cy="46805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15" name="Rechte verbindingslijn 14"/>
          <p:cNvCxnSpPr/>
          <p:nvPr/>
        </p:nvCxnSpPr>
        <p:spPr>
          <a:xfrm>
            <a:off x="6096000" y="476672"/>
            <a:ext cx="0" cy="51125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>
            <a:off x="1775520" y="5589240"/>
            <a:ext cx="43204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1775520" y="1268760"/>
            <a:ext cx="0" cy="43204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3935760" y="1268760"/>
            <a:ext cx="0" cy="2088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>
            <a:off x="3935760" y="3356992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 flipV="1">
            <a:off x="5879976" y="476672"/>
            <a:ext cx="0" cy="2880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>
            <a:off x="4655840" y="3356992"/>
            <a:ext cx="0" cy="223224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>
            <a:off x="1775520" y="3068960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/>
          <p:nvPr/>
        </p:nvCxnSpPr>
        <p:spPr>
          <a:xfrm>
            <a:off x="5879976" y="90872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vak 35"/>
          <p:cNvSpPr txBox="1"/>
          <p:nvPr/>
        </p:nvSpPr>
        <p:spPr>
          <a:xfrm>
            <a:off x="2279576" y="3789041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>
                <a:solidFill>
                  <a:srgbClr val="0070C0"/>
                </a:solidFill>
              </a:rPr>
              <a:t>hexane</a:t>
            </a:r>
            <a:endParaRPr lang="nl-NL" sz="2800" b="1" dirty="0">
              <a:solidFill>
                <a:srgbClr val="0070C0"/>
              </a:solidFill>
            </a:endParaRPr>
          </a:p>
        </p:txBody>
      </p:sp>
      <p:sp>
        <p:nvSpPr>
          <p:cNvPr id="39" name="Rechthoek 38"/>
          <p:cNvSpPr/>
          <p:nvPr/>
        </p:nvSpPr>
        <p:spPr>
          <a:xfrm>
            <a:off x="2123280" y="5672266"/>
            <a:ext cx="8779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i="1" dirty="0"/>
              <a:t>µ</a:t>
            </a:r>
            <a:r>
              <a:rPr lang="nl-NL" sz="2400" dirty="0"/>
              <a:t>*(</a:t>
            </a:r>
            <a:r>
              <a:rPr lang="nl-NL" sz="2400" i="1" dirty="0"/>
              <a:t>p</a:t>
            </a:r>
            <a:r>
              <a:rPr lang="nl-NL" sz="2400" baseline="-25000" dirty="0"/>
              <a:t>0</a:t>
            </a:r>
            <a:r>
              <a:rPr lang="nl-NL" sz="2400" dirty="0"/>
              <a:t>)</a:t>
            </a:r>
            <a:r>
              <a:rPr lang="nl-NL" sz="2400" baseline="-25000" dirty="0" err="1"/>
              <a:t>hexane</a:t>
            </a:r>
            <a:r>
              <a:rPr lang="nl-NL" sz="2400" dirty="0"/>
              <a:t> = </a:t>
            </a:r>
            <a:r>
              <a:rPr lang="nl-NL" sz="2400" i="1" dirty="0"/>
              <a:t>µ</a:t>
            </a:r>
            <a:r>
              <a:rPr lang="nl-NL" sz="2400" dirty="0"/>
              <a:t>(</a:t>
            </a:r>
            <a:r>
              <a:rPr lang="nl-NL" sz="2400" i="1" dirty="0"/>
              <a:t>p</a:t>
            </a:r>
            <a:r>
              <a:rPr lang="nl-NL" sz="2400" baseline="-25000" dirty="0"/>
              <a:t>0</a:t>
            </a:r>
            <a:r>
              <a:rPr lang="nl-NL" sz="2400" dirty="0"/>
              <a:t>+</a:t>
            </a:r>
            <a:r>
              <a:rPr lang="el-GR" sz="200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Π</a:t>
            </a:r>
            <a:r>
              <a:rPr lang="nl-NL" sz="2400" dirty="0"/>
              <a:t>)</a:t>
            </a:r>
            <a:r>
              <a:rPr lang="nl-NL" sz="2400" baseline="-25000" dirty="0"/>
              <a:t>mixture</a:t>
            </a:r>
          </a:p>
        </p:txBody>
      </p:sp>
      <p:sp>
        <p:nvSpPr>
          <p:cNvPr id="37" name="Tekstvak 36"/>
          <p:cNvSpPr txBox="1"/>
          <p:nvPr/>
        </p:nvSpPr>
        <p:spPr>
          <a:xfrm>
            <a:off x="4799856" y="3789041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>
                <a:solidFill>
                  <a:srgbClr val="0070C0"/>
                </a:solidFill>
              </a:rPr>
              <a:t>hexane</a:t>
            </a:r>
            <a:endParaRPr lang="nl-NL" sz="2400" b="1" dirty="0">
              <a:solidFill>
                <a:srgbClr val="0070C0"/>
              </a:solidFill>
            </a:endParaRPr>
          </a:p>
          <a:p>
            <a:r>
              <a:rPr lang="nl-NL" sz="2400" b="1" dirty="0">
                <a:solidFill>
                  <a:srgbClr val="0070C0"/>
                </a:solidFill>
              </a:rPr>
              <a:t>and</a:t>
            </a:r>
          </a:p>
          <a:p>
            <a:r>
              <a:rPr lang="nl-NL" sz="2400" b="1" dirty="0" err="1">
                <a:solidFill>
                  <a:srgbClr val="0070C0"/>
                </a:solidFill>
              </a:rPr>
              <a:t>eicosane</a:t>
            </a:r>
            <a:endParaRPr lang="nl-NL" sz="2800" b="1" dirty="0">
              <a:solidFill>
                <a:srgbClr val="0070C0"/>
              </a:solidFill>
            </a:endParaRPr>
          </a:p>
        </p:txBody>
      </p:sp>
      <p:cxnSp>
        <p:nvCxnSpPr>
          <p:cNvPr id="18" name="Rechte verbindingslijn met pijl 17"/>
          <p:cNvCxnSpPr/>
          <p:nvPr/>
        </p:nvCxnSpPr>
        <p:spPr>
          <a:xfrm>
            <a:off x="6528048" y="908720"/>
            <a:ext cx="0" cy="216024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6528048" y="177281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25" name="Tekstvak 37"/>
          <p:cNvSpPr txBox="1"/>
          <p:nvPr/>
        </p:nvSpPr>
        <p:spPr>
          <a:xfrm>
            <a:off x="6401779" y="3316856"/>
            <a:ext cx="4717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At </a:t>
            </a:r>
            <a:r>
              <a:rPr lang="nl-NL" sz="3200" dirty="0" err="1"/>
              <a:t>equilibrium</a:t>
            </a:r>
            <a:r>
              <a:rPr lang="nl-NL" sz="3200" dirty="0"/>
              <a:t>:</a:t>
            </a:r>
          </a:p>
          <a:p>
            <a:r>
              <a:rPr lang="nl-NL" sz="3200" i="1" dirty="0"/>
              <a:t>µ</a:t>
            </a:r>
            <a:r>
              <a:rPr lang="nl-NL" sz="3200" baseline="-25000" dirty="0" err="1"/>
              <a:t>hexane</a:t>
            </a:r>
            <a:r>
              <a:rPr lang="nl-NL" sz="3200" baseline="-25000" dirty="0"/>
              <a:t>,</a:t>
            </a:r>
            <a:r>
              <a:rPr lang="nl-NL" sz="3200" baseline="-25000" dirty="0" err="1"/>
              <a:t>left</a:t>
            </a:r>
            <a:r>
              <a:rPr lang="nl-NL" sz="3200" dirty="0"/>
              <a:t> = </a:t>
            </a:r>
            <a:r>
              <a:rPr lang="nl-NL" sz="3200" i="1" dirty="0"/>
              <a:t>µ</a:t>
            </a:r>
            <a:r>
              <a:rPr lang="nl-NL" sz="3200" baseline="-25000" dirty="0" err="1"/>
              <a:t>hexane</a:t>
            </a:r>
            <a:r>
              <a:rPr lang="nl-NL" sz="3200" baseline="-25000" dirty="0"/>
              <a:t>,right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7104112" y="1422658"/>
            <a:ext cx="3077309" cy="1048423"/>
            <a:chOff x="7104112" y="1422658"/>
            <a:chExt cx="3077309" cy="1048423"/>
          </a:xfrm>
        </p:grpSpPr>
        <p:sp>
          <p:nvSpPr>
            <p:cNvPr id="27" name="Tekstvak 26"/>
            <p:cNvSpPr txBox="1"/>
            <p:nvPr/>
          </p:nvSpPr>
          <p:spPr>
            <a:xfrm>
              <a:off x="7149003" y="1886306"/>
              <a:ext cx="2340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i="1" dirty="0"/>
                <a:t>p</a:t>
              </a:r>
              <a:r>
                <a:rPr lang="nl-NL" sz="3200" dirty="0"/>
                <a:t> = </a:t>
              </a:r>
              <a:r>
                <a:rPr lang="nl-NL" sz="3200" i="1" dirty="0"/>
                <a:t>p</a:t>
              </a:r>
              <a:r>
                <a:rPr lang="nl-NL" sz="3200" baseline="-25000" dirty="0"/>
                <a:t>0</a:t>
              </a:r>
              <a:r>
                <a:rPr lang="nl-NL" sz="3200" dirty="0"/>
                <a:t>+ </a:t>
              </a:r>
              <a:r>
                <a:rPr lang="el-GR" sz="3200" dirty="0">
                  <a:latin typeface="Times New Roman" panose="02020603050405020304" pitchFamily="18" charset="0"/>
                  <a:ea typeface="Batang" pitchFamily="18" charset="-127"/>
                  <a:cs typeface="Times New Roman" panose="02020603050405020304" pitchFamily="18" charset="0"/>
                </a:rPr>
                <a:t>Π</a:t>
              </a:r>
              <a:endParaRPr lang="nl-NL" sz="3200" baseline="-25000" dirty="0"/>
            </a:p>
          </p:txBody>
        </p:sp>
        <p:sp>
          <p:nvSpPr>
            <p:cNvPr id="2" name="Rechthoek 1"/>
            <p:cNvSpPr/>
            <p:nvPr/>
          </p:nvSpPr>
          <p:spPr>
            <a:xfrm>
              <a:off x="7104112" y="1422658"/>
              <a:ext cx="307730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2800" dirty="0" err="1"/>
                <a:t>additional</a:t>
              </a:r>
              <a:r>
                <a:rPr lang="nl-NL" sz="2800" dirty="0"/>
                <a:t> </a:t>
              </a:r>
              <a:r>
                <a:rPr lang="nl-NL" sz="2800" dirty="0" err="1"/>
                <a:t>pressure</a:t>
              </a:r>
              <a:r>
                <a:rPr lang="nl-NL" sz="2800" dirty="0"/>
                <a:t>:</a:t>
              </a:r>
            </a:p>
          </p:txBody>
        </p:sp>
      </p:grpSp>
      <p:sp>
        <p:nvSpPr>
          <p:cNvPr id="34" name="Rechthoek 38"/>
          <p:cNvSpPr/>
          <p:nvPr/>
        </p:nvSpPr>
        <p:spPr>
          <a:xfrm>
            <a:off x="2106008" y="6187557"/>
            <a:ext cx="10085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i="1" dirty="0"/>
              <a:t>µ</a:t>
            </a:r>
            <a:r>
              <a:rPr lang="nl-NL" sz="2400" dirty="0"/>
              <a:t>*(</a:t>
            </a:r>
            <a:r>
              <a:rPr lang="nl-NL" sz="2400" i="1" dirty="0"/>
              <a:t>p</a:t>
            </a:r>
            <a:r>
              <a:rPr lang="nl-NL" sz="2400" baseline="-25000" dirty="0"/>
              <a:t>0</a:t>
            </a:r>
            <a:r>
              <a:rPr lang="nl-NL" sz="2400" dirty="0"/>
              <a:t>)</a:t>
            </a:r>
            <a:r>
              <a:rPr lang="nl-NL" sz="2400" baseline="-25000" dirty="0" err="1"/>
              <a:t>hexane</a:t>
            </a:r>
            <a:r>
              <a:rPr lang="nl-NL" sz="2400" dirty="0"/>
              <a:t> = </a:t>
            </a:r>
            <a:r>
              <a:rPr lang="nl-NL" sz="2400" i="1" dirty="0"/>
              <a:t>µ</a:t>
            </a:r>
            <a:r>
              <a:rPr lang="nl-NL" sz="2400" dirty="0"/>
              <a:t>*(</a:t>
            </a:r>
            <a:r>
              <a:rPr lang="nl-NL" sz="2400" i="1" dirty="0"/>
              <a:t>p</a:t>
            </a:r>
            <a:r>
              <a:rPr lang="nl-NL" sz="2400" baseline="-25000" dirty="0"/>
              <a:t>0</a:t>
            </a:r>
            <a:r>
              <a:rPr lang="nl-NL" sz="2400" dirty="0"/>
              <a:t>)</a:t>
            </a:r>
            <a:r>
              <a:rPr lang="nl-NL" sz="2400" baseline="-25000" dirty="0" err="1"/>
              <a:t>hexane</a:t>
            </a:r>
            <a:r>
              <a:rPr lang="nl-NL" sz="2400" baseline="-25000" dirty="0"/>
              <a:t> </a:t>
            </a:r>
            <a:r>
              <a:rPr lang="nl-NL" sz="2400" dirty="0"/>
              <a:t> + </a:t>
            </a:r>
            <a:r>
              <a:rPr lang="nl-NL" sz="2400" dirty="0" err="1"/>
              <a:t>correction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dissolving</a:t>
            </a:r>
            <a:r>
              <a:rPr lang="nl-NL" sz="2400" baseline="-25000" dirty="0"/>
              <a:t>  </a:t>
            </a:r>
            <a:r>
              <a:rPr lang="nl-NL" sz="2400" dirty="0"/>
              <a:t>+ </a:t>
            </a:r>
            <a:r>
              <a:rPr lang="nl-NL" sz="2400" dirty="0" err="1"/>
              <a:t>additional</a:t>
            </a:r>
            <a:r>
              <a:rPr lang="nl-NL" sz="2400" dirty="0"/>
              <a:t> </a:t>
            </a:r>
            <a:r>
              <a:rPr lang="nl-NL" sz="2400" dirty="0" err="1"/>
              <a:t>pressure</a:t>
            </a:r>
            <a:endParaRPr lang="nl-NL" sz="2400" baseline="-25000" dirty="0"/>
          </a:p>
        </p:txBody>
      </p:sp>
      <p:sp>
        <p:nvSpPr>
          <p:cNvPr id="38" name="Tekstvak 37"/>
          <p:cNvSpPr txBox="1"/>
          <p:nvPr/>
        </p:nvSpPr>
        <p:spPr>
          <a:xfrm>
            <a:off x="335360" y="174145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err="1"/>
              <a:t>Osmotic</a:t>
            </a:r>
            <a:r>
              <a:rPr lang="nl-NL" sz="3600" b="1" dirty="0"/>
              <a:t> </a:t>
            </a:r>
            <a:r>
              <a:rPr lang="nl-NL" sz="3600" b="1" dirty="0" err="1"/>
              <a:t>pressure</a:t>
            </a:r>
            <a:endParaRPr lang="nl-NL" sz="3600" b="1" dirty="0"/>
          </a:p>
        </p:txBody>
      </p:sp>
      <p:sp>
        <p:nvSpPr>
          <p:cNvPr id="41" name="Tekstvak 40"/>
          <p:cNvSpPr txBox="1"/>
          <p:nvPr/>
        </p:nvSpPr>
        <p:spPr>
          <a:xfrm>
            <a:off x="2316089" y="185121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/>
              <a:t>p</a:t>
            </a:r>
            <a:r>
              <a:rPr lang="nl-NL" sz="2400" dirty="0"/>
              <a:t> = </a:t>
            </a:r>
            <a:r>
              <a:rPr lang="nl-NL" sz="2400" i="1" dirty="0"/>
              <a:t>p</a:t>
            </a:r>
            <a:r>
              <a:rPr lang="nl-NL" sz="2400" baseline="-25000" dirty="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1649415" y="1488847"/>
            <a:ext cx="7416824" cy="1912277"/>
            <a:chOff x="1187624" y="1281535"/>
            <a:chExt cx="7416824" cy="19122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624" y="2228708"/>
              <a:ext cx="3981053" cy="965104"/>
            </a:xfrm>
            <a:prstGeom prst="rect">
              <a:avLst/>
            </a:prstGeom>
          </p:spPr>
        </p:pic>
        <p:sp>
          <p:nvSpPr>
            <p:cNvPr id="4" name="PIJL-OMLAAG 3"/>
            <p:cNvSpPr/>
            <p:nvPr/>
          </p:nvSpPr>
          <p:spPr>
            <a:xfrm>
              <a:off x="1187624" y="1412776"/>
              <a:ext cx="2592288" cy="936104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000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3563888" y="1281535"/>
              <a:ext cx="50405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b="1" dirty="0">
                  <a:solidFill>
                    <a:srgbClr val="7030A0"/>
                  </a:solidFill>
                </a:rPr>
                <a:t> </a:t>
              </a:r>
              <a:r>
                <a:rPr lang="nl-NL" sz="2800" b="1" i="1" dirty="0">
                  <a:solidFill>
                    <a:srgbClr val="7030A0"/>
                  </a:solidFill>
                </a:rPr>
                <a:t>p</a:t>
              </a:r>
              <a:r>
                <a:rPr lang="nl-NL" sz="2800" b="1" dirty="0">
                  <a:solidFill>
                    <a:srgbClr val="7030A0"/>
                  </a:solidFill>
                </a:rPr>
                <a:t> = </a:t>
              </a:r>
              <a:r>
                <a:rPr lang="nl-NL" sz="2800" b="1" i="1" dirty="0">
                  <a:solidFill>
                    <a:srgbClr val="7030A0"/>
                  </a:solidFill>
                </a:rPr>
                <a:t>p</a:t>
              </a:r>
              <a:r>
                <a:rPr lang="nl-NL" sz="2800" b="1" baseline="-25000" dirty="0">
                  <a:solidFill>
                    <a:srgbClr val="7030A0"/>
                  </a:solidFill>
                </a:rPr>
                <a:t>0</a:t>
              </a:r>
              <a:r>
                <a:rPr lang="nl-NL" sz="2800" b="1" dirty="0">
                  <a:solidFill>
                    <a:srgbClr val="7030A0"/>
                  </a:solidFill>
                </a:rPr>
                <a:t> , </a:t>
              </a:r>
              <a:r>
                <a:rPr lang="nl-NL" sz="2800" b="1" dirty="0" err="1">
                  <a:solidFill>
                    <a:srgbClr val="7030A0"/>
                  </a:solidFill>
                </a:rPr>
                <a:t>ideal</a:t>
              </a:r>
              <a:r>
                <a:rPr lang="nl-NL" sz="2800" b="1" dirty="0">
                  <a:solidFill>
                    <a:srgbClr val="7030A0"/>
                  </a:solidFill>
                </a:rPr>
                <a:t> </a:t>
              </a:r>
              <a:r>
                <a:rPr lang="nl-NL" sz="2800" b="1" dirty="0" err="1">
                  <a:solidFill>
                    <a:srgbClr val="7030A0"/>
                  </a:solidFill>
                </a:rPr>
                <a:t>dilute</a:t>
              </a:r>
              <a:r>
                <a:rPr lang="nl-NL" sz="2800" b="1" dirty="0">
                  <a:solidFill>
                    <a:srgbClr val="7030A0"/>
                  </a:solidFill>
                </a:rPr>
                <a:t> solution</a:t>
              </a:r>
            </a:p>
          </p:txBody>
        </p:sp>
      </p:grpSp>
      <p:cxnSp>
        <p:nvCxnSpPr>
          <p:cNvPr id="11" name="Rechte verbindingslijn met pijl 10"/>
          <p:cNvCxnSpPr/>
          <p:nvPr/>
        </p:nvCxnSpPr>
        <p:spPr>
          <a:xfrm flipH="1" flipV="1">
            <a:off x="2873551" y="3087832"/>
            <a:ext cx="216024" cy="728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1937447" y="3780329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/>
              <a:t>Note</a:t>
            </a:r>
            <a:r>
              <a:rPr lang="nl-NL" sz="2800" dirty="0"/>
              <a:t>: [B]  in </a:t>
            </a:r>
            <a:r>
              <a:rPr lang="nl-NL" sz="2800" b="1" dirty="0"/>
              <a:t>mol/m</a:t>
            </a:r>
            <a:r>
              <a:rPr lang="nl-NL" sz="2800" b="1" baseline="30000" dirty="0"/>
              <a:t>3</a:t>
            </a:r>
            <a:endParaRPr lang="nl-NL" sz="2800" b="1" dirty="0"/>
          </a:p>
        </p:txBody>
      </p:sp>
      <p:cxnSp>
        <p:nvCxnSpPr>
          <p:cNvPr id="21" name="Rechte verbindingslijn met pijl 10"/>
          <p:cNvCxnSpPr/>
          <p:nvPr/>
        </p:nvCxnSpPr>
        <p:spPr>
          <a:xfrm flipV="1">
            <a:off x="4169695" y="3401125"/>
            <a:ext cx="288032" cy="5047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hoek 25"/>
          <p:cNvSpPr/>
          <p:nvPr/>
        </p:nvSpPr>
        <p:spPr>
          <a:xfrm>
            <a:off x="695400" y="953433"/>
            <a:ext cx="10099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i="1" dirty="0"/>
              <a:t>µ</a:t>
            </a:r>
            <a:r>
              <a:rPr lang="nl-NL" sz="2400" dirty="0"/>
              <a:t>*(</a:t>
            </a:r>
            <a:r>
              <a:rPr lang="nl-NL" sz="2400" i="1" dirty="0"/>
              <a:t>p</a:t>
            </a:r>
            <a:r>
              <a:rPr lang="nl-NL" sz="2400" baseline="-25000" dirty="0"/>
              <a:t>0</a:t>
            </a:r>
            <a:r>
              <a:rPr lang="nl-NL" sz="2400" dirty="0"/>
              <a:t>)</a:t>
            </a:r>
            <a:r>
              <a:rPr lang="nl-NL" sz="2400" baseline="-25000" dirty="0" err="1"/>
              <a:t>hexane</a:t>
            </a:r>
            <a:r>
              <a:rPr lang="nl-NL" sz="2400" dirty="0"/>
              <a:t> = </a:t>
            </a:r>
            <a:r>
              <a:rPr lang="nl-NL" sz="2400" i="1" dirty="0"/>
              <a:t>µ</a:t>
            </a:r>
            <a:r>
              <a:rPr lang="nl-NL" sz="2400" dirty="0"/>
              <a:t>*(</a:t>
            </a:r>
            <a:r>
              <a:rPr lang="nl-NL" sz="2400" i="1" dirty="0"/>
              <a:t>p</a:t>
            </a:r>
            <a:r>
              <a:rPr lang="nl-NL" sz="2400" baseline="-25000" dirty="0"/>
              <a:t>0</a:t>
            </a:r>
            <a:r>
              <a:rPr lang="nl-NL" sz="2400" dirty="0"/>
              <a:t>)</a:t>
            </a:r>
            <a:r>
              <a:rPr lang="nl-NL" sz="2400" baseline="-25000" dirty="0" err="1"/>
              <a:t>hexane</a:t>
            </a:r>
            <a:r>
              <a:rPr lang="nl-NL" sz="2400" baseline="-25000" dirty="0"/>
              <a:t> </a:t>
            </a:r>
            <a:r>
              <a:rPr lang="nl-NL" sz="2400" dirty="0"/>
              <a:t> + </a:t>
            </a:r>
            <a:r>
              <a:rPr lang="nl-NL" sz="2400" dirty="0" err="1"/>
              <a:t>correction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dissolving</a:t>
            </a:r>
            <a:r>
              <a:rPr lang="nl-NL" sz="2400" baseline="-25000" dirty="0"/>
              <a:t>  </a:t>
            </a:r>
            <a:r>
              <a:rPr lang="nl-NL" sz="2400" dirty="0"/>
              <a:t>+ </a:t>
            </a:r>
            <a:r>
              <a:rPr lang="nl-NL" sz="2400" dirty="0" err="1"/>
              <a:t>additional</a:t>
            </a:r>
            <a:r>
              <a:rPr lang="nl-NL" sz="2400" dirty="0"/>
              <a:t> </a:t>
            </a:r>
            <a:r>
              <a:rPr lang="nl-NL" sz="2400" dirty="0" err="1"/>
              <a:t>pressure</a:t>
            </a:r>
            <a:endParaRPr lang="nl-NL" sz="2400" baseline="-25000" dirty="0"/>
          </a:p>
        </p:txBody>
      </p:sp>
      <p:sp>
        <p:nvSpPr>
          <p:cNvPr id="25" name="Tekstvak 24"/>
          <p:cNvSpPr txBox="1"/>
          <p:nvPr/>
        </p:nvSpPr>
        <p:spPr>
          <a:xfrm>
            <a:off x="335360" y="174145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err="1"/>
              <a:t>Osmotic</a:t>
            </a:r>
            <a:r>
              <a:rPr lang="nl-NL" sz="3600" b="1" dirty="0"/>
              <a:t> </a:t>
            </a:r>
            <a:r>
              <a:rPr lang="nl-NL" sz="3600" b="1" dirty="0" err="1"/>
              <a:t>pressure</a:t>
            </a:r>
            <a:endParaRPr lang="nl-NL" sz="3600" b="1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5254" y="762728"/>
            <a:ext cx="3716042" cy="37323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9374" y="5076472"/>
            <a:ext cx="5742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Π</a:t>
            </a:r>
            <a:r>
              <a:rPr lang="nl-NL" sz="3600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nl-NL" sz="3600" b="1" dirty="0"/>
              <a:t>= </a:t>
            </a:r>
            <a:r>
              <a:rPr lang="el-GR" sz="3600" i="1" dirty="0"/>
              <a:t>ρ</a:t>
            </a:r>
            <a:r>
              <a:rPr lang="el-GR" sz="3600" dirty="0"/>
              <a:t>·</a:t>
            </a:r>
            <a:r>
              <a:rPr lang="nl-NL" sz="3600" dirty="0"/>
              <a:t>g</a:t>
            </a:r>
            <a:r>
              <a:rPr lang="el-GR" sz="3600" dirty="0"/>
              <a:t>·</a:t>
            </a:r>
            <a:r>
              <a:rPr lang="nl-NL" sz="3600" i="1" dirty="0"/>
              <a:t>h = </a:t>
            </a:r>
            <a:r>
              <a:rPr lang="nl-NL" sz="3600" dirty="0"/>
              <a:t>[B]R</a:t>
            </a:r>
            <a:r>
              <a:rPr lang="nl-NL" sz="3600" i="1" dirty="0"/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91D11C8-35DB-4772-8C09-E61E417C07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10" t="40550" r="26966" b="48592"/>
          <a:stretch/>
        </p:blipFill>
        <p:spPr>
          <a:xfrm>
            <a:off x="623391" y="548680"/>
            <a:ext cx="9525151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49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B0B2B76-10B5-45A0-A246-36EF039489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9" t="14300" r="27556" b="58151"/>
          <a:stretch/>
        </p:blipFill>
        <p:spPr>
          <a:xfrm>
            <a:off x="263351" y="332655"/>
            <a:ext cx="11065787" cy="40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18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4DA54FE-95A4-4093-A855-060168405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53" t="36350" r="11019" b="47900"/>
          <a:stretch/>
        </p:blipFill>
        <p:spPr>
          <a:xfrm>
            <a:off x="-1" y="548680"/>
            <a:ext cx="11713301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45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B862B4E-FB3B-40E8-82F0-6EAE7FF73A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35" t="61550" r="11610" b="8000"/>
          <a:stretch/>
        </p:blipFill>
        <p:spPr>
          <a:xfrm>
            <a:off x="479376" y="476672"/>
            <a:ext cx="1137726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38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EA5C7F-744B-F641-B1B7-35B05DA8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Statistical </a:t>
            </a:r>
            <a:r>
              <a:rPr lang="nl-NL" dirty="0" err="1"/>
              <a:t>Thermodynamics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946C2B-D0A9-9348-8051-F6E58E598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Based</a:t>
            </a:r>
            <a:r>
              <a:rPr lang="nl-NL" dirty="0"/>
              <a:t> on </a:t>
            </a:r>
            <a:r>
              <a:rPr lang="nl-NL" dirty="0" err="1"/>
              <a:t>statistics</a:t>
            </a:r>
            <a:r>
              <a:rPr lang="nl-NL" dirty="0"/>
              <a:t>, chance</a:t>
            </a:r>
          </a:p>
          <a:p>
            <a:r>
              <a:rPr lang="nl-NL" dirty="0" err="1"/>
              <a:t>Used</a:t>
            </a:r>
            <a:r>
              <a:rPr lang="nl-NL" dirty="0"/>
              <a:t> in </a:t>
            </a:r>
            <a:r>
              <a:rPr lang="nl-NL" dirty="0" err="1"/>
              <a:t>this</a:t>
            </a:r>
            <a:r>
              <a:rPr lang="nl-NL" dirty="0"/>
              <a:t> course </a:t>
            </a:r>
          </a:p>
          <a:p>
            <a:pPr lvl="1"/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predict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chance </a:t>
            </a:r>
            <a:r>
              <a:rPr lang="nl-NL" dirty="0" err="1"/>
              <a:t>that</a:t>
            </a:r>
            <a:r>
              <a:rPr lang="nl-NL" dirty="0"/>
              <a:t> a </a:t>
            </a:r>
            <a:r>
              <a:rPr lang="nl-NL" dirty="0" err="1"/>
              <a:t>particle</a:t>
            </a:r>
            <a:r>
              <a:rPr lang="nl-NL" dirty="0"/>
              <a:t> is in a </a:t>
            </a:r>
            <a:r>
              <a:rPr lang="nl-NL" dirty="0" err="1"/>
              <a:t>certain</a:t>
            </a:r>
            <a:r>
              <a:rPr lang="nl-NL" dirty="0"/>
              <a:t> state</a:t>
            </a:r>
          </a:p>
          <a:p>
            <a:pPr lvl="1"/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calculate</a:t>
            </a:r>
            <a:r>
              <a:rPr lang="nl-NL" dirty="0"/>
              <a:t> </a:t>
            </a:r>
            <a:r>
              <a:rPr lang="nl-NL" dirty="0" err="1"/>
              <a:t>entropy</a:t>
            </a:r>
            <a:r>
              <a:rPr lang="nl-NL" dirty="0"/>
              <a:t>, </a:t>
            </a:r>
            <a:r>
              <a:rPr lang="nl-NL" dirty="0" err="1"/>
              <a:t>microstates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230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nl-NL" sz="3600" b="1" dirty="0"/>
              <a:t>System of </a:t>
            </a:r>
            <a:r>
              <a:rPr lang="nl-NL" sz="3600" b="1" dirty="0" err="1"/>
              <a:t>particles</a:t>
            </a:r>
            <a:r>
              <a:rPr lang="nl-NL" sz="3600" b="1" dirty="0"/>
              <a:t>: </a:t>
            </a:r>
            <a:r>
              <a:rPr lang="nl-NL" sz="3600" b="1" dirty="0" err="1"/>
              <a:t>Boltzmann</a:t>
            </a:r>
            <a:r>
              <a:rPr lang="nl-NL" sz="3600" b="1" dirty="0"/>
              <a:t> factor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1850972" y="3258211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2060"/>
                </a:solidFill>
              </a:rPr>
              <a:t>Checklist of </a:t>
            </a:r>
            <a:r>
              <a:rPr lang="nl-NL" sz="2400" dirty="0" err="1">
                <a:solidFill>
                  <a:srgbClr val="002060"/>
                </a:solidFill>
              </a:rPr>
              <a:t>key</a:t>
            </a:r>
            <a:r>
              <a:rPr lang="nl-NL" sz="2400" dirty="0">
                <a:solidFill>
                  <a:srgbClr val="002060"/>
                </a:solidFill>
              </a:rPr>
              <a:t> </a:t>
            </a:r>
            <a:r>
              <a:rPr lang="nl-NL" sz="2400" dirty="0" err="1">
                <a:solidFill>
                  <a:srgbClr val="002060"/>
                </a:solidFill>
              </a:rPr>
              <a:t>equations</a:t>
            </a:r>
            <a:r>
              <a:rPr lang="nl-NL" sz="2400" dirty="0">
                <a:solidFill>
                  <a:srgbClr val="002060"/>
                </a:solidFill>
              </a:rPr>
              <a:t>:                               </a:t>
            </a:r>
            <a:r>
              <a:rPr lang="nl-NL" sz="2400" dirty="0" err="1">
                <a:solidFill>
                  <a:srgbClr val="002060"/>
                </a:solidFill>
              </a:rPr>
              <a:t>with</a:t>
            </a:r>
            <a:r>
              <a:rPr lang="nl-NL" sz="2400" dirty="0">
                <a:solidFill>
                  <a:srgbClr val="002060"/>
                </a:solidFill>
              </a:rPr>
              <a:t>  </a:t>
            </a:r>
            <a:r>
              <a:rPr lang="nl-NL" sz="2400" dirty="0"/>
              <a:t>                                 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318823" y="1109447"/>
          <a:ext cx="1779587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Vergelijking" r:id="rId3" imgW="533160" imgH="393480" progId="Equation.3">
                  <p:embed/>
                </p:oleObj>
              </mc:Choice>
              <mc:Fallback>
                <p:oleObj name="Vergelijking" r:id="rId3" imgW="533160" imgH="3934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823" y="1109447"/>
                        <a:ext cx="1779587" cy="1312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5329238" y="2780928"/>
          <a:ext cx="1817687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5" imgW="863280" imgH="596880" progId="Equation.DSMT4">
                  <p:embed/>
                </p:oleObj>
              </mc:Choice>
              <mc:Fallback>
                <p:oleObj name="Equation" r:id="rId5" imgW="863280" imgH="596880" progId="Equation.DSMT4">
                  <p:embed/>
                  <p:pic>
                    <p:nvPicPr>
                      <p:cNvPr id="19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238" y="2780928"/>
                        <a:ext cx="1817687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8256241" y="3027874"/>
          <a:ext cx="2100263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7" imgW="952200" imgH="419040" progId="Equation.DSMT4">
                  <p:embed/>
                </p:oleObj>
              </mc:Choice>
              <mc:Fallback>
                <p:oleObj name="Equation" r:id="rId7" imgW="952200" imgH="419040" progId="Equation.DSMT4">
                  <p:embed/>
                  <p:pic>
                    <p:nvPicPr>
                      <p:cNvPr id="19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241" y="3027874"/>
                        <a:ext cx="2100263" cy="92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5631392" y="4469347"/>
          <a:ext cx="4116388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9" imgW="1955520" imgH="787320" progId="Equation.DSMT4">
                  <p:embed/>
                </p:oleObj>
              </mc:Choice>
              <mc:Fallback>
                <p:oleObj name="Equation" r:id="rId9" imgW="1955520" imgH="787320" progId="Equation.DSMT4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1392" y="4469347"/>
                        <a:ext cx="4116388" cy="165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hoek 2"/>
          <p:cNvSpPr/>
          <p:nvPr/>
        </p:nvSpPr>
        <p:spPr>
          <a:xfrm>
            <a:off x="191344" y="4699793"/>
            <a:ext cx="5320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err="1">
                <a:solidFill>
                  <a:srgbClr val="002060"/>
                </a:solidFill>
              </a:rPr>
              <a:t>Equation</a:t>
            </a:r>
            <a:r>
              <a:rPr lang="nl-NL" sz="2400" dirty="0">
                <a:solidFill>
                  <a:srgbClr val="002060"/>
                </a:solidFill>
              </a:rPr>
              <a:t> </a:t>
            </a:r>
            <a:r>
              <a:rPr lang="nl-NL" sz="2400" dirty="0" err="1">
                <a:solidFill>
                  <a:srgbClr val="002060"/>
                </a:solidFill>
              </a:rPr>
              <a:t>for</a:t>
            </a:r>
            <a:r>
              <a:rPr lang="nl-NL" sz="2400" dirty="0">
                <a:solidFill>
                  <a:srgbClr val="002060"/>
                </a:solidFill>
              </a:rPr>
              <a:t> </a:t>
            </a:r>
            <a:r>
              <a:rPr lang="nl-NL" sz="2400" dirty="0" err="1">
                <a:solidFill>
                  <a:srgbClr val="002060"/>
                </a:solidFill>
              </a:rPr>
              <a:t>calculating</a:t>
            </a:r>
            <a:r>
              <a:rPr lang="nl-NL" sz="2400" dirty="0">
                <a:solidFill>
                  <a:srgbClr val="002060"/>
                </a:solidFill>
              </a:rPr>
              <a:t> </a:t>
            </a:r>
            <a:r>
              <a:rPr lang="nl-NL" sz="2400" dirty="0" err="1">
                <a:solidFill>
                  <a:srgbClr val="002060"/>
                </a:solidFill>
              </a:rPr>
              <a:t>the</a:t>
            </a:r>
            <a:r>
              <a:rPr lang="nl-NL" sz="2400" dirty="0">
                <a:solidFill>
                  <a:srgbClr val="002060"/>
                </a:solidFill>
              </a:rPr>
              <a:t> </a:t>
            </a:r>
            <a:r>
              <a:rPr lang="nl-NL" sz="2400" dirty="0" err="1">
                <a:solidFill>
                  <a:srgbClr val="002060"/>
                </a:solidFill>
              </a:rPr>
              <a:t>fraction</a:t>
            </a:r>
            <a:r>
              <a:rPr lang="nl-NL" sz="2400" dirty="0">
                <a:solidFill>
                  <a:srgbClr val="002060"/>
                </a:solidFill>
              </a:rPr>
              <a:t> of </a:t>
            </a:r>
            <a:r>
              <a:rPr lang="nl-NL" sz="2400" dirty="0" err="1">
                <a:solidFill>
                  <a:srgbClr val="002060"/>
                </a:solidFill>
              </a:rPr>
              <a:t>particles</a:t>
            </a:r>
            <a:r>
              <a:rPr lang="nl-NL" sz="2400" dirty="0">
                <a:solidFill>
                  <a:srgbClr val="002060"/>
                </a:solidFill>
              </a:rPr>
              <a:t> ( </a:t>
            </a:r>
            <a:r>
              <a:rPr lang="nl-NL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nl-NL" sz="2400" i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nl-NL" sz="2400" dirty="0">
                <a:solidFill>
                  <a:srgbClr val="002060"/>
                </a:solidFill>
              </a:rPr>
              <a:t> ) present at energy level </a:t>
            </a:r>
            <a:r>
              <a:rPr lang="el-GR" sz="2400" i="1" dirty="0">
                <a:solidFill>
                  <a:srgbClr val="002060"/>
                </a:solidFill>
              </a:rPr>
              <a:t>ε</a:t>
            </a:r>
            <a:r>
              <a:rPr lang="nl-NL" sz="2400" i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nl-NL" sz="2400" dirty="0">
                <a:solidFill>
                  <a:srgbClr val="00206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8259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B9FFA-328C-0243-8287-6CA8B1322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Course </a:t>
            </a:r>
            <a:r>
              <a:rPr lang="nl-NL" dirty="0" err="1"/>
              <a:t>outline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7D93FF-702E-A94E-B39C-78E9E283D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5 </a:t>
            </a:r>
            <a:r>
              <a:rPr lang="nl-NL" dirty="0" err="1"/>
              <a:t>sessions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1 Basics, (state) </a:t>
            </a:r>
            <a:r>
              <a:rPr lang="nl-NL" dirty="0" err="1"/>
              <a:t>functions</a:t>
            </a:r>
            <a:r>
              <a:rPr lang="nl-NL" dirty="0"/>
              <a:t>, </a:t>
            </a:r>
            <a:r>
              <a:rPr lang="nl-NL" dirty="0" err="1"/>
              <a:t>ideal</a:t>
            </a:r>
            <a:r>
              <a:rPr lang="nl-NL" dirty="0"/>
              <a:t> gas, </a:t>
            </a:r>
            <a:r>
              <a:rPr lang="nl-NL" dirty="0" err="1"/>
              <a:t>internal</a:t>
            </a:r>
            <a:r>
              <a:rPr lang="nl-NL" dirty="0"/>
              <a:t> energy, </a:t>
            </a:r>
            <a:r>
              <a:rPr lang="nl-NL" dirty="0" err="1"/>
              <a:t>work</a:t>
            </a:r>
            <a:r>
              <a:rPr lang="nl-NL" dirty="0"/>
              <a:t>, heat, </a:t>
            </a:r>
            <a:r>
              <a:rPr lang="nl-NL" dirty="0" err="1"/>
              <a:t>Enthalpy</a:t>
            </a:r>
            <a:endParaRPr lang="nl-NL" dirty="0"/>
          </a:p>
          <a:p>
            <a:pPr lvl="1"/>
            <a:r>
              <a:rPr lang="nl-NL" dirty="0"/>
              <a:t>2 Energy, </a:t>
            </a:r>
            <a:r>
              <a:rPr lang="nl-NL" dirty="0" err="1"/>
              <a:t>Entropy</a:t>
            </a:r>
            <a:endParaRPr lang="nl-NL" dirty="0"/>
          </a:p>
          <a:p>
            <a:pPr lvl="1"/>
            <a:r>
              <a:rPr lang="nl-NL" dirty="0"/>
              <a:t>3 Energy, </a:t>
            </a:r>
            <a:r>
              <a:rPr lang="nl-NL" dirty="0" err="1"/>
              <a:t>chemical</a:t>
            </a:r>
            <a:r>
              <a:rPr lang="nl-NL" dirty="0"/>
              <a:t> </a:t>
            </a:r>
            <a:r>
              <a:rPr lang="nl-NL" dirty="0" err="1"/>
              <a:t>reactions</a:t>
            </a:r>
            <a:endParaRPr lang="nl-NL" dirty="0"/>
          </a:p>
          <a:p>
            <a:pPr lvl="1"/>
            <a:r>
              <a:rPr lang="nl-NL" dirty="0"/>
              <a:t>4 </a:t>
            </a:r>
            <a:r>
              <a:rPr lang="nl-NL" dirty="0" err="1"/>
              <a:t>Electrochemistry</a:t>
            </a:r>
            <a:endParaRPr lang="nl-NL" dirty="0"/>
          </a:p>
          <a:p>
            <a:pPr lvl="1"/>
            <a:r>
              <a:rPr lang="nl-NL" b="1" dirty="0">
                <a:solidFill>
                  <a:srgbClr val="FF0000"/>
                </a:solidFill>
              </a:rPr>
              <a:t>5 </a:t>
            </a:r>
            <a:r>
              <a:rPr lang="nl-NL" b="1" dirty="0" err="1">
                <a:solidFill>
                  <a:srgbClr val="FF0000"/>
                </a:solidFill>
              </a:rPr>
              <a:t>Colligative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dirty="0" err="1">
                <a:solidFill>
                  <a:srgbClr val="FF0000"/>
                </a:solidFill>
              </a:rPr>
              <a:t>properties</a:t>
            </a:r>
            <a:r>
              <a:rPr lang="nl-NL" b="1" dirty="0">
                <a:solidFill>
                  <a:srgbClr val="FF0000"/>
                </a:solidFill>
              </a:rPr>
              <a:t> &amp; </a:t>
            </a:r>
            <a:r>
              <a:rPr lang="nl-NL" b="1" dirty="0" err="1">
                <a:solidFill>
                  <a:srgbClr val="FF0000"/>
                </a:solidFill>
              </a:rPr>
              <a:t>statistical</a:t>
            </a:r>
            <a:r>
              <a:rPr lang="nl-NL" b="1" dirty="0">
                <a:solidFill>
                  <a:srgbClr val="FF0000"/>
                </a:solidFill>
              </a:rPr>
              <a:t> thermo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303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495600" y="476673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err="1"/>
              <a:t>Nuclear</a:t>
            </a:r>
            <a:r>
              <a:rPr lang="nl-NL" sz="3200" b="1" dirty="0"/>
              <a:t> spin </a:t>
            </a:r>
            <a:r>
              <a:rPr lang="nl-NL" sz="3200" b="1" dirty="0" err="1"/>
              <a:t>H-atom</a:t>
            </a:r>
            <a:r>
              <a:rPr lang="nl-NL" sz="3200" b="1" dirty="0"/>
              <a:t>: </a:t>
            </a:r>
            <a:r>
              <a:rPr lang="el-GR" sz="3200" b="1" dirty="0"/>
              <a:t>α</a:t>
            </a:r>
            <a:r>
              <a:rPr lang="nl-NL" sz="3200" b="1" dirty="0"/>
              <a:t> and </a:t>
            </a:r>
            <a:r>
              <a:rPr lang="el-GR" sz="3200" b="1" dirty="0"/>
              <a:t>β</a:t>
            </a:r>
            <a:endParaRPr lang="nl-NL" sz="32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1847528" y="3284985"/>
            <a:ext cx="553998" cy="12003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2400" dirty="0"/>
              <a:t>Energy</a:t>
            </a:r>
          </a:p>
        </p:txBody>
      </p:sp>
      <p:cxnSp>
        <p:nvCxnSpPr>
          <p:cNvPr id="4" name="Rechte verbindingslijn met pijl 3"/>
          <p:cNvCxnSpPr/>
          <p:nvPr/>
        </p:nvCxnSpPr>
        <p:spPr>
          <a:xfrm flipV="1">
            <a:off x="2135560" y="2636912"/>
            <a:ext cx="0" cy="50405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/>
          <p:cNvCxnSpPr/>
          <p:nvPr/>
        </p:nvCxnSpPr>
        <p:spPr>
          <a:xfrm>
            <a:off x="2495600" y="1988840"/>
            <a:ext cx="0" cy="29523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2495600" y="3429000"/>
            <a:ext cx="9361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2639616" y="350100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   </a:t>
            </a:r>
            <a:r>
              <a:rPr lang="el-GR" sz="2000" dirty="0"/>
              <a:t>α</a:t>
            </a:r>
            <a:endParaRPr lang="nl-NL" sz="2000" dirty="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3863752" y="3429000"/>
            <a:ext cx="9361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3935761" y="3501008"/>
            <a:ext cx="743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    β</a:t>
            </a:r>
          </a:p>
        </p:txBody>
      </p:sp>
    </p:spTree>
    <p:extLst>
      <p:ext uri="{BB962C8B-B14F-4D97-AF65-F5344CB8AC3E}">
        <p14:creationId xmlns:p14="http://schemas.microsoft.com/office/powerpoint/2010/main" val="457833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chte verbindingslijn 5"/>
          <p:cNvCxnSpPr/>
          <p:nvPr/>
        </p:nvCxnSpPr>
        <p:spPr>
          <a:xfrm>
            <a:off x="5303912" y="1988840"/>
            <a:ext cx="0" cy="29523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020542" y="3068960"/>
            <a:ext cx="553998" cy="1944216"/>
            <a:chOff x="1115616" y="2389704"/>
            <a:chExt cx="553998" cy="1663561"/>
          </a:xfrm>
        </p:grpSpPr>
        <p:sp>
          <p:nvSpPr>
            <p:cNvPr id="7" name="Tekstvak 6"/>
            <p:cNvSpPr txBox="1"/>
            <p:nvPr/>
          </p:nvSpPr>
          <p:spPr>
            <a:xfrm>
              <a:off x="1115616" y="2852936"/>
              <a:ext cx="553998" cy="12003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nl-NL" sz="2400" dirty="0"/>
                <a:t>Energy (J)</a:t>
              </a:r>
            </a:p>
          </p:txBody>
        </p:sp>
        <p:cxnSp>
          <p:nvCxnSpPr>
            <p:cNvPr id="9" name="Rechte verbindingslijn met pijl 8"/>
            <p:cNvCxnSpPr/>
            <p:nvPr/>
          </p:nvCxnSpPr>
          <p:spPr>
            <a:xfrm flipV="1">
              <a:off x="1403648" y="2389704"/>
              <a:ext cx="0" cy="504056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Rechte verbindingslijn 10"/>
          <p:cNvCxnSpPr/>
          <p:nvPr/>
        </p:nvCxnSpPr>
        <p:spPr>
          <a:xfrm>
            <a:off x="5303912" y="2708920"/>
            <a:ext cx="9361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5303912" y="4149080"/>
            <a:ext cx="9361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5303912" y="414908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   α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5303913" y="2708920"/>
            <a:ext cx="743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    β</a:t>
            </a:r>
          </a:p>
        </p:txBody>
      </p:sp>
      <p:sp>
        <p:nvSpPr>
          <p:cNvPr id="41" name="Titel 40"/>
          <p:cNvSpPr txBox="1">
            <a:spLocks noGrp="1"/>
          </p:cNvSpPr>
          <p:nvPr>
            <p:ph type="title"/>
          </p:nvPr>
        </p:nvSpPr>
        <p:spPr>
          <a:xfrm>
            <a:off x="1981200" y="335470"/>
            <a:ext cx="8218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3200" b="1" dirty="0" err="1"/>
              <a:t>Nuclear</a:t>
            </a:r>
            <a:r>
              <a:rPr lang="nl-NL" sz="3200" b="1" dirty="0"/>
              <a:t> spin </a:t>
            </a:r>
            <a:r>
              <a:rPr lang="el-GR" sz="3200" b="1" dirty="0"/>
              <a:t>α</a:t>
            </a:r>
            <a:r>
              <a:rPr lang="nl-NL" sz="3200" b="1" dirty="0"/>
              <a:t> and </a:t>
            </a:r>
            <a:r>
              <a:rPr lang="el-GR" sz="3200" b="1" dirty="0"/>
              <a:t>β</a:t>
            </a:r>
            <a:r>
              <a:rPr lang="nl-NL" sz="3200" b="1" dirty="0"/>
              <a:t> in a </a:t>
            </a:r>
            <a:r>
              <a:rPr lang="nl-NL" sz="3200" b="1" dirty="0" err="1"/>
              <a:t>strong</a:t>
            </a:r>
            <a:r>
              <a:rPr lang="nl-NL" sz="3200" b="1" dirty="0"/>
              <a:t> </a:t>
            </a:r>
            <a:r>
              <a:rPr lang="nl-NL" sz="3200" b="1" dirty="0" err="1"/>
              <a:t>magnetic</a:t>
            </a:r>
            <a:r>
              <a:rPr lang="nl-NL" sz="3200" b="1" dirty="0"/>
              <a:t> field</a:t>
            </a:r>
          </a:p>
        </p:txBody>
      </p:sp>
      <p:cxnSp>
        <p:nvCxnSpPr>
          <p:cNvPr id="44" name="Rechte verbindingslijn met pijl 43"/>
          <p:cNvCxnSpPr/>
          <p:nvPr/>
        </p:nvCxnSpPr>
        <p:spPr>
          <a:xfrm>
            <a:off x="6744072" y="2708920"/>
            <a:ext cx="0" cy="144016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vak 44"/>
          <p:cNvSpPr txBox="1"/>
          <p:nvPr/>
        </p:nvSpPr>
        <p:spPr>
          <a:xfrm>
            <a:off x="1991545" y="1196752"/>
            <a:ext cx="4289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u="sng" dirty="0"/>
              <a:t>At T = 50 K and B = 4 </a:t>
            </a:r>
            <a:r>
              <a:rPr lang="nl-NL" sz="2800" u="sng" dirty="0" err="1"/>
              <a:t>Tesla</a:t>
            </a:r>
            <a:endParaRPr lang="nl-NL" sz="2800" u="sng" dirty="0"/>
          </a:p>
        </p:txBody>
      </p:sp>
      <p:cxnSp>
        <p:nvCxnSpPr>
          <p:cNvPr id="18" name="Rechte verbindingslijn 17"/>
          <p:cNvCxnSpPr/>
          <p:nvPr/>
        </p:nvCxnSpPr>
        <p:spPr>
          <a:xfrm>
            <a:off x="5087888" y="4149080"/>
            <a:ext cx="21602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4727848" y="393305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0</a:t>
            </a: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5159896" y="2708920"/>
            <a:ext cx="21602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3719736" y="2492897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1.13 · 10</a:t>
            </a:r>
            <a:r>
              <a:rPr lang="nl-NL" sz="2400" baseline="30000" dirty="0"/>
              <a:t>-25</a:t>
            </a:r>
            <a:endParaRPr lang="nl-NL" sz="2400" dirty="0"/>
          </a:p>
        </p:txBody>
      </p:sp>
      <p:sp>
        <p:nvSpPr>
          <p:cNvPr id="19" name="Tekstvak 18"/>
          <p:cNvSpPr txBox="1"/>
          <p:nvPr/>
        </p:nvSpPr>
        <p:spPr>
          <a:xfrm>
            <a:off x="6888088" y="3140969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1.13 · 10</a:t>
            </a:r>
            <a:r>
              <a:rPr lang="nl-NL" sz="2400" baseline="30000" dirty="0"/>
              <a:t>-25</a:t>
            </a:r>
            <a:r>
              <a:rPr lang="nl-NL" sz="2400" dirty="0"/>
              <a:t> J </a:t>
            </a:r>
          </a:p>
        </p:txBody>
      </p:sp>
    </p:spTree>
    <p:extLst>
      <p:ext uri="{BB962C8B-B14F-4D97-AF65-F5344CB8AC3E}">
        <p14:creationId xmlns:p14="http://schemas.microsoft.com/office/powerpoint/2010/main" val="59252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chte verbindingslijn 5"/>
          <p:cNvCxnSpPr/>
          <p:nvPr/>
        </p:nvCxnSpPr>
        <p:spPr>
          <a:xfrm>
            <a:off x="5303912" y="1988840"/>
            <a:ext cx="0" cy="29523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5303912" y="2708920"/>
            <a:ext cx="9361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5303912" y="4149080"/>
            <a:ext cx="9361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5303912" y="414908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   α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5303913" y="2708920"/>
            <a:ext cx="743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    β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2279576" y="5301209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Chance</a:t>
            </a:r>
            <a:r>
              <a:rPr lang="nl-NL" sz="2400" dirty="0"/>
              <a:t>(</a:t>
            </a:r>
            <a:r>
              <a:rPr lang="el-GR" sz="2400" b="1" dirty="0"/>
              <a:t>β</a:t>
            </a:r>
            <a:r>
              <a:rPr lang="nl-NL" sz="2400" dirty="0"/>
              <a:t>) =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863753" y="5117122"/>
            <a:ext cx="2117887" cy="800220"/>
            <a:chOff x="2339752" y="5117122"/>
            <a:chExt cx="2117887" cy="800220"/>
          </a:xfrm>
        </p:grpSpPr>
        <p:cxnSp>
          <p:nvCxnSpPr>
            <p:cNvPr id="51" name="Rechte verbindingslijn 50"/>
            <p:cNvCxnSpPr>
              <a:stCxn id="33" idx="3"/>
            </p:cNvCxnSpPr>
            <p:nvPr/>
          </p:nvCxnSpPr>
          <p:spPr>
            <a:xfrm flipV="1">
              <a:off x="2483768" y="5517233"/>
              <a:ext cx="1728192" cy="148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kstvak 51"/>
            <p:cNvSpPr txBox="1"/>
            <p:nvPr/>
          </p:nvSpPr>
          <p:spPr>
            <a:xfrm>
              <a:off x="2843808" y="5117122"/>
              <a:ext cx="10294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b="1" dirty="0"/>
                <a:t>0.99984</a:t>
              </a:r>
            </a:p>
          </p:txBody>
        </p:sp>
        <p:sp>
          <p:nvSpPr>
            <p:cNvPr id="53" name="Tekstvak 52"/>
            <p:cNvSpPr txBox="1"/>
            <p:nvPr/>
          </p:nvSpPr>
          <p:spPr>
            <a:xfrm>
              <a:off x="2339752" y="5517232"/>
              <a:ext cx="21178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b="1" dirty="0"/>
                <a:t>1.00000 + 0.99984</a:t>
              </a:r>
            </a:p>
          </p:txBody>
        </p:sp>
      </p:grpSp>
      <p:sp>
        <p:nvSpPr>
          <p:cNvPr id="45" name="Tekstvak 44"/>
          <p:cNvSpPr txBox="1"/>
          <p:nvPr/>
        </p:nvSpPr>
        <p:spPr>
          <a:xfrm>
            <a:off x="1991545" y="1196752"/>
            <a:ext cx="4289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u="sng" dirty="0"/>
              <a:t>At T = 50 K and B = 4 </a:t>
            </a:r>
            <a:r>
              <a:rPr lang="nl-NL" sz="2800" u="sng" dirty="0" err="1"/>
              <a:t>Tesla</a:t>
            </a:r>
            <a:endParaRPr lang="nl-NL" sz="2800" u="sng" dirty="0"/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5159896" y="2708920"/>
            <a:ext cx="21602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/>
          <p:cNvSpPr txBox="1"/>
          <p:nvPr/>
        </p:nvSpPr>
        <p:spPr>
          <a:xfrm>
            <a:off x="7464152" y="2564904"/>
            <a:ext cx="121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= 0.99984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7474494" y="3933056"/>
            <a:ext cx="121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= 1.00000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6240016" y="2276872"/>
          <a:ext cx="1224136" cy="90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Vergelijking" r:id="rId3" imgW="533160" imgH="393480" progId="Equation.3">
                  <p:embed/>
                </p:oleObj>
              </mc:Choice>
              <mc:Fallback>
                <p:oleObj name="Vergelijking" r:id="rId3" imgW="533160" imgH="393480" progId="Equation.3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016" y="2276872"/>
                        <a:ext cx="1224136" cy="90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6312024" y="3677840"/>
          <a:ext cx="1223962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Vergelijking" r:id="rId5" imgW="533160" imgH="393480" progId="Equation.3">
                  <p:embed/>
                </p:oleObj>
              </mc:Choice>
              <mc:Fallback>
                <p:oleObj name="Vergelijking" r:id="rId5" imgW="533160" imgH="393480" progId="Equation.3">
                  <p:embed/>
                  <p:pic>
                    <p:nvPicPr>
                      <p:cNvPr id="204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2024" y="3677840"/>
                        <a:ext cx="1223962" cy="903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el 40"/>
          <p:cNvSpPr txBox="1">
            <a:spLocks noGrp="1"/>
          </p:cNvSpPr>
          <p:nvPr>
            <p:ph type="title"/>
          </p:nvPr>
        </p:nvSpPr>
        <p:spPr>
          <a:xfrm>
            <a:off x="1981200" y="335470"/>
            <a:ext cx="8218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3200" b="1" dirty="0" err="1"/>
              <a:t>Nuclear</a:t>
            </a:r>
            <a:r>
              <a:rPr lang="nl-NL" sz="3200" b="1" dirty="0"/>
              <a:t> spin </a:t>
            </a:r>
            <a:r>
              <a:rPr lang="el-GR" sz="3200" b="1" dirty="0"/>
              <a:t>α</a:t>
            </a:r>
            <a:r>
              <a:rPr lang="nl-NL" sz="3200" b="1" dirty="0"/>
              <a:t> and </a:t>
            </a:r>
            <a:r>
              <a:rPr lang="el-GR" sz="3200" b="1" dirty="0"/>
              <a:t>β</a:t>
            </a:r>
            <a:r>
              <a:rPr lang="nl-NL" sz="3200" b="1" dirty="0"/>
              <a:t> in a </a:t>
            </a:r>
            <a:r>
              <a:rPr lang="nl-NL" sz="3200" b="1" dirty="0" err="1"/>
              <a:t>strong</a:t>
            </a:r>
            <a:r>
              <a:rPr lang="nl-NL" sz="3200" b="1" dirty="0"/>
              <a:t> </a:t>
            </a:r>
            <a:r>
              <a:rPr lang="nl-NL" sz="3200" b="1" dirty="0" err="1"/>
              <a:t>magnetic</a:t>
            </a:r>
            <a:r>
              <a:rPr lang="nl-NL" sz="3200" b="1" dirty="0"/>
              <a:t> field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719736" y="2492896"/>
            <a:ext cx="1584176" cy="2520280"/>
            <a:chOff x="2195736" y="2492896"/>
            <a:chExt cx="1584176" cy="2520280"/>
          </a:xfrm>
        </p:grpSpPr>
        <p:cxnSp>
          <p:nvCxnSpPr>
            <p:cNvPr id="18" name="Rechte verbindingslijn 17"/>
            <p:cNvCxnSpPr/>
            <p:nvPr/>
          </p:nvCxnSpPr>
          <p:spPr>
            <a:xfrm>
              <a:off x="3563888" y="4149080"/>
              <a:ext cx="216024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kstvak 16"/>
            <p:cNvSpPr txBox="1"/>
            <p:nvPr/>
          </p:nvSpPr>
          <p:spPr>
            <a:xfrm>
              <a:off x="2195736" y="2492896"/>
              <a:ext cx="1524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/>
                <a:t>1.13 · 10</a:t>
              </a:r>
              <a:r>
                <a:rPr lang="nl-NL" sz="2400" baseline="30000" dirty="0"/>
                <a:t>-25</a:t>
              </a:r>
              <a:endParaRPr lang="nl-NL" sz="2400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496542" y="3068960"/>
              <a:ext cx="553998" cy="1944216"/>
              <a:chOff x="1115616" y="2389704"/>
              <a:chExt cx="553998" cy="1663561"/>
            </a:xfrm>
          </p:grpSpPr>
          <p:sp>
            <p:nvSpPr>
              <p:cNvPr id="32" name="Tekstvak 6"/>
              <p:cNvSpPr txBox="1"/>
              <p:nvPr/>
            </p:nvSpPr>
            <p:spPr>
              <a:xfrm>
                <a:off x="1115616" y="2852936"/>
                <a:ext cx="553998" cy="1200329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nl-NL" sz="2400" dirty="0"/>
                  <a:t>Energy (J)</a:t>
                </a:r>
              </a:p>
            </p:txBody>
          </p:sp>
          <p:cxnSp>
            <p:nvCxnSpPr>
              <p:cNvPr id="34" name="Rechte verbindingslijn met pijl 8"/>
              <p:cNvCxnSpPr/>
              <p:nvPr/>
            </p:nvCxnSpPr>
            <p:spPr>
              <a:xfrm flipV="1">
                <a:off x="1403648" y="2389704"/>
                <a:ext cx="0" cy="504056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kstvak 20"/>
            <p:cNvSpPr txBox="1"/>
            <p:nvPr/>
          </p:nvSpPr>
          <p:spPr>
            <a:xfrm>
              <a:off x="3203848" y="3933056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0</a:t>
              </a:r>
            </a:p>
          </p:txBody>
        </p:sp>
      </p:grpSp>
      <p:sp>
        <p:nvSpPr>
          <p:cNvPr id="28" name="Tekstvak 32"/>
          <p:cNvSpPr txBox="1"/>
          <p:nvPr/>
        </p:nvSpPr>
        <p:spPr>
          <a:xfrm>
            <a:off x="5951984" y="5301209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=  </a:t>
            </a:r>
            <a:r>
              <a:rPr lang="nl-NL" sz="2000" b="1" dirty="0"/>
              <a:t>0.49996 </a:t>
            </a:r>
          </a:p>
        </p:txBody>
      </p:sp>
    </p:spTree>
    <p:extLst>
      <p:ext uri="{BB962C8B-B14F-4D97-AF65-F5344CB8AC3E}">
        <p14:creationId xmlns:p14="http://schemas.microsoft.com/office/powerpoint/2010/main" val="74696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chte verbindingslijn 5"/>
          <p:cNvCxnSpPr/>
          <p:nvPr/>
        </p:nvCxnSpPr>
        <p:spPr>
          <a:xfrm>
            <a:off x="3935760" y="1988840"/>
            <a:ext cx="0" cy="29523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3935760" y="2708920"/>
            <a:ext cx="8640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3935760" y="4149080"/>
            <a:ext cx="9361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3935760" y="414908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   1s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5375921" y="2708920"/>
            <a:ext cx="648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   2p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2207568" y="530120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Chance</a:t>
            </a:r>
            <a:r>
              <a:rPr lang="nl-NL" sz="2400" dirty="0"/>
              <a:t>(</a:t>
            </a:r>
            <a:r>
              <a:rPr lang="nl-NL" sz="2400" b="1" dirty="0"/>
              <a:t>1s</a:t>
            </a:r>
            <a:r>
              <a:rPr lang="nl-NL" sz="2400" dirty="0"/>
              <a:t>) =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079777" y="5085184"/>
            <a:ext cx="1962397" cy="832158"/>
            <a:chOff x="2753619" y="5085184"/>
            <a:chExt cx="1962397" cy="832158"/>
          </a:xfrm>
        </p:grpSpPr>
        <p:cxnSp>
          <p:nvCxnSpPr>
            <p:cNvPr id="51" name="Rechte verbindingslijn 50"/>
            <p:cNvCxnSpPr/>
            <p:nvPr/>
          </p:nvCxnSpPr>
          <p:spPr>
            <a:xfrm>
              <a:off x="2771800" y="5517232"/>
              <a:ext cx="19442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kstvak 51"/>
            <p:cNvSpPr txBox="1"/>
            <p:nvPr/>
          </p:nvSpPr>
          <p:spPr>
            <a:xfrm>
              <a:off x="3275856" y="5085184"/>
              <a:ext cx="7697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b="1" dirty="0"/>
                <a:t>1.000</a:t>
              </a:r>
            </a:p>
          </p:txBody>
        </p:sp>
        <p:sp>
          <p:nvSpPr>
            <p:cNvPr id="53" name="Tekstvak 52"/>
            <p:cNvSpPr txBox="1"/>
            <p:nvPr/>
          </p:nvSpPr>
          <p:spPr>
            <a:xfrm>
              <a:off x="2753619" y="5517232"/>
              <a:ext cx="19623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b="1" dirty="0"/>
                <a:t>1.000 + 4 x 0.094</a:t>
              </a:r>
            </a:p>
          </p:txBody>
        </p:sp>
      </p:grpSp>
      <p:sp>
        <p:nvSpPr>
          <p:cNvPr id="41" name="Titel 40"/>
          <p:cNvSpPr txBox="1">
            <a:spLocks noGrp="1"/>
          </p:cNvSpPr>
          <p:nvPr>
            <p:ph type="title"/>
          </p:nvPr>
        </p:nvSpPr>
        <p:spPr>
          <a:xfrm>
            <a:off x="1981200" y="33547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3200" b="1" dirty="0" err="1"/>
              <a:t>simplified</a:t>
            </a:r>
            <a:r>
              <a:rPr lang="nl-NL" sz="3200" b="1" dirty="0"/>
              <a:t> H </a:t>
            </a:r>
            <a:r>
              <a:rPr lang="nl-NL" sz="3200" b="1" dirty="0" err="1"/>
              <a:t>atom</a:t>
            </a:r>
            <a:r>
              <a:rPr lang="nl-NL" sz="3200" b="1" dirty="0"/>
              <a:t>  </a:t>
            </a:r>
            <a:r>
              <a:rPr lang="nl-NL" sz="2800" dirty="0"/>
              <a:t>(</a:t>
            </a:r>
            <a:r>
              <a:rPr lang="nl-NL" sz="2800" dirty="0" err="1"/>
              <a:t>only</a:t>
            </a:r>
            <a:r>
              <a:rPr lang="nl-NL" sz="2800" dirty="0"/>
              <a:t> 2 </a:t>
            </a:r>
            <a:r>
              <a:rPr lang="nl-NL" sz="2800" dirty="0" err="1"/>
              <a:t>energy</a:t>
            </a:r>
            <a:r>
              <a:rPr lang="nl-NL" sz="2800" dirty="0"/>
              <a:t> </a:t>
            </a:r>
            <a:r>
              <a:rPr lang="nl-NL" sz="2800" dirty="0" err="1"/>
              <a:t>levels</a:t>
            </a:r>
            <a:r>
              <a:rPr lang="nl-NL" sz="2800" dirty="0"/>
              <a:t>)</a:t>
            </a:r>
            <a:endParaRPr lang="nl-NL" sz="3600" dirty="0"/>
          </a:p>
        </p:txBody>
      </p:sp>
      <p:sp>
        <p:nvSpPr>
          <p:cNvPr id="45" name="Tekstvak 44"/>
          <p:cNvSpPr txBox="1"/>
          <p:nvPr/>
        </p:nvSpPr>
        <p:spPr>
          <a:xfrm>
            <a:off x="1991545" y="1196752"/>
            <a:ext cx="4289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u="sng" dirty="0"/>
              <a:t>At T = 50000 K </a:t>
            </a:r>
          </a:p>
        </p:txBody>
      </p:sp>
      <p:cxnSp>
        <p:nvCxnSpPr>
          <p:cNvPr id="18" name="Rechte verbindingslijn 17"/>
          <p:cNvCxnSpPr/>
          <p:nvPr/>
        </p:nvCxnSpPr>
        <p:spPr>
          <a:xfrm>
            <a:off x="3791744" y="4149080"/>
            <a:ext cx="21602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3503712" y="39330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0</a:t>
            </a: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3791744" y="2708920"/>
            <a:ext cx="21602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2617898" y="2492896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1.63·10</a:t>
            </a:r>
            <a:r>
              <a:rPr lang="nl-NL" sz="2000" baseline="30000" dirty="0"/>
              <a:t>-18</a:t>
            </a:r>
            <a:endParaRPr lang="nl-NL" sz="2000" dirty="0"/>
          </a:p>
        </p:txBody>
      </p:sp>
      <p:sp>
        <p:nvSpPr>
          <p:cNvPr id="26" name="Tekstvak 25"/>
          <p:cNvSpPr txBox="1"/>
          <p:nvPr/>
        </p:nvSpPr>
        <p:spPr>
          <a:xfrm>
            <a:off x="9246350" y="249289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= 0.094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9120337" y="396499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= 1.000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4007769" y="2708920"/>
            <a:ext cx="648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   2s</a:t>
            </a:r>
          </a:p>
        </p:txBody>
      </p:sp>
      <p:cxnSp>
        <p:nvCxnSpPr>
          <p:cNvPr id="35" name="Rechte verbindingslijn 34"/>
          <p:cNvCxnSpPr/>
          <p:nvPr/>
        </p:nvCxnSpPr>
        <p:spPr>
          <a:xfrm>
            <a:off x="5375920" y="2708920"/>
            <a:ext cx="720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/>
          <p:nvPr/>
        </p:nvCxnSpPr>
        <p:spPr>
          <a:xfrm>
            <a:off x="6240016" y="2708920"/>
            <a:ext cx="720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/>
          <p:nvPr/>
        </p:nvCxnSpPr>
        <p:spPr>
          <a:xfrm>
            <a:off x="7176120" y="2708920"/>
            <a:ext cx="720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6240017" y="2708920"/>
            <a:ext cx="648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   2p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7176121" y="2708920"/>
            <a:ext cx="648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   2p</a:t>
            </a:r>
          </a:p>
        </p:txBody>
      </p:sp>
      <p:sp>
        <p:nvSpPr>
          <p:cNvPr id="42" name="Tekstvak 41"/>
          <p:cNvSpPr txBox="1"/>
          <p:nvPr/>
        </p:nvSpPr>
        <p:spPr>
          <a:xfrm>
            <a:off x="6096000" y="533314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=</a:t>
            </a:r>
            <a:r>
              <a:rPr lang="nl-NL" sz="2000" b="1" dirty="0"/>
              <a:t>  0.727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4727848" y="32849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121 </a:t>
            </a:r>
            <a:r>
              <a:rPr lang="nl-NL" dirty="0" err="1"/>
              <a:t>nm</a:t>
            </a:r>
            <a:endParaRPr lang="nl-NL" dirty="0"/>
          </a:p>
        </p:txBody>
      </p:sp>
      <p:cxnSp>
        <p:nvCxnSpPr>
          <p:cNvPr id="48" name="Rechte verbindingslijn met pijl 47"/>
          <p:cNvCxnSpPr/>
          <p:nvPr/>
        </p:nvCxnSpPr>
        <p:spPr>
          <a:xfrm>
            <a:off x="4727848" y="2708920"/>
            <a:ext cx="0" cy="144016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8040216" y="2204864"/>
          <a:ext cx="1223962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Vergelijking" r:id="rId3" imgW="533160" imgH="393480" progId="Equation.3">
                  <p:embed/>
                </p:oleObj>
              </mc:Choice>
              <mc:Fallback>
                <p:oleObj name="Vergelijking" r:id="rId3" imgW="533160" imgH="393480" progId="Equation.3">
                  <p:embed/>
                  <p:pic>
                    <p:nvPicPr>
                      <p:cNvPr id="21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216" y="2204864"/>
                        <a:ext cx="1223962" cy="903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7896200" y="3677840"/>
          <a:ext cx="1223962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Vergelijking" r:id="rId5" imgW="533160" imgH="393480" progId="Equation.3">
                  <p:embed/>
                </p:oleObj>
              </mc:Choice>
              <mc:Fallback>
                <p:oleObj name="Vergelijking" r:id="rId5" imgW="533160" imgH="393480" progId="Equation.3">
                  <p:embed/>
                  <p:pic>
                    <p:nvPicPr>
                      <p:cNvPr id="21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00" y="3677840"/>
                        <a:ext cx="1223962" cy="903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2868414" y="2924944"/>
            <a:ext cx="553998" cy="1944216"/>
            <a:chOff x="1115616" y="2389704"/>
            <a:chExt cx="553998" cy="1663561"/>
          </a:xfrm>
        </p:grpSpPr>
        <p:sp>
          <p:nvSpPr>
            <p:cNvPr id="46" name="Tekstvak 6"/>
            <p:cNvSpPr txBox="1"/>
            <p:nvPr/>
          </p:nvSpPr>
          <p:spPr>
            <a:xfrm>
              <a:off x="1115616" y="2852936"/>
              <a:ext cx="553998" cy="12003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nl-NL" sz="2400" dirty="0"/>
                <a:t>Energy (J)</a:t>
              </a:r>
            </a:p>
          </p:txBody>
        </p:sp>
        <p:cxnSp>
          <p:nvCxnSpPr>
            <p:cNvPr id="47" name="Rechte verbindingslijn met pijl 8"/>
            <p:cNvCxnSpPr/>
            <p:nvPr/>
          </p:nvCxnSpPr>
          <p:spPr>
            <a:xfrm flipV="1">
              <a:off x="1403648" y="2389704"/>
              <a:ext cx="0" cy="504056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324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6" grpId="0"/>
      <p:bldP spid="27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19256" cy="706090"/>
          </a:xfrm>
        </p:spPr>
        <p:txBody>
          <a:bodyPr>
            <a:normAutofit/>
          </a:bodyPr>
          <a:lstStyle/>
          <a:p>
            <a:pPr algn="l"/>
            <a:r>
              <a:rPr lang="nl-NL" sz="3600" b="1" dirty="0" err="1"/>
              <a:t>Particle</a:t>
            </a:r>
            <a:r>
              <a:rPr lang="nl-NL" sz="3600" b="1" dirty="0"/>
              <a:t> system: </a:t>
            </a:r>
            <a:r>
              <a:rPr lang="nl-NL" sz="3600" b="1" dirty="0" err="1"/>
              <a:t>Boltzmann</a:t>
            </a:r>
            <a:r>
              <a:rPr lang="nl-NL" sz="3600" b="1" dirty="0"/>
              <a:t> factor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2135560" y="141277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In </a:t>
            </a:r>
            <a:r>
              <a:rPr lang="nl-NL" sz="2800" dirty="0" err="1"/>
              <a:t>this</a:t>
            </a:r>
            <a:r>
              <a:rPr lang="nl-NL" sz="2800" dirty="0"/>
              <a:t> </a:t>
            </a:r>
            <a:r>
              <a:rPr lang="nl-NL" sz="2800" dirty="0" err="1"/>
              <a:t>presentation</a:t>
            </a:r>
            <a:r>
              <a:rPr lang="nl-NL" sz="2800" dirty="0"/>
              <a:t>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919536" y="3606116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rgbClr val="7030A0"/>
                </a:solidFill>
              </a:rPr>
              <a:t>                         </a:t>
            </a:r>
            <a:r>
              <a:rPr lang="nl-NL" sz="2400" b="1" dirty="0" err="1">
                <a:solidFill>
                  <a:srgbClr val="7030A0"/>
                </a:solidFill>
              </a:rPr>
              <a:t>Partition</a:t>
            </a:r>
            <a:r>
              <a:rPr lang="nl-NL" sz="2400" b="1" dirty="0">
                <a:solidFill>
                  <a:srgbClr val="7030A0"/>
                </a:solidFill>
              </a:rPr>
              <a:t> </a:t>
            </a:r>
            <a:r>
              <a:rPr lang="nl-NL" sz="2400" b="1" dirty="0" err="1">
                <a:solidFill>
                  <a:srgbClr val="7030A0"/>
                </a:solidFill>
              </a:rPr>
              <a:t>function</a:t>
            </a:r>
            <a:r>
              <a:rPr lang="nl-NL" sz="2400" b="1" dirty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nl-NL" sz="2400" b="1" dirty="0" err="1">
                <a:solidFill>
                  <a:srgbClr val="7030A0"/>
                </a:solidFill>
              </a:rPr>
              <a:t>This</a:t>
            </a:r>
            <a:r>
              <a:rPr lang="nl-NL" sz="2400" b="1" dirty="0">
                <a:solidFill>
                  <a:srgbClr val="7030A0"/>
                </a:solidFill>
              </a:rPr>
              <a:t> </a:t>
            </a:r>
            <a:r>
              <a:rPr lang="nl-NL" sz="2400" b="1" dirty="0" err="1">
                <a:solidFill>
                  <a:srgbClr val="7030A0"/>
                </a:solidFill>
              </a:rPr>
              <a:t>summation</a:t>
            </a:r>
            <a:r>
              <a:rPr lang="nl-NL" sz="2400" b="1" dirty="0">
                <a:solidFill>
                  <a:srgbClr val="7030A0"/>
                </a:solidFill>
              </a:rPr>
              <a:t> is hard to </a:t>
            </a:r>
            <a:r>
              <a:rPr lang="nl-NL" sz="2400" b="1" dirty="0" err="1">
                <a:solidFill>
                  <a:srgbClr val="7030A0"/>
                </a:solidFill>
              </a:rPr>
              <a:t>calculate</a:t>
            </a:r>
            <a:r>
              <a:rPr lang="nl-NL" sz="2400" b="1" dirty="0">
                <a:solidFill>
                  <a:srgbClr val="7030A0"/>
                </a:solidFill>
              </a:rPr>
              <a:t> in </a:t>
            </a:r>
            <a:r>
              <a:rPr lang="nl-NL" sz="2400" b="1" dirty="0" err="1">
                <a:solidFill>
                  <a:srgbClr val="7030A0"/>
                </a:solidFill>
              </a:rPr>
              <a:t>real</a:t>
            </a:r>
            <a:r>
              <a:rPr lang="nl-NL" sz="2400" b="1" dirty="0">
                <a:solidFill>
                  <a:srgbClr val="7030A0"/>
                </a:solidFill>
              </a:rPr>
              <a:t> </a:t>
            </a:r>
            <a:r>
              <a:rPr lang="nl-NL" sz="2400" b="1" dirty="0" err="1">
                <a:solidFill>
                  <a:srgbClr val="7030A0"/>
                </a:solidFill>
              </a:rPr>
              <a:t>systems</a:t>
            </a:r>
            <a:endParaRPr lang="nl-NL" sz="2400" b="1" dirty="0">
              <a:solidFill>
                <a:srgbClr val="7030A0"/>
              </a:solidFill>
            </a:endParaRPr>
          </a:p>
        </p:txBody>
      </p:sp>
      <p:cxnSp>
        <p:nvCxnSpPr>
          <p:cNvPr id="15" name="Gebogen verbindingslijn 14"/>
          <p:cNvCxnSpPr/>
          <p:nvPr/>
        </p:nvCxnSpPr>
        <p:spPr>
          <a:xfrm rot="16200000" flipV="1">
            <a:off x="5405574" y="3386645"/>
            <a:ext cx="660772" cy="288032"/>
          </a:xfrm>
          <a:prstGeom prst="bentConnector3">
            <a:avLst>
              <a:gd name="adj1" fmla="val 39"/>
            </a:avLst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2223790" y="1988840"/>
          <a:ext cx="243205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Vergelijking" r:id="rId3" imgW="1155600" imgH="596880" progId="Equation.3">
                  <p:embed/>
                </p:oleObj>
              </mc:Choice>
              <mc:Fallback>
                <p:oleObj name="Vergelijking" r:id="rId3" imgW="1155600" imgH="596880" progId="Equation.3">
                  <p:embed/>
                  <p:pic>
                    <p:nvPicPr>
                      <p:cNvPr id="184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790" y="1988840"/>
                        <a:ext cx="2432050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5447929" y="2348881"/>
          <a:ext cx="2100263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Vergelijking" r:id="rId5" imgW="952200" imgH="419040" progId="Equation.3">
                  <p:embed/>
                </p:oleObj>
              </mc:Choice>
              <mc:Fallback>
                <p:oleObj name="Vergelijking" r:id="rId5" imgW="952200" imgH="419040" progId="Equation.3">
                  <p:embed/>
                  <p:pic>
                    <p:nvPicPr>
                      <p:cNvPr id="184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929" y="2348881"/>
                        <a:ext cx="2100263" cy="92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924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5400" y="499725"/>
                <a:ext cx="11496600" cy="6340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 = (absolute) entropy (the entropy of all particles in a system)</a:t>
                </a:r>
              </a:p>
              <a:p>
                <a:r>
                  <a:rPr lang="en-US" dirty="0"/>
                  <a:t>K = </a:t>
                </a:r>
                <a:r>
                  <a:rPr lang="en-US" dirty="0" err="1"/>
                  <a:t>boltzmann</a:t>
                </a:r>
                <a:r>
                  <a:rPr lang="en-US" dirty="0"/>
                  <a:t> constant</a:t>
                </a:r>
              </a:p>
              <a:p>
                <a:r>
                  <a:rPr lang="en-US" dirty="0"/>
                  <a:t>W = total amount of microstates of a system</a:t>
                </a:r>
              </a:p>
              <a:p>
                <a:endParaRPr lang="en-US" dirty="0"/>
              </a:p>
              <a:p>
                <a:r>
                  <a:rPr lang="en-US" dirty="0"/>
                  <a:t>Microstates…. What does it mean?</a:t>
                </a:r>
              </a:p>
              <a:p>
                <a:endParaRPr lang="en-US" dirty="0"/>
              </a:p>
              <a:p>
                <a:r>
                  <a:rPr lang="en-US" dirty="0"/>
                  <a:t>Imagine a system with 4 molecules, 2 white ones and 2 red ones and only 4 places where the molecules can reside. The system is divided into 2 subsystems, so that the red molecules and the white ones will be divided. There is only 1 possible microstate for this system (picture 1). W = 1 here and S = 0.</a:t>
                </a:r>
              </a:p>
              <a:p>
                <a:endParaRPr lang="en-US" dirty="0"/>
              </a:p>
              <a:p>
                <a:r>
                  <a:rPr lang="en-US" dirty="0"/>
                  <a:t>If we connect both subsystems by removing the barrier and the new system has the opportunity to rearrange things, there can be found 4 possible microstates, W = 4 (picture 2).</a:t>
                </a:r>
              </a:p>
              <a:p>
                <a:r>
                  <a:rPr lang="en-US" dirty="0"/>
                  <a:t>If we imagine that a real system holds moles of molecules, we can imagine that the possible amounts of microstates increase enormously with increasing numbers of molecules.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1000" dirty="0"/>
                  <a:t>	Picture 1			     Picture 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499725"/>
                <a:ext cx="11496600" cy="6340197"/>
              </a:xfrm>
              <a:prstGeom prst="rect">
                <a:avLst/>
              </a:prstGeom>
              <a:blipFill>
                <a:blip r:embed="rId2"/>
                <a:stretch>
                  <a:fillRect l="-442" r="-33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ep 1">
            <a:extLst>
              <a:ext uri="{FF2B5EF4-FFF2-40B4-BE49-F238E27FC236}">
                <a16:creationId xmlns:a16="http://schemas.microsoft.com/office/drawing/2014/main" id="{8609E43A-D2D5-4A78-9E25-BDF9B47639C8}"/>
              </a:ext>
            </a:extLst>
          </p:cNvPr>
          <p:cNvGrpSpPr/>
          <p:nvPr/>
        </p:nvGrpSpPr>
        <p:grpSpPr>
          <a:xfrm>
            <a:off x="1487488" y="5287218"/>
            <a:ext cx="9277726" cy="878086"/>
            <a:chOff x="1487488" y="2913234"/>
            <a:chExt cx="9277726" cy="878086"/>
          </a:xfrm>
        </p:grpSpPr>
        <p:sp>
          <p:nvSpPr>
            <p:cNvPr id="5" name="Oval 4"/>
            <p:cNvSpPr/>
            <p:nvPr/>
          </p:nvSpPr>
          <p:spPr>
            <a:xfrm>
              <a:off x="1703512" y="2924944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Oval 5"/>
            <p:cNvSpPr/>
            <p:nvPr/>
          </p:nvSpPr>
          <p:spPr>
            <a:xfrm>
              <a:off x="2207568" y="2924944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Oval 6"/>
            <p:cNvSpPr/>
            <p:nvPr/>
          </p:nvSpPr>
          <p:spPr>
            <a:xfrm>
              <a:off x="1702541" y="3429000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Oval 8"/>
            <p:cNvSpPr/>
            <p:nvPr/>
          </p:nvSpPr>
          <p:spPr>
            <a:xfrm>
              <a:off x="2207568" y="3431280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1487488" y="3351852"/>
              <a:ext cx="1365168" cy="8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4583832" y="2913234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Oval 13"/>
            <p:cNvSpPr/>
            <p:nvPr/>
          </p:nvSpPr>
          <p:spPr>
            <a:xfrm>
              <a:off x="5087888" y="2913234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Oval 14"/>
            <p:cNvSpPr/>
            <p:nvPr/>
          </p:nvSpPr>
          <p:spPr>
            <a:xfrm>
              <a:off x="4582861" y="3417290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Oval 15"/>
            <p:cNvSpPr/>
            <p:nvPr/>
          </p:nvSpPr>
          <p:spPr>
            <a:xfrm>
              <a:off x="5087888" y="3419570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Oval 16"/>
            <p:cNvSpPr/>
            <p:nvPr/>
          </p:nvSpPr>
          <p:spPr>
            <a:xfrm>
              <a:off x="6274078" y="2913234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Oval 17"/>
            <p:cNvSpPr/>
            <p:nvPr/>
          </p:nvSpPr>
          <p:spPr>
            <a:xfrm>
              <a:off x="6796136" y="3423574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Oval 18"/>
            <p:cNvSpPr/>
            <p:nvPr/>
          </p:nvSpPr>
          <p:spPr>
            <a:xfrm>
              <a:off x="6273107" y="3417290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Oval 19"/>
            <p:cNvSpPr/>
            <p:nvPr/>
          </p:nvSpPr>
          <p:spPr>
            <a:xfrm>
              <a:off x="6796136" y="2913234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Oval 20"/>
            <p:cNvSpPr/>
            <p:nvPr/>
          </p:nvSpPr>
          <p:spPr>
            <a:xfrm>
              <a:off x="8028910" y="3430422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Oval 21"/>
            <p:cNvSpPr/>
            <p:nvPr/>
          </p:nvSpPr>
          <p:spPr>
            <a:xfrm>
              <a:off x="8544272" y="2924944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Oval 22"/>
            <p:cNvSpPr/>
            <p:nvPr/>
          </p:nvSpPr>
          <p:spPr>
            <a:xfrm>
              <a:off x="8028910" y="2924944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Oval 23"/>
            <p:cNvSpPr/>
            <p:nvPr/>
          </p:nvSpPr>
          <p:spPr>
            <a:xfrm>
              <a:off x="8544272" y="3431280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Oval 24"/>
            <p:cNvSpPr/>
            <p:nvPr/>
          </p:nvSpPr>
          <p:spPr>
            <a:xfrm>
              <a:off x="10404203" y="3429000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Oval 25"/>
            <p:cNvSpPr/>
            <p:nvPr/>
          </p:nvSpPr>
          <p:spPr>
            <a:xfrm>
              <a:off x="9921163" y="3417290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Oval 26"/>
            <p:cNvSpPr/>
            <p:nvPr/>
          </p:nvSpPr>
          <p:spPr>
            <a:xfrm>
              <a:off x="9921163" y="2924944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Oval 27"/>
            <p:cNvSpPr/>
            <p:nvPr/>
          </p:nvSpPr>
          <p:spPr>
            <a:xfrm>
              <a:off x="10405174" y="2913234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ekstvak 7">
            <a:extLst>
              <a:ext uri="{FF2B5EF4-FFF2-40B4-BE49-F238E27FC236}">
                <a16:creationId xmlns:a16="http://schemas.microsoft.com/office/drawing/2014/main" id="{2CE7F8AD-CD8C-AC4A-981D-D5B418FE427D}"/>
              </a:ext>
            </a:extLst>
          </p:cNvPr>
          <p:cNvSpPr txBox="1"/>
          <p:nvPr/>
        </p:nvSpPr>
        <p:spPr>
          <a:xfrm>
            <a:off x="3550068" y="87015"/>
            <a:ext cx="379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/>
              <a:t>Entropy</a:t>
            </a:r>
            <a:r>
              <a:rPr lang="nl-NL" sz="2400" b="1" dirty="0"/>
              <a:t>, </a:t>
            </a:r>
            <a:r>
              <a:rPr lang="nl-NL" sz="2400" b="1" dirty="0" err="1"/>
              <a:t>statistical</a:t>
            </a:r>
            <a:r>
              <a:rPr lang="nl-NL" sz="2400" b="1" dirty="0"/>
              <a:t> approach</a:t>
            </a:r>
          </a:p>
        </p:txBody>
      </p:sp>
    </p:spTree>
    <p:extLst>
      <p:ext uri="{BB962C8B-B14F-4D97-AF65-F5344CB8AC3E}">
        <p14:creationId xmlns:p14="http://schemas.microsoft.com/office/powerpoint/2010/main" val="11672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C7124CC-393F-4FDE-A794-DAC6F75754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56" t="18678" r="11610" b="21107"/>
          <a:stretch/>
        </p:blipFill>
        <p:spPr>
          <a:xfrm>
            <a:off x="0" y="0"/>
            <a:ext cx="6728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94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577A9BE-BBF6-4658-B492-3F88FD651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91" t="32150" r="11019" b="26900"/>
          <a:stretch/>
        </p:blipFill>
        <p:spPr>
          <a:xfrm>
            <a:off x="191344" y="188640"/>
            <a:ext cx="919006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2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C88F499-D853-4DB3-82EC-9D97A257E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16" t="36350" r="12200" b="59450"/>
          <a:stretch/>
        </p:blipFill>
        <p:spPr>
          <a:xfrm>
            <a:off x="335360" y="404664"/>
            <a:ext cx="10891210" cy="79208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F405B26-5322-4089-B38D-CFCDB6AE1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06" t="63650" r="12201" b="27950"/>
          <a:stretch/>
        </p:blipFill>
        <p:spPr>
          <a:xfrm>
            <a:off x="506379" y="1196752"/>
            <a:ext cx="11179242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03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B6C73C3-70B5-4773-82BE-44CAFB8B5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10" t="53123" r="26966" b="14301"/>
          <a:stretch/>
        </p:blipFill>
        <p:spPr>
          <a:xfrm>
            <a:off x="263352" y="404664"/>
            <a:ext cx="952515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48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E075B-CA66-8F42-9C3B-E5849464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Course </a:t>
            </a:r>
            <a:r>
              <a:rPr lang="nl-NL" dirty="0" err="1"/>
              <a:t>today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B4B21D-268B-E94E-81C7-759DAB424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nl-NL" dirty="0"/>
              <a:t>Chemical </a:t>
            </a:r>
            <a:r>
              <a:rPr lang="nl-NL" dirty="0" err="1"/>
              <a:t>potential</a:t>
            </a:r>
            <a:endParaRPr lang="nl-NL" dirty="0"/>
          </a:p>
          <a:p>
            <a:pPr lvl="2"/>
            <a:r>
              <a:rPr lang="nl-NL" dirty="0" err="1"/>
              <a:t>What</a:t>
            </a:r>
            <a:r>
              <a:rPr lang="nl-NL" dirty="0"/>
              <a:t> is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function</a:t>
            </a:r>
            <a:r>
              <a:rPr lang="nl-NL" dirty="0"/>
              <a:t> in </a:t>
            </a:r>
            <a:r>
              <a:rPr lang="nl-NL" dirty="0" err="1"/>
              <a:t>thermodynamics</a:t>
            </a:r>
            <a:endParaRPr lang="nl-NL" dirty="0"/>
          </a:p>
          <a:p>
            <a:pPr lvl="1"/>
            <a:r>
              <a:rPr lang="nl-NL" dirty="0" err="1"/>
              <a:t>Colligative</a:t>
            </a:r>
            <a:r>
              <a:rPr lang="nl-NL" dirty="0"/>
              <a:t> </a:t>
            </a:r>
            <a:r>
              <a:rPr lang="nl-NL" dirty="0" err="1"/>
              <a:t>properties</a:t>
            </a:r>
            <a:endParaRPr lang="nl-NL" dirty="0"/>
          </a:p>
          <a:p>
            <a:pPr lvl="1"/>
            <a:r>
              <a:rPr lang="nl-NL" dirty="0"/>
              <a:t>Statistical </a:t>
            </a:r>
            <a:r>
              <a:rPr lang="nl-NL" dirty="0" err="1"/>
              <a:t>thermodynamics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382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BF1B7D2-E373-4FB6-9C2D-7A2C79EA6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9" t="41849" r="27556" b="27950"/>
          <a:stretch/>
        </p:blipFill>
        <p:spPr>
          <a:xfrm>
            <a:off x="119335" y="260648"/>
            <a:ext cx="1135596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21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684BF36-21FA-4908-91EA-7F4552927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0" t="24801" r="27556" b="46850"/>
          <a:stretch/>
        </p:blipFill>
        <p:spPr>
          <a:xfrm>
            <a:off x="407367" y="332656"/>
            <a:ext cx="914768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9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F108E-C2A9-1243-B291-1CA93310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material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231BF6-5993-4B4C-A093-A65731198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66019"/>
            <a:ext cx="8229600" cy="4525963"/>
          </a:xfrm>
        </p:spPr>
        <p:txBody>
          <a:bodyPr>
            <a:normAutofit/>
          </a:bodyPr>
          <a:lstStyle/>
          <a:p>
            <a:r>
              <a:rPr lang="nl-NL" sz="2400" dirty="0" err="1"/>
              <a:t>Study</a:t>
            </a:r>
            <a:r>
              <a:rPr lang="nl-NL" sz="2400" dirty="0"/>
              <a:t> guide (page 14-17 &amp; 22-25)</a:t>
            </a:r>
          </a:p>
          <a:p>
            <a:r>
              <a:rPr lang="nl-NL" sz="2400" dirty="0" err="1"/>
              <a:t>Atkins</a:t>
            </a:r>
            <a:r>
              <a:rPr lang="nl-NL" sz="2400" dirty="0"/>
              <a:t> (</a:t>
            </a:r>
            <a:r>
              <a:rPr lang="nl-NL" sz="2400" dirty="0" err="1"/>
              <a:t>see</a:t>
            </a:r>
            <a:r>
              <a:rPr lang="nl-NL" sz="2400" dirty="0"/>
              <a:t> </a:t>
            </a:r>
            <a:r>
              <a:rPr lang="nl-NL" sz="2400" dirty="0" err="1"/>
              <a:t>study</a:t>
            </a:r>
            <a:r>
              <a:rPr lang="nl-NL" sz="2400" dirty="0"/>
              <a:t> guide)</a:t>
            </a:r>
          </a:p>
          <a:p>
            <a:r>
              <a:rPr lang="nl-NL" sz="2400" dirty="0"/>
              <a:t>Relevant </a:t>
            </a:r>
            <a:r>
              <a:rPr lang="nl-NL" sz="2400" dirty="0" err="1"/>
              <a:t>formulas</a:t>
            </a:r>
            <a:r>
              <a:rPr lang="nl-NL" sz="2400" dirty="0"/>
              <a:t> on </a:t>
            </a:r>
            <a:r>
              <a:rPr lang="nl-NL" sz="2400" dirty="0" err="1"/>
              <a:t>formula</a:t>
            </a:r>
            <a:r>
              <a:rPr lang="nl-NL" sz="2400" dirty="0"/>
              <a:t> sheet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BD9A5B0-6DC7-0B47-86D6-3675F0856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3115365"/>
            <a:ext cx="10401300" cy="34036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473292A-ED99-6442-8127-CAE8D03E7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874" y="3119592"/>
            <a:ext cx="4946703" cy="225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4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408" y="548680"/>
            <a:ext cx="10801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Chemical potential:</a:t>
            </a:r>
          </a:p>
          <a:p>
            <a:endParaRPr lang="nl-NL" dirty="0"/>
          </a:p>
          <a:p>
            <a:r>
              <a:rPr lang="nl-NL" dirty="0"/>
              <a:t>Potential is the ability to perform work. </a:t>
            </a:r>
            <a:r>
              <a:rPr lang="nl-NL" dirty="0" err="1"/>
              <a:t>Remember</a:t>
            </a:r>
            <a:r>
              <a:rPr lang="nl-NL" dirty="0"/>
              <a:t>: being with low potential (impotent) you can’t perform action!</a:t>
            </a:r>
          </a:p>
          <a:p>
            <a:endParaRPr lang="nl-NL" dirty="0"/>
          </a:p>
          <a:p>
            <a:r>
              <a:rPr lang="nl-NL" dirty="0"/>
              <a:t>The more molecules of a certain type will be in a system, the more the ability to perform work (of </a:t>
            </a:r>
            <a:r>
              <a:rPr lang="nl-NL" dirty="0" err="1"/>
              <a:t>that</a:t>
            </a:r>
            <a:r>
              <a:rPr lang="nl-NL" dirty="0"/>
              <a:t> system)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depend</a:t>
            </a:r>
            <a:r>
              <a:rPr lang="nl-NL" dirty="0"/>
              <a:t> on those molecules. That’s why the potential </a:t>
            </a:r>
            <a:r>
              <a:rPr lang="el-GR" dirty="0"/>
              <a:t>μ</a:t>
            </a:r>
            <a:r>
              <a:rPr lang="nl-NL" dirty="0"/>
              <a:t> = G</a:t>
            </a:r>
            <a:r>
              <a:rPr lang="nl-NL" baseline="-25000" dirty="0"/>
              <a:t>molar</a:t>
            </a:r>
            <a:r>
              <a:rPr lang="nl-NL" dirty="0"/>
              <a:t>.</a:t>
            </a:r>
          </a:p>
          <a:p>
            <a:r>
              <a:rPr lang="en-US" dirty="0"/>
              <a:t>In other words, the "chemical potential </a:t>
            </a:r>
            <a:r>
              <a:rPr lang="en-US" b="1" i="1" dirty="0"/>
              <a:t>μ</a:t>
            </a:r>
            <a:r>
              <a:rPr lang="en-US" dirty="0"/>
              <a:t>" is a measure of how much the Gibbs free energy of a system </a:t>
            </a:r>
            <a:r>
              <a:rPr lang="en-US" i="1" dirty="0"/>
              <a:t>changes</a:t>
            </a:r>
            <a:r>
              <a:rPr lang="en-US" dirty="0"/>
              <a:t> (by </a:t>
            </a:r>
            <a:r>
              <a:rPr lang="en-US" b="1" dirty="0" err="1"/>
              <a:t>d</a:t>
            </a:r>
            <a:r>
              <a:rPr lang="en-US" b="1" i="1" dirty="0" err="1"/>
              <a:t>G</a:t>
            </a:r>
            <a:r>
              <a:rPr lang="en-US" b="1" baseline="-25000" dirty="0" err="1"/>
              <a:t>i</a:t>
            </a:r>
            <a:r>
              <a:rPr lang="en-US" dirty="0"/>
              <a:t>) if you add or remove a number </a:t>
            </a:r>
            <a:r>
              <a:rPr lang="en-US" b="1" dirty="0" err="1"/>
              <a:t>d</a:t>
            </a:r>
            <a:r>
              <a:rPr lang="en-US" b="1" i="1" dirty="0" err="1"/>
              <a:t>n</a:t>
            </a:r>
            <a:r>
              <a:rPr lang="en-US" b="1" baseline="-25000" dirty="0" err="1"/>
              <a:t>i</a:t>
            </a:r>
            <a:r>
              <a:rPr lang="en-US" dirty="0"/>
              <a:t> particles of the particle species </a:t>
            </a:r>
            <a:r>
              <a:rPr lang="en-US" b="1" dirty="0" err="1"/>
              <a:t>i</a:t>
            </a:r>
            <a:r>
              <a:rPr lang="en-US" dirty="0"/>
              <a:t> while keeping the number of the other particles (and the temperature </a:t>
            </a:r>
            <a:r>
              <a:rPr lang="en-US" b="1" i="1" dirty="0"/>
              <a:t>T</a:t>
            </a:r>
            <a:r>
              <a:rPr lang="en-US" dirty="0"/>
              <a:t> and the pressure </a:t>
            </a:r>
            <a:r>
              <a:rPr lang="en-US" b="1" i="1" dirty="0"/>
              <a:t>p</a:t>
            </a:r>
            <a:r>
              <a:rPr lang="en-US" dirty="0"/>
              <a:t>) constant.</a:t>
            </a:r>
          </a:p>
          <a:p>
            <a:endParaRPr lang="en-US" dirty="0"/>
          </a:p>
          <a:p>
            <a:r>
              <a:rPr lang="en-US" dirty="0"/>
              <a:t>In equilibrium (nothing seems to happen, looking from a distance) the chemical potential of 2 systems connected to each other are equal!  </a:t>
            </a:r>
            <a:r>
              <a:rPr lang="nl-NL" dirty="0" err="1"/>
              <a:t>There</a:t>
            </a:r>
            <a:r>
              <a:rPr lang="nl-NL" dirty="0"/>
              <a:t> is no driving force.</a:t>
            </a:r>
          </a:p>
          <a:p>
            <a:endParaRPr lang="nl-NL" dirty="0"/>
          </a:p>
          <a:p>
            <a:r>
              <a:rPr lang="nl-NL" dirty="0"/>
              <a:t>If there is a driving force (a spontaneous process), something happens and goes from high potential to low potential.</a:t>
            </a:r>
          </a:p>
        </p:txBody>
      </p:sp>
    </p:spTree>
    <p:extLst>
      <p:ext uri="{BB962C8B-B14F-4D97-AF65-F5344CB8AC3E}">
        <p14:creationId xmlns:p14="http://schemas.microsoft.com/office/powerpoint/2010/main" val="36089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F108E-C2A9-1243-B291-1CA93310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Use</a:t>
            </a:r>
            <a:r>
              <a:rPr lang="nl-NL" dirty="0"/>
              <a:t> of </a:t>
            </a:r>
            <a:r>
              <a:rPr lang="nl-NL" dirty="0" err="1"/>
              <a:t>chemical</a:t>
            </a:r>
            <a:r>
              <a:rPr lang="nl-NL" dirty="0"/>
              <a:t> </a:t>
            </a:r>
            <a:r>
              <a:rPr lang="nl-NL" dirty="0" err="1"/>
              <a:t>potential</a:t>
            </a:r>
            <a:r>
              <a:rPr lang="nl-NL" dirty="0"/>
              <a:t> in </a:t>
            </a:r>
            <a:r>
              <a:rPr lang="nl-NL" dirty="0" err="1"/>
              <a:t>this</a:t>
            </a:r>
            <a:r>
              <a:rPr lang="nl-NL" dirty="0"/>
              <a:t> course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231BF6-5993-4B4C-A093-A65731198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6" y="1417638"/>
            <a:ext cx="8229600" cy="4525963"/>
          </a:xfrm>
        </p:spPr>
        <p:txBody>
          <a:bodyPr>
            <a:normAutofit/>
          </a:bodyPr>
          <a:lstStyle/>
          <a:p>
            <a:r>
              <a:rPr lang="nl-NL" sz="2400" dirty="0"/>
              <a:t>Basis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derivation</a:t>
            </a:r>
            <a:r>
              <a:rPr lang="nl-NL" sz="2400" dirty="0"/>
              <a:t> of </a:t>
            </a:r>
            <a:r>
              <a:rPr lang="nl-NL" sz="2400" dirty="0" err="1"/>
              <a:t>colligative</a:t>
            </a:r>
            <a:r>
              <a:rPr lang="nl-NL" sz="2400" dirty="0"/>
              <a:t> </a:t>
            </a:r>
            <a:r>
              <a:rPr lang="nl-NL" sz="2400" dirty="0" err="1"/>
              <a:t>properties</a:t>
            </a:r>
            <a:endParaRPr lang="nl-NL" sz="2400" dirty="0"/>
          </a:p>
          <a:p>
            <a:pPr lvl="1"/>
            <a:r>
              <a:rPr lang="nl-NL" sz="2000" dirty="0"/>
              <a:t>Equilibrium </a:t>
            </a:r>
            <a:r>
              <a:rPr lang="nl-NL" sz="2000" dirty="0" err="1"/>
              <a:t>between</a:t>
            </a:r>
            <a:r>
              <a:rPr lang="nl-NL" sz="2000" dirty="0"/>
              <a:t> liquid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vapour</a:t>
            </a:r>
            <a:r>
              <a:rPr lang="nl-NL" sz="2000" dirty="0"/>
              <a:t> (</a:t>
            </a:r>
            <a:r>
              <a:rPr lang="nl-NL" sz="2000" dirty="0" err="1"/>
              <a:t>boiling</a:t>
            </a:r>
            <a:r>
              <a:rPr lang="nl-NL" sz="2000" dirty="0"/>
              <a:t> point </a:t>
            </a:r>
            <a:r>
              <a:rPr lang="nl-NL" sz="2000" dirty="0" err="1"/>
              <a:t>elevation</a:t>
            </a:r>
            <a:r>
              <a:rPr lang="nl-NL" sz="2000" dirty="0"/>
              <a:t>)</a:t>
            </a:r>
          </a:p>
          <a:p>
            <a:pPr lvl="1"/>
            <a:r>
              <a:rPr lang="nl-NL" sz="2000" dirty="0"/>
              <a:t>Equilibrium </a:t>
            </a:r>
            <a:r>
              <a:rPr lang="nl-NL" sz="2000" dirty="0" err="1"/>
              <a:t>between</a:t>
            </a:r>
            <a:r>
              <a:rPr lang="nl-NL" sz="2000" dirty="0"/>
              <a:t> liquid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solid</a:t>
            </a:r>
            <a:r>
              <a:rPr lang="nl-NL" sz="2000" dirty="0"/>
              <a:t> (</a:t>
            </a:r>
            <a:r>
              <a:rPr lang="nl-NL" sz="2000" dirty="0" err="1"/>
              <a:t>freezing</a:t>
            </a:r>
            <a:r>
              <a:rPr lang="nl-NL" sz="2000" dirty="0"/>
              <a:t> point </a:t>
            </a:r>
            <a:r>
              <a:rPr lang="nl-NL" sz="2000" dirty="0" err="1"/>
              <a:t>depression</a:t>
            </a:r>
            <a:r>
              <a:rPr lang="nl-NL" sz="2000" dirty="0"/>
              <a:t>)</a:t>
            </a:r>
          </a:p>
          <a:p>
            <a:pPr lvl="1"/>
            <a:r>
              <a:rPr lang="nl-NL" sz="2000" dirty="0" err="1"/>
              <a:t>Osmotic</a:t>
            </a:r>
            <a:r>
              <a:rPr lang="nl-NL" sz="2000" dirty="0"/>
              <a:t> </a:t>
            </a:r>
            <a:r>
              <a:rPr lang="nl-NL" sz="2000" dirty="0" err="1"/>
              <a:t>pressure</a:t>
            </a:r>
            <a:endParaRPr lang="nl-NL" sz="2000" dirty="0"/>
          </a:p>
          <a:p>
            <a:r>
              <a:rPr lang="nl-NL" sz="2400" dirty="0"/>
              <a:t>It is hard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see</a:t>
            </a:r>
            <a:r>
              <a:rPr lang="nl-NL" sz="2400" dirty="0"/>
              <a:t> </a:t>
            </a:r>
            <a:r>
              <a:rPr lang="nl-NL" sz="2400" dirty="0" err="1"/>
              <a:t>from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derived</a:t>
            </a:r>
            <a:r>
              <a:rPr lang="nl-NL" sz="2400" dirty="0"/>
              <a:t> </a:t>
            </a:r>
            <a:r>
              <a:rPr lang="nl-NL" sz="2400" dirty="0" err="1"/>
              <a:t>formulas</a:t>
            </a:r>
            <a:r>
              <a:rPr lang="nl-NL" sz="2400" dirty="0"/>
              <a:t> </a:t>
            </a:r>
            <a:r>
              <a:rPr lang="nl-NL" sz="2400" dirty="0" err="1"/>
              <a:t>that</a:t>
            </a:r>
            <a:r>
              <a:rPr lang="nl-NL" sz="2400" dirty="0"/>
              <a:t> </a:t>
            </a:r>
            <a:r>
              <a:rPr lang="nl-NL" sz="2400" dirty="0" err="1"/>
              <a:t>chemical</a:t>
            </a:r>
            <a:r>
              <a:rPr lang="nl-NL" sz="2400" dirty="0"/>
              <a:t> </a:t>
            </a:r>
            <a:r>
              <a:rPr lang="nl-NL" sz="2400" dirty="0" err="1"/>
              <a:t>potential</a:t>
            </a:r>
            <a:r>
              <a:rPr lang="nl-NL" sz="2400" dirty="0"/>
              <a:t> is </a:t>
            </a:r>
            <a:r>
              <a:rPr lang="nl-NL" sz="2400" dirty="0" err="1"/>
              <a:t>the</a:t>
            </a:r>
            <a:r>
              <a:rPr lang="nl-NL" sz="2400" dirty="0"/>
              <a:t> basis…. But </a:t>
            </a:r>
            <a:r>
              <a:rPr lang="nl-NL" sz="2400" dirty="0" err="1"/>
              <a:t>it</a:t>
            </a:r>
            <a:r>
              <a:rPr lang="nl-NL" sz="2400" dirty="0"/>
              <a:t> is!</a:t>
            </a:r>
          </a:p>
        </p:txBody>
      </p:sp>
    </p:spTree>
    <p:extLst>
      <p:ext uri="{BB962C8B-B14F-4D97-AF65-F5344CB8AC3E}">
        <p14:creationId xmlns:p14="http://schemas.microsoft.com/office/powerpoint/2010/main" val="133100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531059" y="19125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err="1"/>
              <a:t>Elevation</a:t>
            </a:r>
            <a:r>
              <a:rPr lang="nl-NL" sz="3600" b="1" dirty="0"/>
              <a:t> of </a:t>
            </a:r>
            <a:r>
              <a:rPr lang="nl-NL" sz="3600" b="1" dirty="0" err="1"/>
              <a:t>boiling</a:t>
            </a:r>
            <a:r>
              <a:rPr lang="nl-NL" sz="3600" b="1" dirty="0"/>
              <a:t> point</a:t>
            </a:r>
          </a:p>
        </p:txBody>
      </p:sp>
      <p:sp>
        <p:nvSpPr>
          <p:cNvPr id="15" name="Rechthoek 14"/>
          <p:cNvSpPr/>
          <p:nvPr/>
        </p:nvSpPr>
        <p:spPr>
          <a:xfrm>
            <a:off x="2495600" y="1268760"/>
            <a:ext cx="2160240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7" name="Rechthoek 16"/>
          <p:cNvSpPr/>
          <p:nvPr/>
        </p:nvSpPr>
        <p:spPr>
          <a:xfrm>
            <a:off x="2495600" y="3429000"/>
            <a:ext cx="216024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8" name="Tekstvak 17"/>
          <p:cNvSpPr txBox="1"/>
          <p:nvPr/>
        </p:nvSpPr>
        <p:spPr>
          <a:xfrm>
            <a:off x="2927648" y="1484784"/>
            <a:ext cx="1728192" cy="18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/>
              <a:t>p</a:t>
            </a:r>
            <a:r>
              <a:rPr lang="nl-NL" sz="3200" dirty="0"/>
              <a:t> = </a:t>
            </a:r>
            <a:r>
              <a:rPr lang="nl-NL" sz="3200" i="1" dirty="0"/>
              <a:t>p</a:t>
            </a:r>
            <a:r>
              <a:rPr lang="nl-NL" sz="3200" baseline="-25000" dirty="0"/>
              <a:t>0</a:t>
            </a:r>
          </a:p>
          <a:p>
            <a:endParaRPr lang="nl-NL" sz="3200" baseline="-25000" dirty="0"/>
          </a:p>
          <a:p>
            <a:endParaRPr lang="nl-NL" sz="3200" dirty="0"/>
          </a:p>
          <a:p>
            <a:r>
              <a:rPr lang="nl-NL" sz="3200" dirty="0"/>
              <a:t>C</a:t>
            </a:r>
            <a:r>
              <a:rPr lang="nl-NL" sz="3200" baseline="-25000" dirty="0"/>
              <a:t>6</a:t>
            </a:r>
            <a:r>
              <a:rPr lang="nl-NL" sz="3200" dirty="0"/>
              <a:t>H</a:t>
            </a:r>
            <a:r>
              <a:rPr lang="nl-NL" sz="3200" baseline="-25000" dirty="0"/>
              <a:t>14</a:t>
            </a:r>
            <a:r>
              <a:rPr lang="nl-NL" sz="3200" dirty="0"/>
              <a:t>(g)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2999656" y="422108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C</a:t>
            </a:r>
            <a:r>
              <a:rPr lang="nl-NL" sz="3200" baseline="-25000" dirty="0"/>
              <a:t>6</a:t>
            </a:r>
            <a:r>
              <a:rPr lang="nl-NL" sz="3200" dirty="0"/>
              <a:t>H</a:t>
            </a:r>
            <a:r>
              <a:rPr lang="nl-NL" sz="3200" baseline="-25000" dirty="0"/>
              <a:t>14</a:t>
            </a:r>
            <a:r>
              <a:rPr lang="nl-NL" sz="3200" dirty="0"/>
              <a:t>(l)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5375921" y="3161534"/>
            <a:ext cx="5616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At                   (69⁰C):</a:t>
            </a:r>
          </a:p>
          <a:p>
            <a:endParaRPr lang="nl-NL" sz="3200" dirty="0"/>
          </a:p>
          <a:p>
            <a:r>
              <a:rPr lang="nl-NL" sz="3200" i="1" dirty="0"/>
              <a:t>µ</a:t>
            </a:r>
            <a:r>
              <a:rPr lang="nl-NL" sz="3200" dirty="0"/>
              <a:t>*</a:t>
            </a:r>
            <a:r>
              <a:rPr lang="nl-NL" sz="3200" baseline="-25000" dirty="0"/>
              <a:t>gas</a:t>
            </a:r>
            <a:r>
              <a:rPr lang="nl-NL" sz="3200" dirty="0"/>
              <a:t> = </a:t>
            </a:r>
            <a:r>
              <a:rPr lang="nl-NL" sz="3200" i="1" dirty="0"/>
              <a:t>µ</a:t>
            </a:r>
            <a:r>
              <a:rPr lang="nl-NL" sz="3200" dirty="0"/>
              <a:t>*</a:t>
            </a:r>
            <a:r>
              <a:rPr lang="nl-NL" sz="3200" baseline="-25000" dirty="0" err="1"/>
              <a:t>liq</a:t>
            </a:r>
            <a:endParaRPr lang="nl-NL" sz="3200" baseline="-25000" dirty="0"/>
          </a:p>
        </p:txBody>
      </p:sp>
      <p:sp>
        <p:nvSpPr>
          <p:cNvPr id="9" name="Tekstvak 8"/>
          <p:cNvSpPr txBox="1"/>
          <p:nvPr/>
        </p:nvSpPr>
        <p:spPr>
          <a:xfrm>
            <a:off x="5375920" y="1268761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At </a:t>
            </a:r>
            <a:r>
              <a:rPr lang="nl-NL" sz="3200" dirty="0" err="1"/>
              <a:t>equilibrium</a:t>
            </a:r>
            <a:r>
              <a:rPr lang="nl-NL" sz="3200" dirty="0"/>
              <a:t>: </a:t>
            </a:r>
          </a:p>
          <a:p>
            <a:r>
              <a:rPr lang="nl-NL" sz="3200" i="1" dirty="0"/>
              <a:t>µ</a:t>
            </a:r>
            <a:r>
              <a:rPr lang="nl-NL" sz="3200" baseline="-25000" dirty="0"/>
              <a:t>gas</a:t>
            </a:r>
            <a:r>
              <a:rPr lang="nl-NL" sz="3200" dirty="0"/>
              <a:t> = </a:t>
            </a:r>
            <a:r>
              <a:rPr lang="nl-NL" sz="3200" i="1" dirty="0"/>
              <a:t>µ</a:t>
            </a:r>
            <a:r>
              <a:rPr lang="nl-NL" sz="3200" baseline="-25000" dirty="0" err="1"/>
              <a:t>liq</a:t>
            </a:r>
            <a:endParaRPr lang="nl-NL" sz="3200" baseline="-25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49940"/>
              </p:ext>
            </p:extLst>
          </p:nvPr>
        </p:nvGraphicFramePr>
        <p:xfrm>
          <a:off x="6023992" y="3161534"/>
          <a:ext cx="1486462" cy="706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Vergelijking" r:id="rId4" imgW="507960" imgH="241200" progId="Equation.3">
                  <p:embed/>
                </p:oleObj>
              </mc:Choice>
              <mc:Fallback>
                <p:oleObj name="Vergelijking" r:id="rId4" imgW="5079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23992" y="3161534"/>
                        <a:ext cx="1486462" cy="706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91944" y="494116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* means: pure substance!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2495600" y="1268760"/>
            <a:ext cx="2160240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7" name="Rechthoek 16"/>
          <p:cNvSpPr/>
          <p:nvPr/>
        </p:nvSpPr>
        <p:spPr>
          <a:xfrm>
            <a:off x="2495600" y="3429000"/>
            <a:ext cx="216024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9" name="Tekstvak 18"/>
          <p:cNvSpPr txBox="1"/>
          <p:nvPr/>
        </p:nvSpPr>
        <p:spPr>
          <a:xfrm>
            <a:off x="2803060" y="3700143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/>
              <a:t>C</a:t>
            </a:r>
            <a:r>
              <a:rPr lang="nl-NL" sz="3200" baseline="-25000" dirty="0"/>
              <a:t>6</a:t>
            </a:r>
            <a:r>
              <a:rPr lang="nl-NL" sz="3200" dirty="0"/>
              <a:t>H</a:t>
            </a:r>
            <a:r>
              <a:rPr lang="nl-NL" sz="3200" baseline="-25000" dirty="0"/>
              <a:t>14</a:t>
            </a:r>
            <a:r>
              <a:rPr lang="nl-NL" sz="3200" dirty="0"/>
              <a:t>(l)</a:t>
            </a:r>
          </a:p>
          <a:p>
            <a:pPr algn="ctr"/>
            <a:r>
              <a:rPr lang="nl-NL" sz="3200" dirty="0"/>
              <a:t>+</a:t>
            </a:r>
          </a:p>
          <a:p>
            <a:pPr algn="ctr"/>
            <a:r>
              <a:rPr lang="nl-NL" sz="3200" dirty="0"/>
              <a:t>C</a:t>
            </a:r>
            <a:r>
              <a:rPr lang="nl-NL" sz="3200" baseline="-25000" dirty="0"/>
              <a:t>20</a:t>
            </a:r>
            <a:r>
              <a:rPr lang="nl-NL" sz="3200" dirty="0"/>
              <a:t>H</a:t>
            </a:r>
            <a:r>
              <a:rPr lang="nl-NL" sz="3200" baseline="-25000" dirty="0"/>
              <a:t>42</a:t>
            </a:r>
            <a:r>
              <a:rPr lang="nl-NL" sz="3200" dirty="0"/>
              <a:t>(l)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5375920" y="1268761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At </a:t>
            </a:r>
            <a:r>
              <a:rPr lang="nl-NL" sz="3200" dirty="0" err="1"/>
              <a:t>equilibrium</a:t>
            </a:r>
            <a:r>
              <a:rPr lang="nl-NL" sz="3200" dirty="0"/>
              <a:t>: </a:t>
            </a:r>
          </a:p>
          <a:p>
            <a:r>
              <a:rPr lang="nl-NL" sz="3200" i="1" dirty="0"/>
              <a:t>µ</a:t>
            </a:r>
            <a:r>
              <a:rPr lang="nl-NL" sz="3200" baseline="-25000" dirty="0"/>
              <a:t>gas</a:t>
            </a:r>
            <a:r>
              <a:rPr lang="nl-NL" sz="3200" dirty="0"/>
              <a:t> = </a:t>
            </a:r>
            <a:r>
              <a:rPr lang="nl-NL" sz="3200" i="1" dirty="0"/>
              <a:t>µ</a:t>
            </a:r>
            <a:r>
              <a:rPr lang="nl-NL" sz="3200" baseline="-25000" dirty="0" err="1"/>
              <a:t>liq</a:t>
            </a:r>
            <a:endParaRPr lang="nl-NL" sz="3200" baseline="-25000" dirty="0"/>
          </a:p>
        </p:txBody>
      </p:sp>
      <p:sp>
        <p:nvSpPr>
          <p:cNvPr id="22" name="Tekstvak 21"/>
          <p:cNvSpPr txBox="1"/>
          <p:nvPr/>
        </p:nvSpPr>
        <p:spPr>
          <a:xfrm>
            <a:off x="5375920" y="2204865"/>
            <a:ext cx="681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/>
              <a:t>µ</a:t>
            </a:r>
            <a:r>
              <a:rPr lang="nl-NL" sz="3200" dirty="0"/>
              <a:t>*</a:t>
            </a:r>
            <a:r>
              <a:rPr lang="nl-NL" sz="3200" baseline="-25000" dirty="0"/>
              <a:t>gas</a:t>
            </a:r>
            <a:r>
              <a:rPr lang="nl-NL" sz="3200" dirty="0"/>
              <a:t> = </a:t>
            </a:r>
            <a:r>
              <a:rPr lang="nl-NL" sz="3200" i="1" dirty="0"/>
              <a:t>µ</a:t>
            </a:r>
            <a:r>
              <a:rPr lang="nl-NL" sz="3200" dirty="0"/>
              <a:t>*</a:t>
            </a:r>
            <a:r>
              <a:rPr lang="nl-NL" sz="3200" baseline="-25000" dirty="0" err="1"/>
              <a:t>liq</a:t>
            </a:r>
            <a:r>
              <a:rPr lang="nl-NL" sz="3200" dirty="0"/>
              <a:t> + </a:t>
            </a:r>
            <a:r>
              <a:rPr lang="nl-NL" sz="3200" dirty="0" err="1"/>
              <a:t>correction</a:t>
            </a:r>
            <a:r>
              <a:rPr lang="nl-NL" sz="3200" dirty="0"/>
              <a:t> </a:t>
            </a:r>
            <a:r>
              <a:rPr lang="nl-NL" sz="3200" dirty="0" err="1"/>
              <a:t>for</a:t>
            </a:r>
            <a:r>
              <a:rPr lang="nl-NL" sz="3200" dirty="0"/>
              <a:t> </a:t>
            </a:r>
            <a:r>
              <a:rPr lang="nl-NL" sz="3200" dirty="0" err="1"/>
              <a:t>dissolving</a:t>
            </a:r>
            <a:endParaRPr lang="nl-NL" sz="3200" baseline="-25000" dirty="0"/>
          </a:p>
        </p:txBody>
      </p:sp>
      <p:sp>
        <p:nvSpPr>
          <p:cNvPr id="23" name="PIJL-OMLAAG 22"/>
          <p:cNvSpPr/>
          <p:nvPr/>
        </p:nvSpPr>
        <p:spPr>
          <a:xfrm>
            <a:off x="5951984" y="2996952"/>
            <a:ext cx="2592288" cy="93610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1" name="Tekstvak 10"/>
          <p:cNvSpPr txBox="1"/>
          <p:nvPr/>
        </p:nvSpPr>
        <p:spPr>
          <a:xfrm>
            <a:off x="2927648" y="1484784"/>
            <a:ext cx="1728192" cy="18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/>
              <a:t>p</a:t>
            </a:r>
            <a:r>
              <a:rPr lang="nl-NL" sz="3200" dirty="0"/>
              <a:t> = </a:t>
            </a:r>
            <a:r>
              <a:rPr lang="nl-NL" sz="3200" i="1" dirty="0"/>
              <a:t>p</a:t>
            </a:r>
            <a:r>
              <a:rPr lang="nl-NL" sz="3200" baseline="-25000" dirty="0"/>
              <a:t>0</a:t>
            </a:r>
          </a:p>
          <a:p>
            <a:endParaRPr lang="nl-NL" sz="3200" baseline="-25000" dirty="0"/>
          </a:p>
          <a:p>
            <a:endParaRPr lang="nl-NL" sz="3200" dirty="0"/>
          </a:p>
          <a:p>
            <a:r>
              <a:rPr lang="nl-NL" sz="3200" dirty="0"/>
              <a:t>C</a:t>
            </a:r>
            <a:r>
              <a:rPr lang="nl-NL" sz="3200" baseline="-25000" dirty="0"/>
              <a:t>6</a:t>
            </a:r>
            <a:r>
              <a:rPr lang="nl-NL" sz="3200" dirty="0"/>
              <a:t>H</a:t>
            </a:r>
            <a:r>
              <a:rPr lang="nl-NL" sz="3200" baseline="-25000" dirty="0"/>
              <a:t>14</a:t>
            </a:r>
            <a:r>
              <a:rPr lang="nl-NL" sz="3200" dirty="0"/>
              <a:t>(g)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774454" y="5860383"/>
            <a:ext cx="8323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i="1" dirty="0">
                <a:solidFill>
                  <a:srgbClr val="7030A0"/>
                </a:solidFill>
              </a:rPr>
              <a:t>p</a:t>
            </a:r>
            <a:r>
              <a:rPr lang="nl-NL" sz="3200" b="1" dirty="0">
                <a:solidFill>
                  <a:srgbClr val="7030A0"/>
                </a:solidFill>
              </a:rPr>
              <a:t> = </a:t>
            </a:r>
            <a:r>
              <a:rPr lang="nl-NL" sz="3200" b="1" i="1" dirty="0">
                <a:solidFill>
                  <a:srgbClr val="7030A0"/>
                </a:solidFill>
              </a:rPr>
              <a:t>p</a:t>
            </a:r>
            <a:r>
              <a:rPr lang="nl-NL" sz="3200" b="1" baseline="-25000" dirty="0">
                <a:solidFill>
                  <a:srgbClr val="7030A0"/>
                </a:solidFill>
              </a:rPr>
              <a:t>0</a:t>
            </a:r>
            <a:r>
              <a:rPr lang="nl-NL" sz="3200" b="1" dirty="0">
                <a:solidFill>
                  <a:srgbClr val="7030A0"/>
                </a:solidFill>
              </a:rPr>
              <a:t> , </a:t>
            </a:r>
            <a:r>
              <a:rPr lang="nl-NL" sz="3200" b="1" dirty="0" err="1">
                <a:solidFill>
                  <a:srgbClr val="7030A0"/>
                </a:solidFill>
              </a:rPr>
              <a:t>ideal</a:t>
            </a:r>
            <a:r>
              <a:rPr lang="nl-NL" sz="3200" b="1" dirty="0">
                <a:solidFill>
                  <a:srgbClr val="7030A0"/>
                </a:solidFill>
              </a:rPr>
              <a:t> </a:t>
            </a:r>
            <a:r>
              <a:rPr lang="nl-NL" sz="3200" b="1" dirty="0" err="1">
                <a:solidFill>
                  <a:srgbClr val="7030A0"/>
                </a:solidFill>
              </a:rPr>
              <a:t>dilute</a:t>
            </a:r>
            <a:r>
              <a:rPr lang="nl-NL" sz="3200" b="1" dirty="0">
                <a:solidFill>
                  <a:srgbClr val="7030A0"/>
                </a:solidFill>
              </a:rPr>
              <a:t> solution (low </a:t>
            </a:r>
            <a:r>
              <a:rPr lang="nl-NL" sz="3200" b="1" dirty="0" err="1">
                <a:solidFill>
                  <a:srgbClr val="7030A0"/>
                </a:solidFill>
              </a:rPr>
              <a:t>concentration</a:t>
            </a:r>
            <a:r>
              <a:rPr lang="nl-NL" sz="3200" b="1" dirty="0">
                <a:solidFill>
                  <a:srgbClr val="7030A0"/>
                </a:solidFill>
              </a:rPr>
              <a:t>)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295376"/>
              </p:ext>
            </p:extLst>
          </p:nvPr>
        </p:nvGraphicFramePr>
        <p:xfrm>
          <a:off x="5663953" y="4077072"/>
          <a:ext cx="3168352" cy="14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Vergelijking" r:id="rId3" imgW="1041120" imgH="469800" progId="Equation.3">
                  <p:embed/>
                </p:oleObj>
              </mc:Choice>
              <mc:Fallback>
                <p:oleObj name="Vergelijking" r:id="rId3" imgW="1041120" imgH="469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3953" y="4077072"/>
                        <a:ext cx="3168352" cy="1428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kstvak 12"/>
          <p:cNvSpPr txBox="1"/>
          <p:nvPr/>
        </p:nvSpPr>
        <p:spPr>
          <a:xfrm>
            <a:off x="2531059" y="19125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err="1"/>
              <a:t>Elevation</a:t>
            </a:r>
            <a:r>
              <a:rPr lang="nl-NL" sz="3600" b="1" dirty="0"/>
              <a:t> of </a:t>
            </a:r>
            <a:r>
              <a:rPr lang="nl-NL" sz="3600" b="1" dirty="0" err="1"/>
              <a:t>boiling</a:t>
            </a:r>
            <a:r>
              <a:rPr lang="nl-NL" sz="3600" b="1" dirty="0"/>
              <a:t>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5015880" y="2492897"/>
            <a:ext cx="734481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∆</a:t>
            </a:r>
            <a:r>
              <a:rPr lang="nl-NL" sz="3200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T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nl-NL" sz="3200" dirty="0"/>
              <a:t>: </a:t>
            </a:r>
            <a:r>
              <a:rPr lang="nl-NL" sz="3200" dirty="0" err="1"/>
              <a:t>elevation</a:t>
            </a:r>
            <a:r>
              <a:rPr lang="nl-NL" sz="3200" dirty="0"/>
              <a:t> of </a:t>
            </a:r>
            <a:r>
              <a:rPr lang="nl-NL" sz="3200" dirty="0" err="1"/>
              <a:t>boiling</a:t>
            </a:r>
            <a:r>
              <a:rPr lang="nl-NL" sz="3200" dirty="0"/>
              <a:t> point </a:t>
            </a:r>
          </a:p>
          <a:p>
            <a:r>
              <a:rPr lang="nl-NL" sz="3200" dirty="0"/>
              <a:t>        :</a:t>
            </a:r>
            <a:r>
              <a:rPr lang="nl-NL" sz="3200" i="1" dirty="0"/>
              <a:t> </a:t>
            </a:r>
            <a:r>
              <a:rPr lang="nl-NL" sz="3200" dirty="0" err="1"/>
              <a:t>boiling</a:t>
            </a:r>
            <a:r>
              <a:rPr lang="nl-NL" sz="3200" dirty="0"/>
              <a:t> point of pure </a:t>
            </a:r>
            <a:r>
              <a:rPr lang="nl-NL" sz="3200" dirty="0" err="1"/>
              <a:t>hexane</a:t>
            </a:r>
            <a:endParaRPr lang="nl-NL" sz="3200" dirty="0"/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nl-NL" sz="3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nl-NL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/>
              <a:t>: </a:t>
            </a:r>
            <a:r>
              <a:rPr lang="nl-NL" sz="3200" dirty="0" err="1"/>
              <a:t>enthalpy</a:t>
            </a:r>
            <a:r>
              <a:rPr lang="nl-NL" sz="3200" dirty="0"/>
              <a:t> of </a:t>
            </a:r>
            <a:r>
              <a:rPr lang="nl-NL" sz="3200" dirty="0" err="1"/>
              <a:t>vaporization</a:t>
            </a:r>
            <a:r>
              <a:rPr lang="nl-NL" sz="3200" dirty="0"/>
              <a:t> of </a:t>
            </a:r>
            <a:r>
              <a:rPr lang="nl-NL" sz="3200" dirty="0" err="1"/>
              <a:t>hexane</a:t>
            </a:r>
            <a:r>
              <a:rPr lang="nl-NL" sz="3200" dirty="0"/>
              <a:t> </a:t>
            </a:r>
          </a:p>
          <a:p>
            <a:r>
              <a:rPr lang="nl-NL" sz="3200" i="1" dirty="0" err="1">
                <a:latin typeface="Bookman Old Style" pitchFamily="18" charset="0"/>
                <a:cs typeface="Times New Roman" pitchFamily="18" charset="0"/>
              </a:rPr>
              <a:t>x</a:t>
            </a:r>
            <a:r>
              <a:rPr lang="nl-NL" sz="3200" i="1" baseline="-25000" dirty="0" err="1"/>
              <a:t>B</a:t>
            </a:r>
            <a:r>
              <a:rPr lang="nl-NL" sz="3200" dirty="0"/>
              <a:t>    : </a:t>
            </a:r>
            <a:r>
              <a:rPr lang="nl-NL" sz="3200" dirty="0" err="1"/>
              <a:t>mole</a:t>
            </a:r>
            <a:r>
              <a:rPr lang="nl-NL" sz="3200" dirty="0"/>
              <a:t> </a:t>
            </a:r>
            <a:r>
              <a:rPr lang="nl-NL" sz="3200" dirty="0" err="1"/>
              <a:t>fraction</a:t>
            </a:r>
            <a:r>
              <a:rPr lang="nl-NL" sz="3200" dirty="0"/>
              <a:t> of </a:t>
            </a:r>
            <a:r>
              <a:rPr lang="nl-NL" sz="3200" dirty="0" err="1"/>
              <a:t>eicosane</a:t>
            </a:r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     </a:t>
            </a:r>
          </a:p>
          <a:p>
            <a:endParaRPr lang="nl-NL" sz="3200" dirty="0"/>
          </a:p>
          <a:p>
            <a:endParaRPr lang="nl-NL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31537"/>
              </p:ext>
            </p:extLst>
          </p:nvPr>
        </p:nvGraphicFramePr>
        <p:xfrm>
          <a:off x="5087888" y="2924944"/>
          <a:ext cx="721670" cy="652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" name="Vergelijking" r:id="rId3" imgW="266400" imgH="241200" progId="Equation.3">
                  <p:embed/>
                </p:oleObj>
              </mc:Choice>
              <mc:Fallback>
                <p:oleObj name="Vergelijking" r:id="rId3" imgW="2664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7888" y="2924944"/>
                        <a:ext cx="721670" cy="652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hoek 14"/>
          <p:cNvSpPr/>
          <p:nvPr/>
        </p:nvSpPr>
        <p:spPr>
          <a:xfrm>
            <a:off x="2495600" y="1268760"/>
            <a:ext cx="2160240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7" name="Rechthoek 16"/>
          <p:cNvSpPr/>
          <p:nvPr/>
        </p:nvSpPr>
        <p:spPr>
          <a:xfrm>
            <a:off x="2495600" y="3429000"/>
            <a:ext cx="216024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9" name="Tekstvak 8"/>
          <p:cNvSpPr txBox="1"/>
          <p:nvPr/>
        </p:nvSpPr>
        <p:spPr>
          <a:xfrm>
            <a:off x="2927648" y="1484784"/>
            <a:ext cx="1728192" cy="18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/>
              <a:t>p</a:t>
            </a:r>
            <a:r>
              <a:rPr lang="nl-NL" sz="3200" dirty="0"/>
              <a:t> = </a:t>
            </a:r>
            <a:r>
              <a:rPr lang="nl-NL" sz="3200" i="1" dirty="0"/>
              <a:t>p</a:t>
            </a:r>
            <a:r>
              <a:rPr lang="nl-NL" sz="3200" baseline="-25000" dirty="0"/>
              <a:t>0</a:t>
            </a:r>
          </a:p>
          <a:p>
            <a:endParaRPr lang="nl-NL" sz="3200" baseline="-25000" dirty="0"/>
          </a:p>
          <a:p>
            <a:endParaRPr lang="nl-NL" sz="3200" dirty="0"/>
          </a:p>
          <a:p>
            <a:r>
              <a:rPr lang="nl-NL" sz="3200" dirty="0"/>
              <a:t>C</a:t>
            </a:r>
            <a:r>
              <a:rPr lang="nl-NL" sz="3200" baseline="-25000" dirty="0"/>
              <a:t>6</a:t>
            </a:r>
            <a:r>
              <a:rPr lang="nl-NL" sz="3200" dirty="0"/>
              <a:t>H</a:t>
            </a:r>
            <a:r>
              <a:rPr lang="nl-NL" sz="3200" baseline="-25000" dirty="0"/>
              <a:t>14</a:t>
            </a:r>
            <a:r>
              <a:rPr lang="nl-NL" sz="3200" dirty="0"/>
              <a:t>(g)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424264" y="6051688"/>
            <a:ext cx="652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i="1" dirty="0">
                <a:solidFill>
                  <a:srgbClr val="7030A0"/>
                </a:solidFill>
              </a:rPr>
              <a:t>p</a:t>
            </a:r>
            <a:r>
              <a:rPr lang="nl-NL" sz="3200" b="1" dirty="0">
                <a:solidFill>
                  <a:srgbClr val="7030A0"/>
                </a:solidFill>
              </a:rPr>
              <a:t> = </a:t>
            </a:r>
            <a:r>
              <a:rPr lang="nl-NL" sz="3200" b="1" i="1" dirty="0">
                <a:solidFill>
                  <a:srgbClr val="7030A0"/>
                </a:solidFill>
              </a:rPr>
              <a:t>p</a:t>
            </a:r>
            <a:r>
              <a:rPr lang="nl-NL" sz="3200" b="1" baseline="-25000" dirty="0">
                <a:solidFill>
                  <a:srgbClr val="7030A0"/>
                </a:solidFill>
              </a:rPr>
              <a:t>0</a:t>
            </a:r>
            <a:r>
              <a:rPr lang="nl-NL" sz="3200" b="1" dirty="0">
                <a:solidFill>
                  <a:srgbClr val="7030A0"/>
                </a:solidFill>
              </a:rPr>
              <a:t> , </a:t>
            </a:r>
            <a:r>
              <a:rPr lang="nl-NL" sz="3200" b="1" dirty="0" err="1">
                <a:solidFill>
                  <a:srgbClr val="7030A0"/>
                </a:solidFill>
              </a:rPr>
              <a:t>ideal</a:t>
            </a:r>
            <a:r>
              <a:rPr lang="nl-NL" sz="3200" b="1" dirty="0">
                <a:solidFill>
                  <a:srgbClr val="7030A0"/>
                </a:solidFill>
              </a:rPr>
              <a:t> </a:t>
            </a:r>
            <a:r>
              <a:rPr lang="nl-NL" sz="3200" b="1" dirty="0" err="1">
                <a:solidFill>
                  <a:srgbClr val="7030A0"/>
                </a:solidFill>
              </a:rPr>
              <a:t>dilute</a:t>
            </a:r>
            <a:r>
              <a:rPr lang="nl-NL" sz="3200" b="1" dirty="0">
                <a:solidFill>
                  <a:srgbClr val="7030A0"/>
                </a:solidFill>
              </a:rPr>
              <a:t> solution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73091"/>
              </p:ext>
            </p:extLst>
          </p:nvPr>
        </p:nvGraphicFramePr>
        <p:xfrm>
          <a:off x="5019608" y="4662871"/>
          <a:ext cx="6192688" cy="1103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Vergelijking" r:id="rId5" imgW="2209800" imgH="393700" progId="Equation.3">
                  <p:embed/>
                </p:oleObj>
              </mc:Choice>
              <mc:Fallback>
                <p:oleObj name="Vergelijking" r:id="rId5" imgW="2209800" imgH="393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08" y="4662871"/>
                        <a:ext cx="6192688" cy="11036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148254"/>
              </p:ext>
            </p:extLst>
          </p:nvPr>
        </p:nvGraphicFramePr>
        <p:xfrm>
          <a:off x="6168008" y="1093137"/>
          <a:ext cx="2880320" cy="1299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Vergelijking" r:id="rId7" imgW="1041120" imgH="469800" progId="Equation.3">
                  <p:embed/>
                </p:oleObj>
              </mc:Choice>
              <mc:Fallback>
                <p:oleObj name="Vergelijking" r:id="rId7" imgW="1041120" imgH="469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8008" y="1093137"/>
                        <a:ext cx="2880320" cy="12996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kstvak 13"/>
          <p:cNvSpPr txBox="1"/>
          <p:nvPr/>
        </p:nvSpPr>
        <p:spPr>
          <a:xfrm>
            <a:off x="2531059" y="19125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err="1"/>
              <a:t>Elevation</a:t>
            </a:r>
            <a:r>
              <a:rPr lang="nl-NL" sz="3600" b="1" dirty="0"/>
              <a:t> of </a:t>
            </a:r>
            <a:r>
              <a:rPr lang="nl-NL" sz="3600" b="1" dirty="0" err="1"/>
              <a:t>boiling</a:t>
            </a:r>
            <a:r>
              <a:rPr lang="nl-NL" sz="3600" b="1" dirty="0"/>
              <a:t> point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2803060" y="3700143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/>
              <a:t>C</a:t>
            </a:r>
            <a:r>
              <a:rPr lang="nl-NL" sz="3200" baseline="-25000" dirty="0"/>
              <a:t>6</a:t>
            </a:r>
            <a:r>
              <a:rPr lang="nl-NL" sz="3200" dirty="0"/>
              <a:t>H</a:t>
            </a:r>
            <a:r>
              <a:rPr lang="nl-NL" sz="3200" baseline="-25000" dirty="0"/>
              <a:t>14</a:t>
            </a:r>
            <a:r>
              <a:rPr lang="nl-NL" sz="3200" dirty="0"/>
              <a:t>(l)</a:t>
            </a:r>
          </a:p>
          <a:p>
            <a:pPr algn="ctr"/>
            <a:r>
              <a:rPr lang="nl-NL" sz="3200" dirty="0"/>
              <a:t>+</a:t>
            </a:r>
          </a:p>
          <a:p>
            <a:pPr algn="ctr"/>
            <a:r>
              <a:rPr lang="nl-NL" sz="3200" dirty="0"/>
              <a:t>C</a:t>
            </a:r>
            <a:r>
              <a:rPr lang="nl-NL" sz="3200" baseline="-25000" dirty="0"/>
              <a:t>20</a:t>
            </a:r>
            <a:r>
              <a:rPr lang="nl-NL" sz="3200" dirty="0"/>
              <a:t>H</a:t>
            </a:r>
            <a:r>
              <a:rPr lang="nl-NL" sz="3200" baseline="-25000" dirty="0"/>
              <a:t>42</a:t>
            </a:r>
            <a:r>
              <a:rPr lang="nl-NL" sz="3200" dirty="0"/>
              <a:t>(l)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1040</Words>
  <Application>Microsoft Office PowerPoint</Application>
  <PresentationFormat>Widescreen</PresentationFormat>
  <Paragraphs>179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Batang</vt:lpstr>
      <vt:lpstr>Arial</vt:lpstr>
      <vt:lpstr>Bookman Old Style</vt:lpstr>
      <vt:lpstr>Calibri</vt:lpstr>
      <vt:lpstr>Cambria Math</vt:lpstr>
      <vt:lpstr>Times New Roman</vt:lpstr>
      <vt:lpstr>Office-thema</vt:lpstr>
      <vt:lpstr>Vergelijking</vt:lpstr>
      <vt:lpstr>Equation</vt:lpstr>
      <vt:lpstr>Thermodynamics  remedial 5</vt:lpstr>
      <vt:lpstr>Course outline</vt:lpstr>
      <vt:lpstr>Course today</vt:lpstr>
      <vt:lpstr>Study material</vt:lpstr>
      <vt:lpstr>PowerPoint Presentation</vt:lpstr>
      <vt:lpstr>Use of chemical potential in this 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Statistical Thermodynamics</vt:lpstr>
      <vt:lpstr>System of particles: Boltzmann factor</vt:lpstr>
      <vt:lpstr>PowerPoint Presentation</vt:lpstr>
      <vt:lpstr>Nuclear spin α and β in a strong magnetic field</vt:lpstr>
      <vt:lpstr>Nuclear spin α and β in a strong magnetic field</vt:lpstr>
      <vt:lpstr>simplified H atom  (only 2 energy levels)</vt:lpstr>
      <vt:lpstr>Particle system: Boltzmann factor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Tutoruur Thermodynamica</dc:title>
  <dc:creator>Frank</dc:creator>
  <cp:lastModifiedBy>Colzaal</cp:lastModifiedBy>
  <cp:revision>125</cp:revision>
  <dcterms:created xsi:type="dcterms:W3CDTF">2014-02-28T12:43:48Z</dcterms:created>
  <dcterms:modified xsi:type="dcterms:W3CDTF">2022-03-17T11:23:41Z</dcterms:modified>
</cp:coreProperties>
</file>