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6" r:id="rId2"/>
    <p:sldId id="267" r:id="rId3"/>
    <p:sldId id="317" r:id="rId4"/>
    <p:sldId id="313" r:id="rId5"/>
    <p:sldId id="257" r:id="rId6"/>
    <p:sldId id="322" r:id="rId7"/>
    <p:sldId id="261" r:id="rId8"/>
    <p:sldId id="268" r:id="rId9"/>
    <p:sldId id="258" r:id="rId10"/>
    <p:sldId id="269" r:id="rId11"/>
    <p:sldId id="319" r:id="rId12"/>
    <p:sldId id="259" r:id="rId13"/>
    <p:sldId id="260" r:id="rId14"/>
    <p:sldId id="265" r:id="rId15"/>
    <p:sldId id="270" r:id="rId16"/>
    <p:sldId id="272" r:id="rId17"/>
    <p:sldId id="273" r:id="rId18"/>
    <p:sldId id="274" r:id="rId19"/>
    <p:sldId id="321" r:id="rId20"/>
    <p:sldId id="323" r:id="rId21"/>
    <p:sldId id="328" r:id="rId22"/>
    <p:sldId id="324" r:id="rId23"/>
    <p:sldId id="327" r:id="rId24"/>
    <p:sldId id="325" r:id="rId25"/>
    <p:sldId id="329" r:id="rId26"/>
    <p:sldId id="326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57" autoAdjust="0"/>
    <p:restoredTop sz="86376"/>
  </p:normalViewPr>
  <p:slideViewPr>
    <p:cSldViewPr snapToGrid="0">
      <p:cViewPr varScale="1">
        <p:scale>
          <a:sx n="56" d="100"/>
          <a:sy n="56" d="100"/>
        </p:scale>
        <p:origin x="-78" y="-9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8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F0C37-A2C6-49AA-8D53-B323DCEF0364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75D7F-B452-4073-83C9-6447795471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36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75D7F-B452-4073-83C9-6447795471D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54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B6620-2043-4E13-8DBA-8FCB1D3487D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939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737D-7F7D-4C29-852E-1A6E2298B65C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3CC4-2275-4F62-A586-2EE08AA4B1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5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737D-7F7D-4C29-852E-1A6E2298B65C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3CC4-2275-4F62-A586-2EE08AA4B1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779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737D-7F7D-4C29-852E-1A6E2298B65C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3CC4-2275-4F62-A586-2EE08AA4B1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66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737D-7F7D-4C29-852E-1A6E2298B65C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3CC4-2275-4F62-A586-2EE08AA4B1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140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737D-7F7D-4C29-852E-1A6E2298B65C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3CC4-2275-4F62-A586-2EE08AA4B1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867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737D-7F7D-4C29-852E-1A6E2298B65C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3CC4-2275-4F62-A586-2EE08AA4B1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94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737D-7F7D-4C29-852E-1A6E2298B65C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3CC4-2275-4F62-A586-2EE08AA4B1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459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737D-7F7D-4C29-852E-1A6E2298B65C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3CC4-2275-4F62-A586-2EE08AA4B1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13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737D-7F7D-4C29-852E-1A6E2298B65C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3CC4-2275-4F62-A586-2EE08AA4B1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4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737D-7F7D-4C29-852E-1A6E2298B65C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3CC4-2275-4F62-A586-2EE08AA4B1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556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737D-7F7D-4C29-852E-1A6E2298B65C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3CC4-2275-4F62-A586-2EE08AA4B1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14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E737D-7F7D-4C29-852E-1A6E2298B65C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23CC4-2275-4F62-A586-2EE08AA4B1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tx2"/>
                </a:solidFill>
              </a:rPr>
              <a:t>Thermodynamics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2279104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Remedial Lecture 4</a:t>
            </a:r>
          </a:p>
          <a:p>
            <a:r>
              <a:rPr lang="nl-NL" dirty="0">
                <a:solidFill>
                  <a:schemeClr val="accent1"/>
                </a:solidFill>
              </a:rPr>
              <a:t>03 – </a:t>
            </a:r>
            <a:r>
              <a:rPr lang="nl-NL" dirty="0" smtClean="0">
                <a:solidFill>
                  <a:schemeClr val="accent1"/>
                </a:solidFill>
              </a:rPr>
              <a:t>10 </a:t>
            </a:r>
            <a:r>
              <a:rPr lang="nl-NL" dirty="0">
                <a:solidFill>
                  <a:schemeClr val="accent1"/>
                </a:solidFill>
              </a:rPr>
              <a:t>– </a:t>
            </a:r>
            <a:r>
              <a:rPr lang="nl-NL" dirty="0" smtClean="0">
                <a:solidFill>
                  <a:schemeClr val="accent1"/>
                </a:solidFill>
              </a:rPr>
              <a:t>2022</a:t>
            </a:r>
            <a:endParaRPr lang="nl-N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54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330" y="440575"/>
            <a:ext cx="10813819" cy="556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/>
              <a:t>Cell</a:t>
            </a:r>
            <a:r>
              <a:rPr lang="nl-NL" sz="2800" b="1" dirty="0"/>
              <a:t> </a:t>
            </a:r>
            <a:r>
              <a:rPr lang="nl-NL" sz="2800" b="1" dirty="0" err="1"/>
              <a:t>notation</a:t>
            </a:r>
            <a:r>
              <a:rPr lang="nl-NL" sz="2800" b="1" dirty="0"/>
              <a:t> of n </a:t>
            </a:r>
            <a:r>
              <a:rPr lang="nl-NL" sz="2800" b="1" dirty="0" err="1"/>
              <a:t>electrochemical</a:t>
            </a:r>
            <a:r>
              <a:rPr lang="nl-NL" sz="2800" b="1" dirty="0"/>
              <a:t> </a:t>
            </a:r>
            <a:r>
              <a:rPr lang="nl-NL" sz="2800" b="1" dirty="0" err="1"/>
              <a:t>cell</a:t>
            </a:r>
            <a:r>
              <a:rPr lang="nl-NL" sz="2800" b="1" dirty="0"/>
              <a:t> (a </a:t>
            </a:r>
            <a:r>
              <a:rPr lang="nl-NL" sz="2800" b="1" dirty="0" err="1"/>
              <a:t>battery</a:t>
            </a:r>
            <a:r>
              <a:rPr lang="nl-NL" sz="2800" b="1" dirty="0"/>
              <a:t>), no </a:t>
            </a:r>
            <a:r>
              <a:rPr lang="nl-NL" sz="2800" b="1" dirty="0" err="1"/>
              <a:t>electrolysis</a:t>
            </a:r>
            <a:r>
              <a:rPr lang="nl-NL" sz="2800" b="1" dirty="0"/>
              <a:t>:</a:t>
            </a:r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Your electrodes will be on the utmost left hand side and utmost right hand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The </a:t>
            </a:r>
            <a:r>
              <a:rPr lang="nl-NL" sz="2000" dirty="0" err="1"/>
              <a:t>left</a:t>
            </a:r>
            <a:r>
              <a:rPr lang="nl-NL" sz="2000" dirty="0"/>
              <a:t> hand side will </a:t>
            </a:r>
            <a:r>
              <a:rPr lang="nl-NL" sz="2000" dirty="0" err="1"/>
              <a:t>always</a:t>
            </a:r>
            <a:r>
              <a:rPr lang="nl-NL" sz="2000" dirty="0"/>
              <a:t> </a:t>
            </a:r>
            <a:r>
              <a:rPr lang="nl-NL" sz="2000" dirty="0" err="1"/>
              <a:t>be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reducing</a:t>
            </a:r>
            <a:r>
              <a:rPr lang="nl-NL" sz="2000" dirty="0"/>
              <a:t> agent (</a:t>
            </a:r>
            <a:r>
              <a:rPr lang="nl-NL" sz="2000" dirty="0" err="1"/>
              <a:t>oxidizing</a:t>
            </a:r>
            <a:r>
              <a:rPr lang="nl-NL" sz="2000" dirty="0"/>
              <a:t> </a:t>
            </a:r>
            <a:r>
              <a:rPr lang="nl-NL" sz="2000" dirty="0" err="1"/>
              <a:t>reaction</a:t>
            </a:r>
            <a:r>
              <a:rPr lang="nl-NL" sz="2000" dirty="0"/>
              <a:t> at </a:t>
            </a:r>
            <a:r>
              <a:rPr lang="nl-NL" sz="2000" dirty="0" err="1"/>
              <a:t>the</a:t>
            </a:r>
            <a:r>
              <a:rPr lang="nl-NL" sz="2000" dirty="0"/>
              <a:t> anode)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From your electrode to the electrolyte (a phase change) will be a: | 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Electrolytes in the same phase will be seperated with a semicolon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A saltbridge or semi-permeable membrane will be depicted as: ||</a:t>
            </a:r>
          </a:p>
          <a:p>
            <a:endParaRPr lang="nl-NL" sz="2000" dirty="0"/>
          </a:p>
          <a:p>
            <a:r>
              <a:rPr lang="nl-NL" sz="2000" dirty="0"/>
              <a:t>Example:</a:t>
            </a:r>
          </a:p>
          <a:p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nl-NL" sz="2000" dirty="0"/>
              <a:t> |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nl-NL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(1M),Fe</a:t>
            </a:r>
            <a:r>
              <a:rPr lang="nl-NL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(1M) ∥ Cl</a:t>
            </a:r>
            <a:r>
              <a:rPr lang="nl-NL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(g)∣Cl</a:t>
            </a:r>
            <a:r>
              <a:rPr lang="nl-NL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(1M) ∣ Pt</a:t>
            </a:r>
            <a:endParaRPr lang="nl-NL" sz="2000" dirty="0"/>
          </a:p>
          <a:p>
            <a:endParaRPr lang="nl-N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dirty="0"/>
              <a:t>Question</a:t>
            </a:r>
          </a:p>
          <a:p>
            <a:r>
              <a:rPr lang="nl-NL" sz="2000" dirty="0" err="1"/>
              <a:t>Given</a:t>
            </a:r>
            <a:r>
              <a:rPr lang="nl-NL" sz="2000" dirty="0"/>
              <a:t> the reaction: 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2Cr</a:t>
            </a:r>
            <a:r>
              <a:rPr lang="nl-NL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 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+ 7H</a:t>
            </a:r>
            <a:r>
              <a:rPr lang="nl-NL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+ 3Br</a:t>
            </a:r>
            <a:r>
              <a:rPr lang="nl-NL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(l)→Cr</a:t>
            </a:r>
            <a:r>
              <a:rPr lang="nl-NL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nl-NL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nl-NL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+ 14H</a:t>
            </a:r>
            <a:r>
              <a:rPr lang="nl-NL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+ 6Br</a:t>
            </a:r>
            <a:r>
              <a:rPr lang="nl-NL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endParaRPr lang="nl-N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dirty="0">
                <a:cs typeface="Times New Roman" panose="02020603050405020304" pitchFamily="18" charset="0"/>
              </a:rPr>
              <a:t>Give the cell notation for this reaction in a electrochemical cell with platina electrodes</a:t>
            </a:r>
          </a:p>
          <a:p>
            <a:endParaRPr lang="nl-NL" dirty="0">
              <a:cs typeface="Times New Roman" panose="02020603050405020304" pitchFamily="18" charset="0"/>
            </a:endParaRPr>
          </a:p>
          <a:p>
            <a:endParaRPr lang="nl-NL" dirty="0">
              <a:cs typeface="Times New Roman" panose="02020603050405020304" pitchFamily="18" charset="0"/>
            </a:endParaRPr>
          </a:p>
          <a:p>
            <a:endParaRPr lang="nl-NL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12622B2-1AAB-6649-9047-BF7CC74DA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86" y="980107"/>
            <a:ext cx="9685511" cy="119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57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5915" y="79476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nl-NL" sz="3200" dirty="0"/>
              <a:t>If  </a:t>
            </a:r>
            <a:r>
              <a:rPr lang="nl-NL" sz="3200" i="1" dirty="0"/>
              <a:t>p</a:t>
            </a:r>
            <a:r>
              <a:rPr lang="nl-NL" sz="3200" dirty="0"/>
              <a:t> ≠ </a:t>
            </a:r>
            <a:r>
              <a:rPr lang="nl-NL" sz="3200" i="1" dirty="0"/>
              <a:t>p</a:t>
            </a:r>
            <a:r>
              <a:rPr lang="nl-NL" sz="3200" baseline="30000" dirty="0"/>
              <a:t>Ɵ</a:t>
            </a:r>
            <a:r>
              <a:rPr lang="nl-NL" sz="3200" dirty="0"/>
              <a:t> and/or </a:t>
            </a:r>
            <a:r>
              <a:rPr lang="nl-NL" sz="3200" i="1" dirty="0"/>
              <a:t>a</a:t>
            </a:r>
            <a:r>
              <a:rPr lang="nl-NL" sz="3200" dirty="0"/>
              <a:t> ≠ 1, </a:t>
            </a:r>
            <a:r>
              <a:rPr lang="nl-NL" sz="3200" dirty="0" err="1"/>
              <a:t>apply</a:t>
            </a:r>
            <a:r>
              <a:rPr lang="nl-NL" sz="3200" dirty="0"/>
              <a:t> a </a:t>
            </a:r>
            <a:r>
              <a:rPr lang="nl-NL" sz="3200" dirty="0" err="1"/>
              <a:t>correction</a:t>
            </a:r>
            <a:r>
              <a:rPr lang="nl-NL" sz="3200" dirty="0"/>
              <a:t>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83506" y="4615243"/>
            <a:ext cx="10254881" cy="15841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sz="2800" u="sng" dirty="0"/>
              <a:t>For overall </a:t>
            </a:r>
            <a:r>
              <a:rPr lang="nl-NL" sz="2800" u="sng" dirty="0" err="1"/>
              <a:t>potential</a:t>
            </a:r>
            <a:r>
              <a:rPr lang="nl-NL" sz="2800" u="sng" dirty="0"/>
              <a:t>: </a:t>
            </a:r>
            <a:br>
              <a:rPr lang="nl-NL" sz="2800" u="sng" dirty="0"/>
            </a:br>
            <a:r>
              <a:rPr lang="nl-NL" u="sng" dirty="0"/>
              <a:t> </a:t>
            </a:r>
          </a:p>
          <a:p>
            <a:pPr>
              <a:buNone/>
            </a:pPr>
            <a:r>
              <a:rPr lang="nl-NL" sz="2800" dirty="0"/>
              <a:t>				    </a:t>
            </a:r>
            <a:r>
              <a:rPr lang="nl-NL" sz="28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nl-NL" sz="2800" dirty="0"/>
              <a:t>: </a:t>
            </a:r>
            <a:r>
              <a:rPr lang="nl-NL" sz="2800" dirty="0" err="1"/>
              <a:t>reaction</a:t>
            </a:r>
            <a:r>
              <a:rPr lang="nl-NL" sz="2800" dirty="0"/>
              <a:t> </a:t>
            </a:r>
            <a:r>
              <a:rPr lang="nl-NL" sz="2800" dirty="0" err="1"/>
              <a:t>quotient</a:t>
            </a:r>
            <a:endParaRPr lang="nl-NL" sz="2800" dirty="0"/>
          </a:p>
          <a:p>
            <a:pPr>
              <a:buNone/>
            </a:pPr>
            <a:r>
              <a:rPr lang="nl-NL" sz="2800" dirty="0"/>
              <a:t>			                (</a:t>
            </a:r>
            <a:r>
              <a:rPr lang="nl-NL" sz="2800" dirty="0" err="1"/>
              <a:t>similar</a:t>
            </a:r>
            <a:r>
              <a:rPr lang="nl-NL" sz="2800" dirty="0"/>
              <a:t> to </a:t>
            </a:r>
            <a:r>
              <a:rPr lang="nl-NL" sz="2800" dirty="0" err="1"/>
              <a:t>concentration</a:t>
            </a:r>
            <a:r>
              <a:rPr lang="nl-NL" sz="2800" dirty="0"/>
              <a:t> </a:t>
            </a:r>
            <a:r>
              <a:rPr lang="nl-NL" sz="2800" dirty="0" err="1"/>
              <a:t>quotient</a:t>
            </a:r>
            <a:r>
              <a:rPr lang="nl-NL" sz="2800" dirty="0"/>
              <a:t>)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755915" y="1823065"/>
            <a:ext cx="10284514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nl-NL" sz="2800" u="sng" dirty="0"/>
              <a:t>For </a:t>
            </a:r>
            <a:r>
              <a:rPr lang="nl-NL" sz="2800" u="sng" dirty="0" err="1"/>
              <a:t>each</a:t>
            </a:r>
            <a:r>
              <a:rPr lang="nl-NL" sz="2800" u="sng" dirty="0"/>
              <a:t> </a:t>
            </a:r>
            <a:r>
              <a:rPr lang="nl-NL" sz="2800" u="sng" dirty="0" err="1"/>
              <a:t>electrode</a:t>
            </a:r>
            <a:r>
              <a:rPr lang="nl-NL" sz="2800" u="sng" dirty="0"/>
              <a:t>:</a:t>
            </a:r>
            <a:r>
              <a:rPr lang="nl-NL" sz="2800" dirty="0"/>
              <a:t> 	   </a:t>
            </a:r>
            <a:r>
              <a:rPr lang="nl-NL" sz="2800" dirty="0" err="1"/>
              <a:t>Ox</a:t>
            </a:r>
            <a:r>
              <a:rPr lang="nl-NL" sz="2800" dirty="0"/>
              <a:t> +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nl-NL" sz="2800" dirty="0"/>
              <a:t> e</a:t>
            </a:r>
            <a:r>
              <a:rPr lang="nl-NL" sz="2800" baseline="30000" dirty="0"/>
              <a:t>-</a:t>
            </a:r>
            <a:r>
              <a:rPr lang="nl-NL" sz="2800" dirty="0"/>
              <a:t> </a:t>
            </a:r>
            <a:r>
              <a:rPr lang="nl-NL" sz="2800" dirty="0">
                <a:latin typeface="Times New Roman"/>
                <a:cs typeface="Times New Roman"/>
              </a:rPr>
              <a:t>→ </a:t>
            </a:r>
            <a:r>
              <a:rPr lang="nl-NL" sz="2800" dirty="0">
                <a:cs typeface="Times New Roman"/>
              </a:rPr>
              <a:t>Red  </a:t>
            </a:r>
            <a:endParaRPr lang="nl-NL" sz="2800" u="sng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nl-NL" sz="2800" dirty="0"/>
              <a:t>			</a:t>
            </a:r>
            <a:br>
              <a:rPr lang="nl-NL" sz="2800" dirty="0"/>
            </a:br>
            <a:endParaRPr lang="nl-NL" sz="28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nl-NL" sz="2800" dirty="0"/>
              <a:t>			                </a:t>
            </a:r>
            <a:r>
              <a:rPr lang="nl-NL" sz="28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nl-NL" sz="2800" dirty="0"/>
              <a:t>: potential of the electrode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nl-NL" sz="2800" dirty="0"/>
              <a:t>			</a:t>
            </a:r>
            <a:r>
              <a:rPr lang="nl-NL" sz="2800" i="1" dirty="0">
                <a:latin typeface="Times New Roman" pitchFamily="18" charset="0"/>
                <a:cs typeface="Times New Roman" pitchFamily="18" charset="0"/>
              </a:rPr>
              <a:t>              Q</a:t>
            </a:r>
            <a:r>
              <a:rPr lang="nl-NL" sz="2800" dirty="0"/>
              <a:t> refers to the </a:t>
            </a:r>
            <a:r>
              <a:rPr lang="nl-NL" sz="2800" dirty="0" err="1"/>
              <a:t>half-reaction</a:t>
            </a:r>
            <a:r>
              <a:rPr lang="nl-NL" sz="2800" dirty="0"/>
              <a:t> of the </a:t>
            </a:r>
            <a:r>
              <a:rPr lang="nl-NL" sz="2800" dirty="0" err="1"/>
              <a:t>cell</a:t>
            </a:r>
            <a:endParaRPr lang="nl-NL" sz="2800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5663952" y="4454831"/>
          <a:ext cx="3338513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Vergelijking" r:id="rId4" imgW="1498320" imgH="431640" progId="Equation.3">
                  <p:embed/>
                </p:oleObj>
              </mc:Choice>
              <mc:Fallback>
                <p:oleObj name="Vergelijking" r:id="rId4" imgW="1498320" imgH="431640" progId="Equation.3">
                  <p:embed/>
                  <p:pic>
                    <p:nvPicPr>
                      <p:cNvPr id="358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3952" y="4454831"/>
                        <a:ext cx="3338513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5735960" y="2320887"/>
          <a:ext cx="2514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6" imgW="1130040" imgH="431640" progId="">
                  <p:embed/>
                </p:oleObj>
              </mc:Choice>
              <mc:Fallback>
                <p:oleObj name="Equation" r:id="rId6" imgW="1130040" imgH="431640" progId="">
                  <p:embed/>
                  <p:pic>
                    <p:nvPicPr>
                      <p:cNvPr id="358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960" y="2320887"/>
                        <a:ext cx="25146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hoek 7"/>
          <p:cNvSpPr/>
          <p:nvPr/>
        </p:nvSpPr>
        <p:spPr>
          <a:xfrm>
            <a:off x="1788150" y="148571"/>
            <a:ext cx="5328591" cy="64807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1991544" y="15031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Non-standard </a:t>
            </a:r>
            <a:r>
              <a:rPr lang="nl-NL" sz="3600" b="1" dirty="0" err="1">
                <a:solidFill>
                  <a:srgbClr val="0070C0"/>
                </a:solidFill>
              </a:rPr>
              <a:t>conditions</a:t>
            </a:r>
            <a:r>
              <a:rPr lang="nl-NL" sz="36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726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23392" y="185043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sz="3200" u="sng" dirty="0"/>
              <a:t>Example:</a:t>
            </a:r>
            <a:r>
              <a:rPr lang="nl-NL" sz="3200" dirty="0"/>
              <a:t> the nickel chromium </a:t>
            </a:r>
            <a:r>
              <a:rPr lang="nl-NL" sz="3200" dirty="0" err="1"/>
              <a:t>battery</a:t>
            </a:r>
            <a:r>
              <a:rPr lang="nl-NL" sz="3200" dirty="0"/>
              <a:t/>
            </a:r>
            <a:br>
              <a:rPr lang="nl-NL" sz="3200" dirty="0"/>
            </a:br>
            <a:endParaRPr lang="nl-NL" sz="3200" dirty="0"/>
          </a:p>
          <a:p>
            <a:pPr>
              <a:buNone/>
            </a:pPr>
            <a:r>
              <a:rPr lang="nl-NL" sz="3200" dirty="0"/>
              <a:t>	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nl-NL" sz="3200" baseline="30000" dirty="0">
                <a:latin typeface="Times New Roman" pitchFamily="18" charset="0"/>
                <a:cs typeface="Times New Roman" pitchFamily="18" charset="0"/>
              </a:rPr>
              <a:t>2+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+ 2e</a:t>
            </a:r>
            <a:r>
              <a:rPr lang="nl-NL" sz="32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	→ Ni</a:t>
            </a:r>
          </a:p>
          <a:p>
            <a:pPr>
              <a:buNone/>
            </a:pP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3200" u="sng" dirty="0">
                <a:latin typeface="Times New Roman" pitchFamily="18" charset="0"/>
                <a:cs typeface="Times New Roman" pitchFamily="18" charset="0"/>
              </a:rPr>
              <a:t>Cr 		→ Cr</a:t>
            </a:r>
            <a:r>
              <a:rPr lang="nl-NL" sz="3200" u="sng" baseline="30000" dirty="0">
                <a:latin typeface="Times New Roman" pitchFamily="18" charset="0"/>
                <a:cs typeface="Times New Roman" pitchFamily="18" charset="0"/>
              </a:rPr>
              <a:t>3+ </a:t>
            </a:r>
            <a:r>
              <a:rPr lang="nl-NL" sz="3200" u="sng" dirty="0">
                <a:latin typeface="Times New Roman" pitchFamily="18" charset="0"/>
                <a:cs typeface="Times New Roman" pitchFamily="18" charset="0"/>
              </a:rPr>
              <a:t>+ 3e</a:t>
            </a:r>
            <a:r>
              <a:rPr lang="nl-NL" sz="3200" u="sng" baseline="30000" dirty="0">
                <a:latin typeface="Times New Roman" pitchFamily="18" charset="0"/>
                <a:cs typeface="Times New Roman" pitchFamily="18" charset="0"/>
              </a:rPr>
              <a:t>-</a:t>
            </a:r>
            <a:endParaRPr lang="nl-NL" sz="32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sz="3200" dirty="0"/>
              <a:t>	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3 Ni</a:t>
            </a:r>
            <a:r>
              <a:rPr lang="nl-NL" sz="3200" baseline="30000" dirty="0">
                <a:latin typeface="Times New Roman" pitchFamily="18" charset="0"/>
                <a:cs typeface="Times New Roman" pitchFamily="18" charset="0"/>
              </a:rPr>
              <a:t>2+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+ 2 Cr → 3 Ni + 2 Cr</a:t>
            </a:r>
            <a:r>
              <a:rPr lang="nl-NL" sz="3200" baseline="30000" dirty="0">
                <a:latin typeface="Times New Roman" pitchFamily="18" charset="0"/>
                <a:cs typeface="Times New Roman" pitchFamily="18" charset="0"/>
              </a:rPr>
              <a:t>3+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839416" y="335339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i="1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nl-NL" sz="3200" dirty="0"/>
              <a:t> = 6  and 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063454" y="3012777"/>
          <a:ext cx="305435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Vergelijking" r:id="rId3" imgW="1346040" imgH="495000" progId="Equation.3">
                  <p:embed/>
                </p:oleObj>
              </mc:Choice>
              <mc:Fallback>
                <p:oleObj name="Vergelijking" r:id="rId3" imgW="1346040" imgH="495000" progId="Equation.3">
                  <p:embed/>
                  <p:pic>
                    <p:nvPicPr>
                      <p:cNvPr id="348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454" y="3012777"/>
                        <a:ext cx="3054350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767408" y="4433516"/>
            <a:ext cx="957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sz="2800" dirty="0"/>
              <a:t>If the activities are known you can calculate the potential </a:t>
            </a:r>
            <a:r>
              <a:rPr lang="nl-NL" sz="2800" dirty="0" err="1"/>
              <a:t>by</a:t>
            </a:r>
            <a:r>
              <a:rPr lang="nl-NL" sz="2800" dirty="0"/>
              <a:t>: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7248129" y="1193155"/>
            <a:ext cx="1480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3x</a:t>
            </a:r>
          </a:p>
          <a:p>
            <a:r>
              <a:rPr lang="nl-NL" sz="3200" dirty="0"/>
              <a:t>2x</a:t>
            </a:r>
            <a:endParaRPr lang="en-US" sz="3200" dirty="0"/>
          </a:p>
        </p:txBody>
      </p:sp>
      <p:sp>
        <p:nvSpPr>
          <p:cNvPr id="8" name="Rechthoek 7"/>
          <p:cNvSpPr/>
          <p:nvPr/>
        </p:nvSpPr>
        <p:spPr>
          <a:xfrm>
            <a:off x="1415480" y="2134346"/>
            <a:ext cx="547260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844130" y="5441652"/>
          <a:ext cx="4021137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Vergelijking" r:id="rId5" imgW="1498320" imgH="431640" progId="Equation.3">
                  <p:embed/>
                </p:oleObj>
              </mc:Choice>
              <mc:Fallback>
                <p:oleObj name="Vergelijking" r:id="rId5" imgW="1498320" imgH="431640" progId="Equation.3">
                  <p:embed/>
                  <p:pic>
                    <p:nvPicPr>
                      <p:cNvPr id="348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130" y="5441652"/>
                        <a:ext cx="4021137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273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66926" y="1041400"/>
          <a:ext cx="27225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" name="Vergelijking" r:id="rId3" imgW="1638000" imgH="431640" progId="Equation.3">
                  <p:embed/>
                </p:oleObj>
              </mc:Choice>
              <mc:Fallback>
                <p:oleObj name="Vergelijking" r:id="rId3" imgW="1638000" imgH="4316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6" y="1041400"/>
                        <a:ext cx="272256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074864" y="1765300"/>
          <a:ext cx="29876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" name="Vergelijking" r:id="rId5" imgW="1638000" imgH="431640" progId="Equation.3">
                  <p:embed/>
                </p:oleObj>
              </mc:Choice>
              <mc:Fallback>
                <p:oleObj name="Vergelijking" r:id="rId5" imgW="1638000" imgH="431640" progId="Equation.3">
                  <p:embed/>
                  <p:pic>
                    <p:nvPicPr>
                      <p:cNvPr id="53251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4" y="1765300"/>
                        <a:ext cx="29876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2066926" y="2564905"/>
          <a:ext cx="5469235" cy="838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Vergelijking" r:id="rId7" imgW="4025880" imgH="622080" progId="Equation.3">
                  <p:embed/>
                </p:oleObj>
              </mc:Choice>
              <mc:Fallback>
                <p:oleObj name="Vergelijking" r:id="rId7" imgW="4025880" imgH="622080" progId="Equation.3">
                  <p:embed/>
                  <p:pic>
                    <p:nvPicPr>
                      <p:cNvPr id="532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6" y="2564905"/>
                        <a:ext cx="5469235" cy="8382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2074864" y="4346544"/>
          <a:ext cx="5101257" cy="726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Vergelijking" r:id="rId9" imgW="3632040" imgH="520560" progId="Equation.3">
                  <p:embed/>
                </p:oleObj>
              </mc:Choice>
              <mc:Fallback>
                <p:oleObj name="Vergelijking" r:id="rId9" imgW="3632040" imgH="520560" progId="Equation.3">
                  <p:embed/>
                  <p:pic>
                    <p:nvPicPr>
                      <p:cNvPr id="532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4" y="4346544"/>
                        <a:ext cx="5101257" cy="726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2091012" y="5057775"/>
          <a:ext cx="263683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Vergelijking" r:id="rId11" imgW="1612800" imgH="495000" progId="Equation.3">
                  <p:embed/>
                </p:oleObj>
              </mc:Choice>
              <mc:Fallback>
                <p:oleObj name="Vergelijking" r:id="rId11" imgW="1612800" imgH="495000" progId="Equation.3">
                  <p:embed/>
                  <p:pic>
                    <p:nvPicPr>
                      <p:cNvPr id="532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1012" y="5057775"/>
                        <a:ext cx="2636837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2074863" y="3548054"/>
          <a:ext cx="5297488" cy="689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Vergelijking" r:id="rId13" imgW="3974760" imgH="520560" progId="Equation.3">
                  <p:embed/>
                </p:oleObj>
              </mc:Choice>
              <mc:Fallback>
                <p:oleObj name="Vergelijking" r:id="rId13" imgW="3974760" imgH="520560" progId="Equation.3">
                  <p:embed/>
                  <p:pic>
                    <p:nvPicPr>
                      <p:cNvPr id="532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3548054"/>
                        <a:ext cx="5297488" cy="689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2062312" y="5816600"/>
          <a:ext cx="24495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" name="Vergelijking" r:id="rId15" imgW="1498320" imgH="431640" progId="Equation.3">
                  <p:embed/>
                </p:oleObj>
              </mc:Choice>
              <mc:Fallback>
                <p:oleObj name="Vergelijking" r:id="rId15" imgW="1498320" imgH="431640" progId="Equation.3">
                  <p:embed/>
                  <p:pic>
                    <p:nvPicPr>
                      <p:cNvPr id="532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312" y="5816600"/>
                        <a:ext cx="2449513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240017" y="5301209"/>
            <a:ext cx="4937259" cy="1200329"/>
            <a:chOff x="4716016" y="5301208"/>
            <a:chExt cx="4937259" cy="1200329"/>
          </a:xfrm>
        </p:grpSpPr>
        <p:sp>
          <p:nvSpPr>
            <p:cNvPr id="14" name="Tekstvak 4"/>
            <p:cNvSpPr txBox="1"/>
            <p:nvPr/>
          </p:nvSpPr>
          <p:spPr>
            <a:xfrm>
              <a:off x="4716016" y="5301208"/>
              <a:ext cx="388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nl-NL" sz="2400" dirty="0">
                  <a:latin typeface="Times New Roman" pitchFamily="18" charset="0"/>
                  <a:cs typeface="Times New Roman" pitchFamily="18" charset="0"/>
                </a:rPr>
                <a:t>Ni</a:t>
              </a:r>
              <a:r>
                <a:rPr lang="nl-NL" sz="2400" baseline="30000" dirty="0">
                  <a:latin typeface="Times New Roman" pitchFamily="18" charset="0"/>
                  <a:cs typeface="Times New Roman" pitchFamily="18" charset="0"/>
                </a:rPr>
                <a:t>2+ </a:t>
              </a:r>
              <a:r>
                <a:rPr lang="nl-NL" sz="2400" dirty="0">
                  <a:latin typeface="Times New Roman" pitchFamily="18" charset="0"/>
                  <a:cs typeface="Times New Roman" pitchFamily="18" charset="0"/>
                </a:rPr>
                <a:t>+ 2e</a:t>
              </a:r>
              <a:r>
                <a:rPr lang="nl-NL" sz="2400" baseline="30000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nl-NL" sz="2400" dirty="0">
                  <a:latin typeface="Times New Roman" pitchFamily="18" charset="0"/>
                  <a:cs typeface="Times New Roman" pitchFamily="18" charset="0"/>
                </a:rPr>
                <a:t> 	→ Ni</a:t>
              </a:r>
            </a:p>
            <a:p>
              <a:pPr>
                <a:buNone/>
              </a:pPr>
              <a:r>
                <a:rPr lang="nl-NL" sz="2400" u="sng" dirty="0">
                  <a:latin typeface="Times New Roman" pitchFamily="18" charset="0"/>
                  <a:cs typeface="Times New Roman" pitchFamily="18" charset="0"/>
                </a:rPr>
                <a:t>Cr 		→ Cr</a:t>
              </a:r>
              <a:r>
                <a:rPr lang="nl-NL" sz="2400" u="sng" baseline="30000" dirty="0">
                  <a:latin typeface="Times New Roman" pitchFamily="18" charset="0"/>
                  <a:cs typeface="Times New Roman" pitchFamily="18" charset="0"/>
                </a:rPr>
                <a:t>3+ </a:t>
              </a:r>
              <a:r>
                <a:rPr lang="nl-NL" sz="2400" u="sng" dirty="0">
                  <a:latin typeface="Times New Roman" pitchFamily="18" charset="0"/>
                  <a:cs typeface="Times New Roman" pitchFamily="18" charset="0"/>
                </a:rPr>
                <a:t>+ 3e</a:t>
              </a:r>
              <a:r>
                <a:rPr lang="nl-NL" sz="2400" u="sng" baseline="30000" dirty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nl-NL" sz="2400" u="sng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buNone/>
              </a:pPr>
              <a:r>
                <a:rPr lang="nl-NL" sz="2400" dirty="0">
                  <a:latin typeface="Times New Roman" pitchFamily="18" charset="0"/>
                  <a:cs typeface="Times New Roman" pitchFamily="18" charset="0"/>
                </a:rPr>
                <a:t>3 Ni</a:t>
              </a:r>
              <a:r>
                <a:rPr lang="nl-NL" sz="2400" baseline="30000" dirty="0">
                  <a:latin typeface="Times New Roman" pitchFamily="18" charset="0"/>
                  <a:cs typeface="Times New Roman" pitchFamily="18" charset="0"/>
                </a:rPr>
                <a:t>2+ </a:t>
              </a:r>
              <a:r>
                <a:rPr lang="nl-NL" sz="2400" dirty="0">
                  <a:latin typeface="Times New Roman" pitchFamily="18" charset="0"/>
                  <a:cs typeface="Times New Roman" pitchFamily="18" charset="0"/>
                </a:rPr>
                <a:t>+ 2 Cr → 3 Ni + 2 Cr</a:t>
              </a:r>
              <a:r>
                <a:rPr lang="nl-NL" sz="2400" baseline="30000" dirty="0">
                  <a:latin typeface="Times New Roman" pitchFamily="18" charset="0"/>
                  <a:cs typeface="Times New Roman" pitchFamily="18" charset="0"/>
                </a:rPr>
                <a:t>3+</a:t>
              </a:r>
            </a:p>
          </p:txBody>
        </p:sp>
        <p:sp>
          <p:nvSpPr>
            <p:cNvPr id="16" name="Tekstvak 5"/>
            <p:cNvSpPr txBox="1"/>
            <p:nvPr/>
          </p:nvSpPr>
          <p:spPr>
            <a:xfrm>
              <a:off x="8172400" y="5301208"/>
              <a:ext cx="1480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3x</a:t>
              </a:r>
            </a:p>
            <a:p>
              <a:r>
                <a:rPr lang="nl-NL" sz="2400" dirty="0"/>
                <a:t>2x</a:t>
              </a:r>
              <a:endParaRPr lang="en-US" sz="24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7680176" y="1268761"/>
            <a:ext cx="24482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nl-NL" sz="2200" baseline="30000" dirty="0">
                <a:latin typeface="Times New Roman" pitchFamily="18" charset="0"/>
                <a:cs typeface="Times New Roman" pitchFamily="18" charset="0"/>
              </a:rPr>
              <a:t>2+ 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+ 2e</a:t>
            </a:r>
            <a:r>
              <a:rPr lang="nl-NL" sz="22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⇄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 Ni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11146" y="1918245"/>
            <a:ext cx="2592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nl-NL" sz="2200" baseline="30000" dirty="0">
                <a:latin typeface="Times New Roman" pitchFamily="18" charset="0"/>
                <a:cs typeface="Times New Roman" pitchFamily="18" charset="0"/>
              </a:rPr>
              <a:t>3+ 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+ 3e</a:t>
            </a:r>
            <a:r>
              <a:rPr lang="nl-NL" sz="22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⇄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 Cr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1345" y="26575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Explanation for nickel chromium battery</a:t>
            </a:r>
          </a:p>
        </p:txBody>
      </p:sp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4800601" y="1135064"/>
          <a:ext cx="226536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" name="Vergelijking" r:id="rId17" imgW="1358640" imgH="444240" progId="Equation.3">
                  <p:embed/>
                </p:oleObj>
              </mc:Choice>
              <mc:Fallback>
                <p:oleObj name="Vergelijking" r:id="rId17" imgW="1358640" imgH="444240" progId="Equation.3">
                  <p:embed/>
                  <p:pic>
                    <p:nvPicPr>
                      <p:cNvPr id="532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1135064"/>
                        <a:ext cx="2265363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5016500" y="1855789"/>
          <a:ext cx="235585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" name="Vergelijking" r:id="rId19" imgW="1358640" imgH="444240" progId="Equation.3">
                  <p:embed/>
                </p:oleObj>
              </mc:Choice>
              <mc:Fallback>
                <p:oleObj name="Vergelijking" r:id="rId19" imgW="1358640" imgH="444240" progId="Equation.3">
                  <p:embed/>
                  <p:pic>
                    <p:nvPicPr>
                      <p:cNvPr id="532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1855789"/>
                        <a:ext cx="235585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7068108" y="263757"/>
            <a:ext cx="3168352" cy="864096"/>
            <a:chOff x="5508104" y="260648"/>
            <a:chExt cx="3168352" cy="864096"/>
          </a:xfrm>
        </p:grpSpPr>
        <p:sp>
          <p:nvSpPr>
            <p:cNvPr id="24" name="Line Callout 2 23"/>
            <p:cNvSpPr/>
            <p:nvPr/>
          </p:nvSpPr>
          <p:spPr>
            <a:xfrm>
              <a:off x="5508104" y="260648"/>
              <a:ext cx="3168352" cy="864096"/>
            </a:xfrm>
            <a:prstGeom prst="borderCallout2">
              <a:avLst>
                <a:gd name="adj1" fmla="val 30508"/>
                <a:gd name="adj2" fmla="val -138"/>
                <a:gd name="adj3" fmla="val 87991"/>
                <a:gd name="adj4" fmla="val -14766"/>
                <a:gd name="adj5" fmla="val 125565"/>
                <a:gd name="adj6" fmla="val -687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08104" y="260648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fill in for the reduction reaction: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032105" y="260649"/>
            <a:ext cx="3197289" cy="903005"/>
            <a:chOff x="3303467" y="-1474391"/>
            <a:chExt cx="3197289" cy="903005"/>
          </a:xfrm>
        </p:grpSpPr>
        <p:sp>
          <p:nvSpPr>
            <p:cNvPr id="31" name="Line Callout 2 30"/>
            <p:cNvSpPr/>
            <p:nvPr/>
          </p:nvSpPr>
          <p:spPr>
            <a:xfrm>
              <a:off x="3303467" y="-1474391"/>
              <a:ext cx="3168352" cy="864096"/>
            </a:xfrm>
            <a:prstGeom prst="borderCallout2">
              <a:avLst>
                <a:gd name="adj1" fmla="val 99749"/>
                <a:gd name="adj2" fmla="val 93569"/>
                <a:gd name="adj3" fmla="val 249990"/>
                <a:gd name="adj4" fmla="val 93906"/>
                <a:gd name="adj5" fmla="val 288870"/>
                <a:gd name="adj6" fmla="val 1639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32404" y="-1402383"/>
              <a:ext cx="3168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                                                    Fill in: </a:t>
              </a:r>
              <a:r>
                <a:rPr lang="el-GR" dirty="0"/>
                <a:t>Δ</a:t>
              </a:r>
              <a:r>
                <a:rPr lang="en-US" dirty="0" err="1"/>
                <a:t>E</a:t>
              </a:r>
              <a:r>
                <a:rPr lang="en-US" baseline="-25000" dirty="0" err="1"/>
                <a:t>cel</a:t>
              </a:r>
              <a:r>
                <a:rPr lang="nl-NL" dirty="0"/>
                <a:t> = E</a:t>
              </a:r>
              <a:r>
                <a:rPr lang="nl-NL" baseline="-25000" dirty="0"/>
                <a:t>+ </a:t>
              </a:r>
              <a:r>
                <a:rPr lang="nl-NL" baseline="-25000" dirty="0" err="1"/>
                <a:t>pole</a:t>
              </a:r>
              <a:r>
                <a:rPr lang="nl-NL" dirty="0"/>
                <a:t> – E</a:t>
              </a:r>
              <a:r>
                <a:rPr lang="nl-NL" baseline="-25000" dirty="0"/>
                <a:t>- </a:t>
              </a:r>
              <a:r>
                <a:rPr lang="nl-NL" baseline="-25000" dirty="0" err="1"/>
                <a:t>pole</a:t>
              </a:r>
              <a:r>
                <a:rPr lang="nl-NL" baseline="-25000" dirty="0"/>
                <a:t>      </a:t>
              </a:r>
              <a:endParaRPr lang="en-US" baseline="-25000" dirty="0"/>
            </a:p>
            <a:p>
              <a:endParaRPr lang="en-US" baseline="-250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32104" y="260648"/>
            <a:ext cx="3168352" cy="864096"/>
            <a:chOff x="5508104" y="44624"/>
            <a:chExt cx="3168352" cy="864096"/>
          </a:xfrm>
        </p:grpSpPr>
        <p:sp>
          <p:nvSpPr>
            <p:cNvPr id="34" name="Line Callout 2 33"/>
            <p:cNvSpPr/>
            <p:nvPr/>
          </p:nvSpPr>
          <p:spPr>
            <a:xfrm>
              <a:off x="5508104" y="44624"/>
              <a:ext cx="3168352" cy="864096"/>
            </a:xfrm>
            <a:prstGeom prst="borderCallout2">
              <a:avLst>
                <a:gd name="adj1" fmla="val 99749"/>
                <a:gd name="adj2" fmla="val 93569"/>
                <a:gd name="adj3" fmla="val 249990"/>
                <a:gd name="adj4" fmla="val 93906"/>
                <a:gd name="adj5" fmla="val 414464"/>
                <a:gd name="adj6" fmla="val 122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08104" y="260648"/>
              <a:ext cx="3168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By changing the quotients the  – ln becomes + ln</a:t>
              </a:r>
              <a:endParaRPr lang="en-US" baseline="-25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032104" y="260648"/>
            <a:ext cx="3168352" cy="864096"/>
            <a:chOff x="5508104" y="188640"/>
            <a:chExt cx="3168352" cy="864096"/>
          </a:xfrm>
        </p:grpSpPr>
        <p:sp>
          <p:nvSpPr>
            <p:cNvPr id="37" name="Line Callout 2 36"/>
            <p:cNvSpPr/>
            <p:nvPr/>
          </p:nvSpPr>
          <p:spPr>
            <a:xfrm>
              <a:off x="5508104" y="188640"/>
              <a:ext cx="3168352" cy="864096"/>
            </a:xfrm>
            <a:prstGeom prst="borderCallout2">
              <a:avLst>
                <a:gd name="adj1" fmla="val 99749"/>
                <a:gd name="adj2" fmla="val 93569"/>
                <a:gd name="adj3" fmla="val 351893"/>
                <a:gd name="adj4" fmla="val 93906"/>
                <a:gd name="adj5" fmla="val 504608"/>
                <a:gd name="adj6" fmla="val 611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08104" y="260648"/>
              <a:ext cx="3168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terms together and because  { </a:t>
              </a:r>
              <a:r>
                <a:rPr lang="en-US" dirty="0" err="1"/>
                <a:t>y·ln</a:t>
              </a:r>
              <a:r>
                <a:rPr lang="en-US" dirty="0"/>
                <a:t>(x) = y/2·ln(x</a:t>
              </a:r>
              <a:r>
                <a:rPr lang="en-US" baseline="30000" dirty="0"/>
                <a:t>2</a:t>
              </a:r>
              <a:r>
                <a:rPr lang="en-US" dirty="0"/>
                <a:t>) }</a:t>
              </a:r>
              <a:endParaRPr lang="en-US" baseline="-250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032104" y="332657"/>
            <a:ext cx="3168352" cy="806219"/>
            <a:chOff x="5508104" y="188640"/>
            <a:chExt cx="3168352" cy="864096"/>
          </a:xfrm>
        </p:grpSpPr>
        <p:sp>
          <p:nvSpPr>
            <p:cNvPr id="43" name="Line Callout 2 42"/>
            <p:cNvSpPr/>
            <p:nvPr/>
          </p:nvSpPr>
          <p:spPr>
            <a:xfrm>
              <a:off x="5508104" y="188640"/>
              <a:ext cx="3168352" cy="864096"/>
            </a:xfrm>
            <a:prstGeom prst="borderCallout2">
              <a:avLst>
                <a:gd name="adj1" fmla="val 99749"/>
                <a:gd name="adj2" fmla="val 93569"/>
                <a:gd name="adj3" fmla="val 519118"/>
                <a:gd name="adj4" fmla="val 93905"/>
                <a:gd name="adj5" fmla="val 630122"/>
                <a:gd name="adj6" fmla="val -7081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08104" y="260648"/>
              <a:ext cx="3168352" cy="39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y·ln</a:t>
              </a:r>
              <a:r>
                <a:rPr lang="en-US" dirty="0"/>
                <a:t> (b) – </a:t>
              </a:r>
              <a:r>
                <a:rPr lang="en-US" dirty="0" err="1"/>
                <a:t>y·ln</a:t>
              </a:r>
              <a:r>
                <a:rPr lang="en-US" dirty="0"/>
                <a:t> (c) = </a:t>
              </a:r>
              <a:r>
                <a:rPr lang="en-US" dirty="0" err="1"/>
                <a:t>y·ln</a:t>
              </a:r>
              <a:r>
                <a:rPr lang="en-US" dirty="0"/>
                <a:t> (b/c)</a:t>
              </a:r>
              <a:endParaRPr lang="en-US" baseline="-25000" dirty="0"/>
            </a:p>
          </p:txBody>
        </p:sp>
      </p:grp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2074863" y="498878"/>
          <a:ext cx="1860062" cy="698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" name="Vergelijking" r:id="rId21" imgW="1384200" imgH="520560" progId="Equation.3">
                  <p:embed/>
                </p:oleObj>
              </mc:Choice>
              <mc:Fallback>
                <p:oleObj name="Vergelijking" r:id="rId21" imgW="1384200" imgH="520560" progId="Equation.3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498878"/>
                        <a:ext cx="1860062" cy="698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4223793" y="596900"/>
          <a:ext cx="23415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" name="Vergelijking" r:id="rId23" imgW="1307880" imgH="241200" progId="Equation.3">
                  <p:embed/>
                </p:oleObj>
              </mc:Choice>
              <mc:Fallback>
                <p:oleObj name="Vergelijking" r:id="rId23" imgW="1307880" imgH="241200" progId="Equation.3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793" y="596900"/>
                        <a:ext cx="234156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994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295" y="703784"/>
            <a:ext cx="5302357" cy="333416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1CE53941-ADD0-954A-91D3-3EE115514E62}"/>
              </a:ext>
            </a:extLst>
          </p:cNvPr>
          <p:cNvSpPr txBox="1"/>
          <p:nvPr/>
        </p:nvSpPr>
        <p:spPr>
          <a:xfrm>
            <a:off x="492347" y="1169364"/>
            <a:ext cx="63069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400" dirty="0" err="1"/>
              <a:t>Internal</a:t>
            </a:r>
            <a:r>
              <a:rPr lang="nl-NL" sz="2400" dirty="0"/>
              <a:t> </a:t>
            </a:r>
            <a:r>
              <a:rPr lang="nl-NL" sz="2400" dirty="0" err="1"/>
              <a:t>resistance</a:t>
            </a:r>
            <a:r>
              <a:rPr lang="nl-NL" sz="2400" dirty="0"/>
              <a:t> is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resistance</a:t>
            </a:r>
            <a:r>
              <a:rPr lang="nl-NL" sz="2400" dirty="0"/>
              <a:t> </a:t>
            </a:r>
            <a:r>
              <a:rPr lang="nl-NL" sz="2400" dirty="0" err="1"/>
              <a:t>inside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battery</a:t>
            </a:r>
            <a:r>
              <a:rPr lang="nl-NL" sz="2400" dirty="0"/>
              <a:t>. </a:t>
            </a:r>
            <a:r>
              <a:rPr lang="nl-NL" sz="2400" dirty="0" err="1"/>
              <a:t>E</a:t>
            </a:r>
            <a:r>
              <a:rPr lang="nl-NL" sz="2400" baseline="-25000" dirty="0" err="1"/>
              <a:t>term</a:t>
            </a:r>
            <a:r>
              <a:rPr lang="nl-NL" sz="2400" baseline="-25000" dirty="0"/>
              <a:t> </a:t>
            </a:r>
            <a:r>
              <a:rPr lang="nl-NL" sz="2400" dirty="0"/>
              <a:t>is </a:t>
            </a:r>
            <a:r>
              <a:rPr lang="nl-NL" sz="2400" dirty="0" err="1"/>
              <a:t>the</a:t>
            </a:r>
            <a:r>
              <a:rPr lang="nl-NL" sz="2400" dirty="0"/>
              <a:t> voltage over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battery</a:t>
            </a:r>
            <a:r>
              <a:rPr lang="nl-NL" sz="2400" dirty="0"/>
              <a:t> terminals</a:t>
            </a:r>
          </a:p>
          <a:p>
            <a:pPr marL="285750" indent="-285750">
              <a:buFontTx/>
              <a:buChar char="-"/>
            </a:pPr>
            <a:r>
              <a:rPr lang="nl-NL" sz="2400" dirty="0" err="1"/>
              <a:t>When</a:t>
            </a:r>
            <a:r>
              <a:rPr lang="nl-NL" sz="2400" dirty="0"/>
              <a:t> I = 0, </a:t>
            </a:r>
            <a:r>
              <a:rPr lang="nl-NL" sz="2400" dirty="0" err="1"/>
              <a:t>E</a:t>
            </a:r>
            <a:r>
              <a:rPr lang="nl-NL" sz="2400" baseline="-25000" dirty="0" err="1"/>
              <a:t>term</a:t>
            </a:r>
            <a:r>
              <a:rPr lang="nl-NL" sz="2400" baseline="-25000" dirty="0"/>
              <a:t> </a:t>
            </a:r>
            <a:r>
              <a:rPr lang="nl-NL" sz="2400" dirty="0"/>
              <a:t>= </a:t>
            </a:r>
            <a:r>
              <a:rPr lang="nl-NL" sz="2400" dirty="0" err="1"/>
              <a:t>E</a:t>
            </a:r>
            <a:r>
              <a:rPr lang="nl-NL" sz="2400" baseline="-25000" dirty="0" err="1"/>
              <a:t>cell</a:t>
            </a:r>
            <a:r>
              <a:rPr lang="nl-NL" sz="2400" dirty="0"/>
              <a:t> </a:t>
            </a:r>
          </a:p>
          <a:p>
            <a:pPr marL="742950" lvl="1" indent="-285750">
              <a:buFontTx/>
              <a:buChar char="-"/>
            </a:pPr>
            <a:r>
              <a:rPr lang="nl-NL" sz="2400" dirty="0" err="1"/>
              <a:t>E</a:t>
            </a:r>
            <a:r>
              <a:rPr lang="nl-NL" sz="2400" baseline="-25000" dirty="0" err="1"/>
              <a:t>cell</a:t>
            </a:r>
            <a:r>
              <a:rPr lang="nl-NL" sz="2400" dirty="0"/>
              <a:t> is </a:t>
            </a:r>
            <a:r>
              <a:rPr lang="nl-NL" sz="2400" dirty="0" err="1"/>
              <a:t>also</a:t>
            </a:r>
            <a:r>
              <a:rPr lang="nl-NL" sz="2400" dirty="0"/>
              <a:t> </a:t>
            </a:r>
            <a:r>
              <a:rPr lang="nl-NL" sz="2400" dirty="0" err="1"/>
              <a:t>called</a:t>
            </a:r>
            <a:r>
              <a:rPr lang="nl-NL" sz="2400" dirty="0"/>
              <a:t> E</a:t>
            </a:r>
            <a:r>
              <a:rPr lang="nl-NL" sz="2400" baseline="-25000" dirty="0"/>
              <a:t>EMF</a:t>
            </a:r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 err="1"/>
              <a:t>When</a:t>
            </a:r>
            <a:r>
              <a:rPr lang="nl-NL" sz="2400" dirty="0"/>
              <a:t> I &gt; 0, </a:t>
            </a:r>
            <a:r>
              <a:rPr lang="nl-NL" sz="2400" dirty="0" err="1"/>
              <a:t>there</a:t>
            </a:r>
            <a:r>
              <a:rPr lang="nl-NL" sz="2400" dirty="0"/>
              <a:t> is </a:t>
            </a:r>
            <a:r>
              <a:rPr lang="nl-NL" sz="2400" dirty="0" err="1"/>
              <a:t>an</a:t>
            </a:r>
            <a:r>
              <a:rPr lang="nl-NL" sz="2400" dirty="0"/>
              <a:t>  </a:t>
            </a:r>
            <a:r>
              <a:rPr lang="nl-NL" sz="2400" dirty="0" err="1"/>
              <a:t>internal</a:t>
            </a:r>
            <a:r>
              <a:rPr lang="nl-NL" sz="2400" dirty="0"/>
              <a:t> </a:t>
            </a:r>
            <a:r>
              <a:rPr lang="nl-NL" sz="2400" dirty="0" err="1"/>
              <a:t>resistance</a:t>
            </a:r>
            <a:r>
              <a:rPr lang="nl-NL" sz="2400" dirty="0"/>
              <a:t> of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battery</a:t>
            </a:r>
            <a:r>
              <a:rPr lang="nl-NL" sz="2400" dirty="0"/>
              <a:t>,</a:t>
            </a:r>
          </a:p>
          <a:p>
            <a:pPr marL="742950" lvl="1" indent="-285750">
              <a:buFontTx/>
              <a:buChar char="-"/>
            </a:pPr>
            <a:r>
              <a:rPr lang="nl-NL" sz="2400" dirty="0" err="1"/>
              <a:t>E</a:t>
            </a:r>
            <a:r>
              <a:rPr lang="nl-NL" sz="2400" baseline="-25000" dirty="0" err="1"/>
              <a:t>term</a:t>
            </a:r>
            <a:r>
              <a:rPr lang="nl-NL" sz="2400" dirty="0"/>
              <a:t> = </a:t>
            </a:r>
            <a:r>
              <a:rPr lang="nl-NL" sz="2400" dirty="0" err="1"/>
              <a:t>E</a:t>
            </a:r>
            <a:r>
              <a:rPr lang="nl-NL" sz="2400" baseline="-25000" dirty="0" err="1"/>
              <a:t>cell</a:t>
            </a:r>
            <a:r>
              <a:rPr lang="nl-NL" sz="2400" baseline="-25000" dirty="0"/>
              <a:t> </a:t>
            </a:r>
            <a:r>
              <a:rPr lang="nl-NL" sz="2400" dirty="0"/>
              <a:t> - </a:t>
            </a:r>
            <a:r>
              <a:rPr lang="nl-NL" sz="2400" dirty="0" err="1"/>
              <a:t>E</a:t>
            </a:r>
            <a:r>
              <a:rPr lang="nl-NL" sz="2400" baseline="-25000" dirty="0" err="1"/>
              <a:t>internal</a:t>
            </a:r>
            <a:r>
              <a:rPr lang="nl-NL" sz="2400" baseline="-25000" dirty="0"/>
              <a:t>.      </a:t>
            </a:r>
          </a:p>
          <a:p>
            <a:pPr marL="1200150" lvl="2" indent="-285750">
              <a:buFontTx/>
              <a:buChar char="-"/>
            </a:pPr>
            <a:r>
              <a:rPr lang="nl-NL" sz="2400" dirty="0" err="1"/>
              <a:t>with</a:t>
            </a:r>
            <a:r>
              <a:rPr lang="nl-NL" sz="2400" dirty="0"/>
              <a:t>   </a:t>
            </a:r>
            <a:r>
              <a:rPr lang="nl-NL" sz="2400" dirty="0" err="1"/>
              <a:t>E</a:t>
            </a:r>
            <a:r>
              <a:rPr lang="nl-NL" sz="2400" baseline="-25000" dirty="0" err="1"/>
              <a:t>internal</a:t>
            </a:r>
            <a:r>
              <a:rPr lang="nl-NL" sz="2400" dirty="0"/>
              <a:t> = I*</a:t>
            </a:r>
            <a:r>
              <a:rPr lang="nl-NL" sz="2400" dirty="0" err="1"/>
              <a:t>R</a:t>
            </a:r>
            <a:r>
              <a:rPr lang="nl-NL" sz="2400" baseline="-25000" dirty="0" err="1"/>
              <a:t>internal</a:t>
            </a:r>
            <a:r>
              <a:rPr lang="nl-NL" sz="2400" baseline="-250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   E</a:t>
            </a:r>
            <a:r>
              <a:rPr lang="nl-NL" sz="2400" baseline="-25000" dirty="0"/>
              <a:t>L</a:t>
            </a:r>
            <a:r>
              <a:rPr lang="nl-NL" sz="2400" dirty="0"/>
              <a:t> = I*R</a:t>
            </a:r>
            <a:r>
              <a:rPr lang="nl-NL" sz="2400" baseline="-25000" dirty="0"/>
              <a:t>L</a:t>
            </a:r>
            <a:endParaRPr lang="nl-NL" sz="2400" dirty="0"/>
          </a:p>
          <a:p>
            <a:endParaRPr lang="nl-NL" sz="24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xmlns="" id="{BAF5BA1C-9FA2-C249-85AD-6CE2A7EFA9E2}"/>
              </a:ext>
            </a:extLst>
          </p:cNvPr>
          <p:cNvSpPr/>
          <p:nvPr/>
        </p:nvSpPr>
        <p:spPr>
          <a:xfrm>
            <a:off x="7306182" y="1255089"/>
            <a:ext cx="1122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E</a:t>
            </a:r>
            <a:r>
              <a:rPr lang="nl-NL" baseline="-25000" dirty="0" err="1"/>
              <a:t>term</a:t>
            </a:r>
            <a:r>
              <a:rPr lang="nl-NL" baseline="-25000" dirty="0"/>
              <a:t> </a:t>
            </a:r>
            <a:r>
              <a:rPr lang="nl-NL" dirty="0"/>
              <a:t>= </a:t>
            </a:r>
            <a:r>
              <a:rPr lang="nl-NL" dirty="0" err="1"/>
              <a:t>E</a:t>
            </a:r>
            <a:r>
              <a:rPr lang="nl-NL" baseline="-25000" dirty="0" err="1"/>
              <a:t>cell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xmlns="" id="{7035D231-1D89-DB4C-ACEC-45131FB49851}"/>
              </a:ext>
            </a:extLst>
          </p:cNvPr>
          <p:cNvSpPr/>
          <p:nvPr/>
        </p:nvSpPr>
        <p:spPr>
          <a:xfrm>
            <a:off x="7922184" y="2555534"/>
            <a:ext cx="50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E</a:t>
            </a:r>
            <a:r>
              <a:rPr lang="nl-NL" baseline="-25000" dirty="0" err="1"/>
              <a:t>cell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ACE438FB-8409-E145-B4DC-0C4B4C5D764A}"/>
              </a:ext>
            </a:extLst>
          </p:cNvPr>
          <p:cNvSpPr/>
          <p:nvPr/>
        </p:nvSpPr>
        <p:spPr>
          <a:xfrm>
            <a:off x="9749607" y="2186202"/>
            <a:ext cx="779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E</a:t>
            </a:r>
            <a:r>
              <a:rPr lang="nl-NL" baseline="-25000" dirty="0" err="1"/>
              <a:t>internal</a:t>
            </a:r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xmlns="" id="{03F2AB9E-8E99-C743-B2B4-CD50320AABBD}"/>
              </a:ext>
            </a:extLst>
          </p:cNvPr>
          <p:cNvSpPr/>
          <p:nvPr/>
        </p:nvSpPr>
        <p:spPr>
          <a:xfrm>
            <a:off x="10529116" y="2186202"/>
            <a:ext cx="50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E</a:t>
            </a:r>
            <a:r>
              <a:rPr lang="nl-NL" baseline="-25000" dirty="0" err="1"/>
              <a:t>cell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C99B80F1-4B07-AB48-AEDA-E409C086796F}"/>
              </a:ext>
            </a:extLst>
          </p:cNvPr>
          <p:cNvSpPr txBox="1"/>
          <p:nvPr/>
        </p:nvSpPr>
        <p:spPr>
          <a:xfrm>
            <a:off x="1571626" y="142002"/>
            <a:ext cx="8015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/>
              <a:t>Batteries</a:t>
            </a:r>
            <a:r>
              <a:rPr lang="nl-NL" sz="3200" b="1" dirty="0"/>
              <a:t> </a:t>
            </a:r>
            <a:r>
              <a:rPr lang="nl-NL" sz="3200" b="1" dirty="0" err="1"/>
              <a:t>and</a:t>
            </a:r>
            <a:r>
              <a:rPr lang="nl-NL" sz="3200" b="1" dirty="0"/>
              <a:t> </a:t>
            </a:r>
            <a:r>
              <a:rPr lang="nl-NL" sz="3200" b="1" dirty="0" err="1"/>
              <a:t>internal</a:t>
            </a:r>
            <a:r>
              <a:rPr lang="nl-NL" sz="3200" b="1" dirty="0"/>
              <a:t> </a:t>
            </a:r>
            <a:r>
              <a:rPr lang="nl-NL" sz="3200" b="1" dirty="0" err="1"/>
              <a:t>resistance</a:t>
            </a:r>
            <a:endParaRPr lang="nl-NL" sz="3200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78F29EDD-7E40-6B47-96DC-931D6E613C01}"/>
              </a:ext>
            </a:extLst>
          </p:cNvPr>
          <p:cNvSpPr txBox="1"/>
          <p:nvPr/>
        </p:nvSpPr>
        <p:spPr>
          <a:xfrm>
            <a:off x="10429773" y="870092"/>
            <a:ext cx="70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957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4145"/>
          <a:stretch/>
        </p:blipFill>
        <p:spPr>
          <a:xfrm>
            <a:off x="61912" y="2414588"/>
            <a:ext cx="12068175" cy="3851044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3E7E619F-7A6B-0045-8B33-EB5ED19046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341"/>
          <a:stretch/>
        </p:blipFill>
        <p:spPr>
          <a:xfrm>
            <a:off x="209550" y="1200150"/>
            <a:ext cx="11772900" cy="104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18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98" y="526473"/>
            <a:ext cx="11222042" cy="419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43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23" y="-114478"/>
            <a:ext cx="8755640" cy="681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57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EE075B-CA66-8F42-9C3B-E5849464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Nernst</a:t>
            </a:r>
            <a:r>
              <a:rPr lang="nl-NL" dirty="0"/>
              <a:t> </a:t>
            </a:r>
            <a:r>
              <a:rPr lang="nl-NL" dirty="0" err="1"/>
              <a:t>law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4B4B21D-268B-E94E-81C7-759DAB424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r>
              <a:rPr lang="nl-NL" dirty="0" err="1"/>
              <a:t>Calculations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Nernst</a:t>
            </a:r>
            <a:r>
              <a:rPr lang="nl-NL" dirty="0"/>
              <a:t> </a:t>
            </a:r>
            <a:r>
              <a:rPr lang="nl-NL"/>
              <a:t>law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345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03B9FFA-328C-0243-8287-6CA8B1322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Course </a:t>
            </a:r>
            <a:r>
              <a:rPr lang="nl-NL" dirty="0" err="1"/>
              <a:t>outline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77D93FF-702E-A94E-B39C-78E9E283D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5 </a:t>
            </a:r>
            <a:r>
              <a:rPr lang="nl-NL" dirty="0" err="1"/>
              <a:t>sessions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1 Basics, (state) </a:t>
            </a:r>
            <a:r>
              <a:rPr lang="nl-NL" dirty="0" err="1"/>
              <a:t>functions</a:t>
            </a:r>
            <a:r>
              <a:rPr lang="nl-NL" dirty="0"/>
              <a:t>, </a:t>
            </a:r>
            <a:r>
              <a:rPr lang="nl-NL" dirty="0" err="1"/>
              <a:t>ideal</a:t>
            </a:r>
            <a:r>
              <a:rPr lang="nl-NL" dirty="0"/>
              <a:t> gas, </a:t>
            </a:r>
            <a:r>
              <a:rPr lang="nl-NL" dirty="0" err="1"/>
              <a:t>internal</a:t>
            </a:r>
            <a:r>
              <a:rPr lang="nl-NL" dirty="0"/>
              <a:t> energy, </a:t>
            </a:r>
            <a:r>
              <a:rPr lang="nl-NL" dirty="0" err="1"/>
              <a:t>work</a:t>
            </a:r>
            <a:r>
              <a:rPr lang="nl-NL" dirty="0"/>
              <a:t>, heat, </a:t>
            </a:r>
            <a:r>
              <a:rPr lang="nl-NL" dirty="0" err="1"/>
              <a:t>Enthalpy</a:t>
            </a:r>
            <a:endParaRPr lang="nl-NL" dirty="0"/>
          </a:p>
          <a:p>
            <a:pPr lvl="1"/>
            <a:r>
              <a:rPr lang="nl-NL" dirty="0"/>
              <a:t>2 Energy, </a:t>
            </a:r>
            <a:r>
              <a:rPr lang="nl-NL" dirty="0" err="1"/>
              <a:t>Entropy</a:t>
            </a:r>
            <a:endParaRPr lang="nl-NL" dirty="0"/>
          </a:p>
          <a:p>
            <a:pPr lvl="1"/>
            <a:r>
              <a:rPr lang="nl-NL" dirty="0"/>
              <a:t>3 Energy, </a:t>
            </a:r>
            <a:r>
              <a:rPr lang="nl-NL" dirty="0" err="1"/>
              <a:t>chemical</a:t>
            </a:r>
            <a:r>
              <a:rPr lang="nl-NL" dirty="0"/>
              <a:t> </a:t>
            </a:r>
            <a:r>
              <a:rPr lang="nl-NL" dirty="0" err="1"/>
              <a:t>reactions</a:t>
            </a:r>
            <a:endParaRPr lang="nl-NL" dirty="0"/>
          </a:p>
          <a:p>
            <a:pPr lvl="1"/>
            <a:r>
              <a:rPr lang="nl-NL" b="1" dirty="0">
                <a:solidFill>
                  <a:srgbClr val="FF0000"/>
                </a:solidFill>
              </a:rPr>
              <a:t>4 </a:t>
            </a:r>
            <a:r>
              <a:rPr lang="nl-NL" b="1" dirty="0" err="1">
                <a:solidFill>
                  <a:srgbClr val="FF0000"/>
                </a:solidFill>
              </a:rPr>
              <a:t>Electrochemistry</a:t>
            </a:r>
            <a:endParaRPr lang="nl-NL" b="1" dirty="0">
              <a:solidFill>
                <a:srgbClr val="FF0000"/>
              </a:solidFill>
            </a:endParaRPr>
          </a:p>
          <a:p>
            <a:pPr lvl="1"/>
            <a:r>
              <a:rPr lang="nl-NL" dirty="0"/>
              <a:t>5 </a:t>
            </a:r>
            <a:r>
              <a:rPr lang="nl-NL" dirty="0" err="1"/>
              <a:t>Colligative</a:t>
            </a:r>
            <a:r>
              <a:rPr lang="nl-NL" dirty="0"/>
              <a:t> </a:t>
            </a:r>
            <a:r>
              <a:rPr lang="nl-NL" dirty="0" err="1"/>
              <a:t>properties</a:t>
            </a:r>
            <a:r>
              <a:rPr lang="nl-NL" dirty="0"/>
              <a:t> &amp; </a:t>
            </a:r>
            <a:r>
              <a:rPr lang="nl-NL" dirty="0" err="1"/>
              <a:t>statistical</a:t>
            </a:r>
            <a:r>
              <a:rPr lang="nl-NL" dirty="0"/>
              <a:t> thermo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09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xmlns="" id="{E3A3473E-D0E9-D947-8A62-4708B567D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1"/>
            <a:ext cx="12186774" cy="5129213"/>
          </a:xfrm>
        </p:spPr>
      </p:pic>
    </p:spTree>
    <p:extLst>
      <p:ext uri="{BB962C8B-B14F-4D97-AF65-F5344CB8AC3E}">
        <p14:creationId xmlns:p14="http://schemas.microsoft.com/office/powerpoint/2010/main" val="3916827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xmlns="" id="{55791405-56F0-2143-A82D-B60D40D2F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199"/>
            <a:ext cx="12192000" cy="45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48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08342ECD-F9EC-A548-9433-3A2577B65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6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34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Afbeelding met schermafbeelding&#10;&#10;Automatisch gegenereerde beschrijving">
            <a:extLst>
              <a:ext uri="{FF2B5EF4-FFF2-40B4-BE49-F238E27FC236}">
                <a16:creationId xmlns:a16="http://schemas.microsoft.com/office/drawing/2014/main" xmlns="" id="{AC0B46A2-5C05-9C49-BEAB-BD8D6F923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40"/>
            <a:ext cx="12172580" cy="4701898"/>
          </a:xfrm>
        </p:spPr>
      </p:pic>
    </p:spTree>
    <p:extLst>
      <p:ext uri="{BB962C8B-B14F-4D97-AF65-F5344CB8AC3E}">
        <p14:creationId xmlns:p14="http://schemas.microsoft.com/office/powerpoint/2010/main" val="3050743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1F7805F0-273B-A143-A842-9264AA87F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8" y="0"/>
            <a:ext cx="11910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84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BAFDDDB3-C388-4143-A5E1-282D82CCC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92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50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4B1105D-A704-634F-81CE-C70D01BAE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0D8CAB3-47F8-4F48-AE12-C8D81F408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846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EE075B-CA66-8F42-9C3B-E5849464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Course </a:t>
            </a:r>
            <a:r>
              <a:rPr lang="nl-NL" dirty="0" err="1"/>
              <a:t>today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4B4B21D-268B-E94E-81C7-759DAB424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nl-NL" dirty="0" err="1"/>
              <a:t>Definitions</a:t>
            </a:r>
            <a:endParaRPr lang="nl-NL" dirty="0"/>
          </a:p>
          <a:p>
            <a:pPr lvl="2">
              <a:buFontTx/>
              <a:buChar char="-"/>
            </a:pPr>
            <a:endParaRPr lang="nl-NL" dirty="0"/>
          </a:p>
          <a:p>
            <a:pPr lvl="1"/>
            <a:r>
              <a:rPr lang="nl-NL" dirty="0"/>
              <a:t>Goals of </a:t>
            </a:r>
            <a:r>
              <a:rPr lang="nl-NL" dirty="0" err="1"/>
              <a:t>today</a:t>
            </a:r>
            <a:r>
              <a:rPr lang="nl-NL" dirty="0"/>
              <a:t>:</a:t>
            </a:r>
          </a:p>
          <a:p>
            <a:pPr lvl="2"/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understand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electrochemical</a:t>
            </a:r>
            <a:r>
              <a:rPr lang="nl-NL" dirty="0"/>
              <a:t>/redox </a:t>
            </a:r>
            <a:r>
              <a:rPr lang="nl-NL" dirty="0" err="1"/>
              <a:t>reactions</a:t>
            </a:r>
            <a:r>
              <a:rPr lang="nl-NL" dirty="0"/>
              <a:t> are</a:t>
            </a:r>
          </a:p>
          <a:p>
            <a:pPr lvl="2"/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give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redox </a:t>
            </a:r>
            <a:r>
              <a:rPr lang="nl-NL" dirty="0" err="1"/>
              <a:t>reactions</a:t>
            </a:r>
            <a:endParaRPr lang="nl-NL" dirty="0"/>
          </a:p>
          <a:p>
            <a:pPr lvl="2"/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calculate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Nernst</a:t>
            </a:r>
            <a:r>
              <a:rPr lang="nl-NL" dirty="0"/>
              <a:t> </a:t>
            </a:r>
            <a:r>
              <a:rPr lang="nl-NL" dirty="0" err="1"/>
              <a:t>law</a:t>
            </a:r>
            <a:endParaRPr lang="nl-NL" dirty="0"/>
          </a:p>
          <a:p>
            <a:pPr lvl="2"/>
            <a:r>
              <a:rPr lang="nl-NL" dirty="0" err="1"/>
              <a:t>Know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difference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 E terminal </a:t>
            </a:r>
            <a:r>
              <a:rPr lang="nl-NL" dirty="0" err="1"/>
              <a:t>and</a:t>
            </a:r>
            <a:r>
              <a:rPr lang="nl-NL" dirty="0"/>
              <a:t> E </a:t>
            </a:r>
            <a:r>
              <a:rPr lang="nl-NL" dirty="0" err="1"/>
              <a:t>cell</a:t>
            </a:r>
            <a:endParaRPr lang="nl-NL" dirty="0"/>
          </a:p>
          <a:p>
            <a:pPr lvl="2"/>
            <a:r>
              <a:rPr lang="nl-NL" dirty="0" err="1"/>
              <a:t>Calculations</a:t>
            </a:r>
            <a:r>
              <a:rPr lang="nl-NL" dirty="0"/>
              <a:t> </a:t>
            </a:r>
            <a:r>
              <a:rPr lang="nl-NL" dirty="0" err="1"/>
              <a:t>involving</a:t>
            </a:r>
            <a:r>
              <a:rPr lang="nl-NL" dirty="0"/>
              <a:t> </a:t>
            </a:r>
            <a:r>
              <a:rPr lang="nl-NL" dirty="0" err="1"/>
              <a:t>reactions</a:t>
            </a:r>
            <a:r>
              <a:rPr lang="nl-NL" dirty="0"/>
              <a:t> in </a:t>
            </a:r>
            <a:r>
              <a:rPr lang="nl-NL" dirty="0" err="1"/>
              <a:t>electrochemical</a:t>
            </a:r>
            <a:r>
              <a:rPr lang="nl-NL" dirty="0"/>
              <a:t> </a:t>
            </a:r>
            <a:r>
              <a:rPr lang="nl-NL" dirty="0" err="1"/>
              <a:t>cells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43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B1F108E-C2A9-1243-B291-1CA93310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material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E231BF6-5993-4B4C-A093-A6573119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338" y="146030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nl-NL" sz="2400" strike="sngStrike" dirty="0" err="1"/>
              <a:t>Study</a:t>
            </a:r>
            <a:r>
              <a:rPr lang="nl-NL" sz="2400" strike="sngStrike" dirty="0"/>
              <a:t> guide (page ….. &amp; .</a:t>
            </a:r>
            <a:r>
              <a:rPr lang="nl-NL" sz="2400" dirty="0"/>
              <a:t>.)</a:t>
            </a:r>
          </a:p>
          <a:p>
            <a:r>
              <a:rPr lang="nl-NL" sz="2400" dirty="0" err="1"/>
              <a:t>Atkins</a:t>
            </a:r>
            <a:r>
              <a:rPr lang="nl-NL" sz="2400" dirty="0"/>
              <a:t> (</a:t>
            </a:r>
            <a:r>
              <a:rPr lang="nl-NL" sz="2400" dirty="0" err="1"/>
              <a:t>see</a:t>
            </a:r>
            <a:r>
              <a:rPr lang="nl-NL" sz="2400" dirty="0"/>
              <a:t> </a:t>
            </a:r>
            <a:r>
              <a:rPr lang="nl-NL" sz="2400" dirty="0" err="1"/>
              <a:t>study</a:t>
            </a:r>
            <a:r>
              <a:rPr lang="nl-NL" sz="2400" dirty="0"/>
              <a:t> guide)</a:t>
            </a:r>
          </a:p>
          <a:p>
            <a:r>
              <a:rPr lang="nl-NL" sz="2400" dirty="0"/>
              <a:t>Relevant </a:t>
            </a:r>
            <a:r>
              <a:rPr lang="nl-NL" sz="2400" dirty="0" err="1"/>
              <a:t>formulas</a:t>
            </a:r>
            <a:r>
              <a:rPr lang="nl-NL" sz="2400" dirty="0"/>
              <a:t> on </a:t>
            </a:r>
            <a:r>
              <a:rPr lang="nl-NL" sz="2400" dirty="0" err="1"/>
              <a:t>formula</a:t>
            </a:r>
            <a:r>
              <a:rPr lang="nl-NL" sz="2400" dirty="0"/>
              <a:t> sheet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 err="1"/>
              <a:t>Not</a:t>
            </a:r>
            <a:r>
              <a:rPr lang="nl-NL" sz="2400" dirty="0"/>
              <a:t> on sheet but </a:t>
            </a:r>
            <a:r>
              <a:rPr lang="nl-NL" sz="2400" dirty="0" err="1"/>
              <a:t>useful</a:t>
            </a:r>
            <a:r>
              <a:rPr lang="nl-NL" sz="2400" dirty="0"/>
              <a:t>:</a:t>
            </a:r>
          </a:p>
          <a:p>
            <a:pPr lvl="1"/>
            <a:r>
              <a:rPr lang="en-US" sz="2000" dirty="0" err="1">
                <a:latin typeface="Times New Roman" pitchFamily="18" charset="0"/>
                <a:ea typeface="Verdana"/>
                <a:cs typeface="Times New Roman" pitchFamily="18" charset="0"/>
              </a:rPr>
              <a:t>η</a:t>
            </a:r>
            <a:r>
              <a:rPr lang="en-US" sz="2000" dirty="0">
                <a:latin typeface="Times New Roman" pitchFamily="18" charset="0"/>
                <a:ea typeface="Verdana"/>
                <a:cs typeface="Times New Roman" pitchFamily="18" charset="0"/>
              </a:rPr>
              <a:t> = R</a:t>
            </a:r>
            <a:r>
              <a:rPr lang="en-US" sz="2000" baseline="-25000" dirty="0">
                <a:latin typeface="Times New Roman" pitchFamily="18" charset="0"/>
                <a:ea typeface="Verdana"/>
                <a:cs typeface="Times New Roman" pitchFamily="18" charset="0"/>
              </a:rPr>
              <a:t>L</a:t>
            </a:r>
            <a:r>
              <a:rPr lang="en-US" sz="2000" dirty="0">
                <a:latin typeface="Times New Roman" pitchFamily="18" charset="0"/>
                <a:ea typeface="Verdana"/>
                <a:cs typeface="Times New Roman" pitchFamily="18" charset="0"/>
              </a:rPr>
              <a:t>/(R</a:t>
            </a:r>
            <a:r>
              <a:rPr lang="en-US" sz="2000" baseline="-25000" dirty="0">
                <a:latin typeface="Times New Roman" pitchFamily="18" charset="0"/>
                <a:ea typeface="Verdana"/>
                <a:cs typeface="Times New Roman" pitchFamily="18" charset="0"/>
              </a:rPr>
              <a:t>L</a:t>
            </a:r>
            <a:r>
              <a:rPr lang="en-US" sz="2000" dirty="0">
                <a:latin typeface="Times New Roman" pitchFamily="18" charset="0"/>
                <a:ea typeface="Verdana"/>
                <a:cs typeface="Times New Roman" pitchFamily="18" charset="0"/>
              </a:rPr>
              <a:t> + R</a:t>
            </a:r>
            <a:r>
              <a:rPr lang="en-US" sz="2000" baseline="-25000" dirty="0">
                <a:latin typeface="Times New Roman" pitchFamily="18" charset="0"/>
                <a:ea typeface="Verdana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ea typeface="Verdana"/>
                <a:cs typeface="Times New Roman" pitchFamily="18" charset="0"/>
              </a:rPr>
              <a:t>)</a:t>
            </a:r>
            <a:endParaRPr lang="en-US" sz="2000" baseline="-25000" dirty="0">
              <a:latin typeface="Times New Roman" pitchFamily="18" charset="0"/>
              <a:ea typeface="Verdana"/>
              <a:cs typeface="Times New Roman" pitchFamily="18" charset="0"/>
            </a:endParaRPr>
          </a:p>
          <a:p>
            <a:pPr lvl="1"/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D1B43FE7-D084-DF43-A214-1F8EA5D61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4310998"/>
            <a:ext cx="3467100" cy="6985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4069B5D9-C562-0845-B958-4F5995055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71" y="2785872"/>
            <a:ext cx="5334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82688" y="135749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Electrochemical cell  p,T constant: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351240" y="1047602"/>
            <a:ext cx="40324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nl-NL" sz="3600" b="1" dirty="0">
                <a:latin typeface="+mj-lt"/>
                <a:ea typeface="+mj-ea"/>
                <a:cs typeface="+mj-cs"/>
              </a:rPr>
              <a:t>∆</a:t>
            </a:r>
            <a:r>
              <a:rPr lang="nl-NL" sz="3600" b="1" baseline="-25000" dirty="0">
                <a:latin typeface="+mj-lt"/>
                <a:ea typeface="+mj-ea"/>
                <a:cs typeface="+mj-cs"/>
              </a:rPr>
              <a:t>r</a:t>
            </a:r>
            <a:r>
              <a:rPr lang="nl-NL" sz="3600" b="1" i="1" dirty="0">
                <a:latin typeface="+mj-lt"/>
                <a:ea typeface="+mj-ea"/>
                <a:cs typeface="+mj-cs"/>
              </a:rPr>
              <a:t>G</a:t>
            </a:r>
            <a:r>
              <a:rPr lang="nl-NL" sz="3600" b="1" dirty="0">
                <a:latin typeface="+mj-lt"/>
                <a:ea typeface="+mj-ea"/>
                <a:cs typeface="+mj-cs"/>
              </a:rPr>
              <a:t> = -</a:t>
            </a:r>
            <a:r>
              <a:rPr lang="nl-NL" sz="3600" b="1" i="1" dirty="0">
                <a:latin typeface="Times New Roman" pitchFamily="18" charset="0"/>
                <a:ea typeface="+mj-ea"/>
                <a:cs typeface="Times New Roman" pitchFamily="18" charset="0"/>
              </a:rPr>
              <a:t>ν</a:t>
            </a:r>
            <a:r>
              <a:rPr lang="nl-NL" sz="3600" b="1" dirty="0">
                <a:latin typeface="+mj-lt"/>
                <a:ea typeface="+mj-ea"/>
                <a:cs typeface="+mj-cs"/>
              </a:rPr>
              <a:t>F∆</a:t>
            </a:r>
            <a:r>
              <a:rPr lang="nl-NL" sz="3600" b="1" i="1" dirty="0" err="1">
                <a:latin typeface="+mj-lt"/>
                <a:ea typeface="+mj-ea"/>
                <a:cs typeface="+mj-cs"/>
              </a:rPr>
              <a:t>E</a:t>
            </a:r>
            <a:r>
              <a:rPr lang="nl-NL" sz="3600" b="1" baseline="-25000" dirty="0" err="1">
                <a:latin typeface="+mj-lt"/>
                <a:ea typeface="+mj-ea"/>
                <a:cs typeface="+mj-cs"/>
              </a:rPr>
              <a:t>cell</a:t>
            </a:r>
            <a:endParaRPr lang="nl-NL" sz="3600" b="1" baseline="-250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071320" y="2033428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nl-NL" sz="2400" dirty="0"/>
              <a:t>:	</a:t>
            </a:r>
            <a:r>
              <a:rPr lang="nl-NL" sz="2400" dirty="0" err="1"/>
              <a:t>number</a:t>
            </a:r>
            <a:r>
              <a:rPr lang="nl-NL" sz="2400" dirty="0"/>
              <a:t> of transferred </a:t>
            </a:r>
            <a:r>
              <a:rPr lang="nl-NL" sz="2400" dirty="0" err="1"/>
              <a:t>electrons</a:t>
            </a:r>
            <a:r>
              <a:rPr lang="nl-NL" sz="2400" dirty="0"/>
              <a:t>  	(according to the </a:t>
            </a:r>
            <a:r>
              <a:rPr lang="nl-NL" sz="2400" dirty="0" err="1"/>
              <a:t>chemical</a:t>
            </a:r>
            <a:r>
              <a:rPr lang="nl-NL" sz="2400" dirty="0"/>
              <a:t> </a:t>
            </a:r>
            <a:r>
              <a:rPr lang="nl-NL" sz="2400" dirty="0" err="1"/>
              <a:t>equation</a:t>
            </a:r>
            <a:r>
              <a:rPr lang="nl-NL" sz="2400" dirty="0"/>
              <a:t>)</a:t>
            </a:r>
          </a:p>
          <a:p>
            <a:r>
              <a:rPr lang="nl-NL" sz="2400" dirty="0"/>
              <a:t>F: 	Faraday constant = 96 485 C/mol</a:t>
            </a:r>
          </a:p>
          <a:p>
            <a:r>
              <a:rPr lang="nl-NL" sz="2400" dirty="0"/>
              <a:t>∆</a:t>
            </a:r>
            <a:r>
              <a:rPr lang="nl-NL" sz="2400" i="1" dirty="0" err="1"/>
              <a:t>E</a:t>
            </a:r>
            <a:r>
              <a:rPr lang="nl-NL" sz="2400" baseline="-25000" dirty="0" err="1"/>
              <a:t>cell</a:t>
            </a:r>
            <a:r>
              <a:rPr lang="nl-NL" sz="2400" baseline="-25000" dirty="0"/>
              <a:t> </a:t>
            </a:r>
            <a:r>
              <a:rPr lang="nl-NL" sz="2400" dirty="0"/>
              <a:t>: 	</a:t>
            </a:r>
            <a:r>
              <a:rPr lang="nl-NL" sz="2400" u="sng" dirty="0" err="1"/>
              <a:t>electromotive</a:t>
            </a:r>
            <a:r>
              <a:rPr lang="nl-NL" sz="2400" u="sng" dirty="0"/>
              <a:t> force</a:t>
            </a:r>
            <a:r>
              <a:rPr lang="nl-NL" sz="2400" dirty="0"/>
              <a:t> of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cell</a:t>
            </a:r>
            <a:r>
              <a:rPr lang="nl-NL" sz="2400" dirty="0"/>
              <a:t> in Volt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526704" y="3994883"/>
            <a:ext cx="108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If a process is spontaneous </a:t>
            </a:r>
            <a:r>
              <a:rPr lang="nl-NL" sz="2800" dirty="0" err="1"/>
              <a:t>then</a:t>
            </a:r>
            <a:r>
              <a:rPr lang="nl-NL" sz="2800" dirty="0"/>
              <a:t>:  	</a:t>
            </a:r>
            <a:r>
              <a:rPr lang="nl-NL" sz="3600" b="1" dirty="0"/>
              <a:t>∆</a:t>
            </a:r>
            <a:r>
              <a:rPr lang="nl-NL" sz="3600" b="1" baseline="-25000" dirty="0"/>
              <a:t>r</a:t>
            </a:r>
            <a:r>
              <a:rPr lang="nl-NL" sz="3600" b="1" i="1" dirty="0"/>
              <a:t>G</a:t>
            </a:r>
            <a:r>
              <a:rPr lang="nl-NL" sz="3600" b="1" dirty="0"/>
              <a:t> ≤ 0 	</a:t>
            </a:r>
            <a:r>
              <a:rPr lang="nl-NL" sz="2800" u="sng" dirty="0"/>
              <a:t>(p,T constant)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71320" y="5033009"/>
            <a:ext cx="4968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So for a battery:</a:t>
            </a:r>
          </a:p>
          <a:p>
            <a:r>
              <a:rPr lang="nl-NL" sz="3600" b="1" dirty="0"/>
              <a:t>∆</a:t>
            </a:r>
            <a:r>
              <a:rPr lang="nl-NL" sz="3600" b="1" i="1" dirty="0" err="1"/>
              <a:t>E</a:t>
            </a:r>
            <a:r>
              <a:rPr lang="nl-NL" sz="3600" b="1" baseline="-25000" dirty="0" err="1"/>
              <a:t>cell</a:t>
            </a:r>
            <a:r>
              <a:rPr lang="nl-NL" sz="3600" b="1" baseline="-25000" dirty="0"/>
              <a:t> </a:t>
            </a:r>
            <a:r>
              <a:rPr lang="nl-NL" sz="3600" b="1" dirty="0"/>
              <a:t>≥ 0</a:t>
            </a:r>
            <a:r>
              <a:rPr lang="nl-NL" sz="3600" dirty="0"/>
              <a:t>	</a:t>
            </a:r>
            <a:r>
              <a:rPr lang="nl-NL" sz="2800" dirty="0"/>
              <a:t> </a:t>
            </a:r>
            <a:r>
              <a:rPr lang="nl-NL" sz="2800" u="sng" dirty="0"/>
              <a:t>(p,T constant)</a:t>
            </a:r>
            <a:endParaRPr lang="nl-NL" sz="28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2B7B37FE-C7C0-F34D-B105-CD6BB28EB9D8}"/>
              </a:ext>
            </a:extLst>
          </p:cNvPr>
          <p:cNvSpPr txBox="1"/>
          <p:nvPr/>
        </p:nvSpPr>
        <p:spPr>
          <a:xfrm>
            <a:off x="2143125" y="482373"/>
            <a:ext cx="5957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Gibbs free energy </a:t>
            </a:r>
            <a:r>
              <a:rPr lang="nl-NL" sz="2400" b="1" dirty="0" err="1"/>
              <a:t>and</a:t>
            </a:r>
            <a:r>
              <a:rPr lang="nl-NL" sz="2400" b="1" dirty="0"/>
              <a:t> </a:t>
            </a:r>
            <a:r>
              <a:rPr lang="nl-NL" sz="2400" b="1" dirty="0" err="1"/>
              <a:t>electrochemical</a:t>
            </a:r>
            <a:r>
              <a:rPr lang="nl-NL" sz="2400" b="1" dirty="0"/>
              <a:t> </a:t>
            </a:r>
            <a:r>
              <a:rPr lang="nl-NL" sz="2400" b="1" dirty="0" err="1"/>
              <a:t>cells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6579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B1F108E-C2A9-1243-B291-1CA93310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Electrical</a:t>
            </a:r>
            <a:r>
              <a:rPr lang="nl-NL" dirty="0"/>
              <a:t> </a:t>
            </a:r>
            <a:r>
              <a:rPr lang="nl-NL" dirty="0" err="1"/>
              <a:t>Work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E231BF6-5993-4B4C-A093-A6573119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338" y="1460309"/>
            <a:ext cx="8229600" cy="4525963"/>
          </a:xfrm>
        </p:spPr>
        <p:txBody>
          <a:bodyPr>
            <a:normAutofit/>
          </a:bodyPr>
          <a:lstStyle/>
          <a:p>
            <a:r>
              <a:rPr lang="nl-NL" sz="2400" dirty="0" err="1"/>
              <a:t>There</a:t>
            </a:r>
            <a:r>
              <a:rPr lang="nl-NL" sz="2400" dirty="0"/>
              <a:t> is </a:t>
            </a:r>
            <a:r>
              <a:rPr lang="nl-NL" sz="2400" dirty="0" err="1"/>
              <a:t>only</a:t>
            </a:r>
            <a:r>
              <a:rPr lang="nl-NL" sz="2400" dirty="0"/>
              <a:t> </a:t>
            </a:r>
            <a:r>
              <a:rPr lang="nl-NL" sz="2400" dirty="0" err="1"/>
              <a:t>one</a:t>
            </a:r>
            <a:r>
              <a:rPr lang="nl-NL" sz="2400" dirty="0"/>
              <a:t> </a:t>
            </a:r>
            <a:r>
              <a:rPr lang="nl-NL" sz="2400" dirty="0" err="1"/>
              <a:t>formula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electrical</a:t>
            </a:r>
            <a:r>
              <a:rPr lang="nl-NL" sz="2400" dirty="0"/>
              <a:t> </a:t>
            </a:r>
            <a:r>
              <a:rPr lang="nl-NL" sz="2400" dirty="0" err="1"/>
              <a:t>work</a:t>
            </a:r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Be </a:t>
            </a:r>
            <a:r>
              <a:rPr lang="nl-NL" sz="2400" dirty="0" err="1"/>
              <a:t>aware</a:t>
            </a:r>
            <a:r>
              <a:rPr lang="nl-NL" sz="2400" dirty="0"/>
              <a:t> of units:</a:t>
            </a:r>
          </a:p>
          <a:p>
            <a:pPr lvl="1"/>
            <a:r>
              <a:rPr lang="nl-NL" sz="2000" dirty="0"/>
              <a:t>W’ in  (M)J/mol</a:t>
            </a:r>
          </a:p>
          <a:p>
            <a:pPr lvl="1"/>
            <a:r>
              <a:rPr lang="nl-NL" sz="2000" dirty="0"/>
              <a:t>E in Volt, </a:t>
            </a:r>
            <a:r>
              <a:rPr lang="nl-NL" sz="2000" dirty="0" err="1"/>
              <a:t>which</a:t>
            </a:r>
            <a:r>
              <a:rPr lang="nl-NL" sz="2000" dirty="0"/>
              <a:t> is J/C</a:t>
            </a:r>
          </a:p>
          <a:p>
            <a:pPr lvl="1"/>
            <a:r>
              <a:rPr lang="nl-NL" sz="2000" dirty="0" err="1"/>
              <a:t>Thus</a:t>
            </a:r>
            <a:r>
              <a:rPr lang="nl-NL" sz="2000" dirty="0"/>
              <a:t> q must </a:t>
            </a:r>
            <a:r>
              <a:rPr lang="nl-NL" sz="2000" dirty="0" err="1"/>
              <a:t>be</a:t>
            </a:r>
            <a:r>
              <a:rPr lang="nl-NL" sz="2000" dirty="0"/>
              <a:t> in Coulomb/mol   (</a:t>
            </a:r>
            <a:r>
              <a:rPr lang="nl-NL" sz="2000" dirty="0" err="1"/>
              <a:t>often</a:t>
            </a:r>
            <a:r>
              <a:rPr lang="nl-NL" sz="2000" dirty="0"/>
              <a:t> 1 Faraday is </a:t>
            </a:r>
            <a:r>
              <a:rPr lang="nl-NL" sz="2000" dirty="0" err="1"/>
              <a:t>used</a:t>
            </a:r>
            <a:r>
              <a:rPr lang="nl-NL" sz="2000" dirty="0"/>
              <a:t>. </a:t>
            </a:r>
          </a:p>
          <a:p>
            <a:pPr lvl="2"/>
            <a:r>
              <a:rPr lang="nl-NL" dirty="0"/>
              <a:t>1 F  = 96 485 C/mol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lvl="1"/>
            <a:endParaRPr lang="nl-NL" sz="2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4069B5D9-C562-0845-B958-4F5995055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1" b="48610"/>
          <a:stretch/>
        </p:blipFill>
        <p:spPr>
          <a:xfrm>
            <a:off x="2185988" y="1778739"/>
            <a:ext cx="1787908" cy="82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7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0"/>
            <a:ext cx="10972800" cy="757444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70C0"/>
                </a:solidFill>
              </a:rPr>
              <a:t>How </a:t>
            </a:r>
            <a:r>
              <a:rPr lang="nl-NL" dirty="0" err="1">
                <a:solidFill>
                  <a:srgbClr val="0070C0"/>
                </a:solidFill>
              </a:rPr>
              <a:t>to</a:t>
            </a:r>
            <a:r>
              <a:rPr lang="nl-NL" dirty="0">
                <a:solidFill>
                  <a:srgbClr val="0070C0"/>
                </a:solidFill>
              </a:rPr>
              <a:t> construct a </a:t>
            </a:r>
            <a:r>
              <a:rPr lang="nl-NL" dirty="0" err="1">
                <a:solidFill>
                  <a:srgbClr val="0070C0"/>
                </a:solidFill>
              </a:rPr>
              <a:t>chemical</a:t>
            </a:r>
            <a:r>
              <a:rPr lang="nl-NL" dirty="0">
                <a:solidFill>
                  <a:srgbClr val="0070C0"/>
                </a:solidFill>
              </a:rPr>
              <a:t> half </a:t>
            </a:r>
            <a:r>
              <a:rPr lang="nl-NL" dirty="0" err="1">
                <a:solidFill>
                  <a:srgbClr val="0070C0"/>
                </a:solidFill>
              </a:rPr>
              <a:t>reaction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 err="1">
                <a:solidFill>
                  <a:srgbClr val="0070C0"/>
                </a:solidFill>
              </a:rPr>
              <a:t>yourself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92" y="908720"/>
            <a:ext cx="11640616" cy="4968552"/>
          </a:xfrm>
        </p:spPr>
        <p:txBody>
          <a:bodyPr>
            <a:noAutofit/>
          </a:bodyPr>
          <a:lstStyle/>
          <a:p>
            <a:r>
              <a:rPr lang="nl-NL" sz="2400" dirty="0"/>
              <a:t>put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u="sng" dirty="0" err="1"/>
              <a:t>formula</a:t>
            </a:r>
            <a:r>
              <a:rPr lang="nl-NL" sz="2400" dirty="0"/>
              <a:t> of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particle</a:t>
            </a:r>
            <a:r>
              <a:rPr lang="nl-NL" sz="2400" dirty="0"/>
              <a:t> </a:t>
            </a:r>
            <a:r>
              <a:rPr lang="nl-NL" sz="2400" dirty="0" err="1"/>
              <a:t>that</a:t>
            </a:r>
            <a:r>
              <a:rPr lang="nl-NL" sz="2400" dirty="0"/>
              <a:t> </a:t>
            </a:r>
            <a:r>
              <a:rPr lang="nl-NL" sz="2400" dirty="0" err="1"/>
              <a:t>reacts</a:t>
            </a:r>
            <a:r>
              <a:rPr lang="nl-NL" sz="2400" dirty="0"/>
              <a:t> on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left</a:t>
            </a:r>
            <a:r>
              <a:rPr lang="nl-NL" sz="2400" dirty="0"/>
              <a:t> hand side,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formula</a:t>
            </a:r>
            <a:r>
              <a:rPr lang="nl-NL" sz="2400" dirty="0"/>
              <a:t> of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particle</a:t>
            </a:r>
            <a:r>
              <a:rPr lang="nl-NL" sz="2400" dirty="0"/>
              <a:t> </a:t>
            </a:r>
            <a:r>
              <a:rPr lang="nl-NL" sz="2400" dirty="0" err="1"/>
              <a:t>that</a:t>
            </a:r>
            <a:r>
              <a:rPr lang="nl-NL" sz="2400" dirty="0"/>
              <a:t> </a:t>
            </a:r>
            <a:r>
              <a:rPr lang="nl-NL" sz="2400" dirty="0" err="1"/>
              <a:t>appears</a:t>
            </a:r>
            <a:r>
              <a:rPr lang="nl-NL" sz="2400" dirty="0"/>
              <a:t> on </a:t>
            </a:r>
            <a:r>
              <a:rPr lang="nl-NL" sz="2400" dirty="0" err="1"/>
              <a:t>the</a:t>
            </a:r>
            <a:r>
              <a:rPr lang="nl-NL" sz="2400" dirty="0"/>
              <a:t> right hand side of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equation</a:t>
            </a:r>
            <a:r>
              <a:rPr lang="nl-NL" sz="2400" dirty="0"/>
              <a:t> </a:t>
            </a:r>
          </a:p>
          <a:p>
            <a:r>
              <a:rPr lang="nl-NL" sz="2400" dirty="0"/>
              <a:t>put </a:t>
            </a:r>
            <a:r>
              <a:rPr lang="nl-NL" sz="2400" u="sng" dirty="0" err="1"/>
              <a:t>coëfficiënts</a:t>
            </a:r>
            <a:r>
              <a:rPr lang="nl-NL" sz="2400" dirty="0"/>
              <a:t> in front of these </a:t>
            </a:r>
            <a:r>
              <a:rPr lang="nl-NL" sz="2400" dirty="0" err="1"/>
              <a:t>formulas</a:t>
            </a:r>
            <a:r>
              <a:rPr lang="nl-NL" sz="2400" dirty="0"/>
              <a:t>, </a:t>
            </a:r>
            <a:r>
              <a:rPr lang="nl-NL" sz="2400" dirty="0" err="1"/>
              <a:t>to</a:t>
            </a:r>
            <a:r>
              <a:rPr lang="nl-NL" sz="2400" dirty="0"/>
              <a:t> make </a:t>
            </a:r>
            <a:r>
              <a:rPr lang="nl-NL" sz="2400" dirty="0" err="1"/>
              <a:t>sure</a:t>
            </a:r>
            <a:r>
              <a:rPr lang="nl-NL" sz="2400" dirty="0"/>
              <a:t> </a:t>
            </a:r>
            <a:r>
              <a:rPr lang="nl-NL" sz="2400" dirty="0" err="1"/>
              <a:t>all</a:t>
            </a:r>
            <a:r>
              <a:rPr lang="nl-NL" sz="2400" dirty="0"/>
              <a:t> </a:t>
            </a:r>
            <a:r>
              <a:rPr lang="nl-NL" sz="2400" dirty="0" err="1"/>
              <a:t>elements</a:t>
            </a:r>
            <a:r>
              <a:rPr lang="nl-NL" sz="2400" dirty="0"/>
              <a:t> - </a:t>
            </a:r>
            <a:r>
              <a:rPr lang="nl-NL" sz="2400" dirty="0" err="1"/>
              <a:t>except</a:t>
            </a:r>
            <a:r>
              <a:rPr lang="nl-NL" sz="2400" dirty="0"/>
              <a:t> H </a:t>
            </a:r>
            <a:r>
              <a:rPr lang="nl-NL" sz="2400" dirty="0" err="1"/>
              <a:t>and</a:t>
            </a:r>
            <a:r>
              <a:rPr lang="nl-NL" sz="2400" dirty="0"/>
              <a:t> O - are </a:t>
            </a:r>
            <a:r>
              <a:rPr lang="nl-NL" sz="2400" dirty="0" err="1"/>
              <a:t>equally</a:t>
            </a:r>
            <a:r>
              <a:rPr lang="nl-NL" sz="2400" dirty="0"/>
              <a:t> present </a:t>
            </a:r>
            <a:r>
              <a:rPr lang="nl-NL" sz="2400" dirty="0" err="1"/>
              <a:t>before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after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arrow</a:t>
            </a:r>
            <a:endParaRPr lang="nl-NL" sz="2400" dirty="0"/>
          </a:p>
          <a:p>
            <a:r>
              <a:rPr lang="nl-NL" sz="2400" dirty="0" err="1"/>
              <a:t>equal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missing </a:t>
            </a:r>
            <a:r>
              <a:rPr lang="nl-NL" sz="2400" b="1" dirty="0">
                <a:solidFill>
                  <a:srgbClr val="0070C0"/>
                </a:solidFill>
              </a:rPr>
              <a:t>O-</a:t>
            </a:r>
            <a:r>
              <a:rPr lang="nl-NL" sz="2400" b="1" dirty="0" err="1">
                <a:solidFill>
                  <a:srgbClr val="0070C0"/>
                </a:solidFill>
              </a:rPr>
              <a:t>atoms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b="1" dirty="0">
                <a:solidFill>
                  <a:srgbClr val="0070C0"/>
                </a:solidFill>
              </a:rPr>
              <a:t>H</a:t>
            </a:r>
            <a:r>
              <a:rPr lang="nl-NL" sz="2400" b="1" baseline="-25000" dirty="0">
                <a:solidFill>
                  <a:srgbClr val="0070C0"/>
                </a:solidFill>
              </a:rPr>
              <a:t>2</a:t>
            </a:r>
            <a:r>
              <a:rPr lang="nl-NL" sz="2400" b="1" dirty="0">
                <a:solidFill>
                  <a:srgbClr val="0070C0"/>
                </a:solidFill>
              </a:rPr>
              <a:t>O</a:t>
            </a:r>
          </a:p>
          <a:p>
            <a:r>
              <a:rPr lang="nl-NL" sz="2400" dirty="0" err="1"/>
              <a:t>equal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missing </a:t>
            </a:r>
            <a:r>
              <a:rPr lang="nl-NL" sz="2400" b="1" dirty="0">
                <a:solidFill>
                  <a:srgbClr val="FF0000"/>
                </a:solidFill>
              </a:rPr>
              <a:t>H-</a:t>
            </a:r>
            <a:r>
              <a:rPr lang="nl-NL" sz="2400" b="1" dirty="0" err="1">
                <a:solidFill>
                  <a:srgbClr val="FF0000"/>
                </a:solidFill>
              </a:rPr>
              <a:t>atoms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b="1" dirty="0">
                <a:solidFill>
                  <a:srgbClr val="FF0000"/>
                </a:solidFill>
              </a:rPr>
              <a:t>H</a:t>
            </a:r>
            <a:r>
              <a:rPr lang="nl-NL" sz="2400" b="1" baseline="30000" dirty="0">
                <a:solidFill>
                  <a:srgbClr val="FF0000"/>
                </a:solidFill>
              </a:rPr>
              <a:t>+</a:t>
            </a:r>
            <a:endParaRPr lang="nl-NL" sz="2400" b="1" dirty="0">
              <a:solidFill>
                <a:srgbClr val="FF0000"/>
              </a:solidFill>
            </a:endParaRPr>
          </a:p>
          <a:p>
            <a:r>
              <a:rPr lang="nl-NL" sz="2400" dirty="0" err="1"/>
              <a:t>equal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b="1" dirty="0">
                <a:solidFill>
                  <a:srgbClr val="00B050"/>
                </a:solidFill>
              </a:rPr>
              <a:t>charge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b="1" dirty="0">
                <a:solidFill>
                  <a:srgbClr val="00B050"/>
                </a:solidFill>
              </a:rPr>
              <a:t>e</a:t>
            </a:r>
            <a:r>
              <a:rPr lang="nl-NL" sz="2400" b="1" baseline="30000" dirty="0">
                <a:solidFill>
                  <a:srgbClr val="00B050"/>
                </a:solidFill>
              </a:rPr>
              <a:t>-</a:t>
            </a:r>
          </a:p>
          <a:p>
            <a:r>
              <a:rPr lang="nl-NL" sz="2400" dirty="0"/>
              <a:t>check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u="sng" dirty="0"/>
              <a:t>environment</a:t>
            </a:r>
            <a:r>
              <a:rPr lang="nl-NL" sz="2400" dirty="0"/>
              <a:t>: </a:t>
            </a:r>
            <a:br>
              <a:rPr lang="nl-NL" sz="2400" dirty="0"/>
            </a:br>
            <a:r>
              <a:rPr lang="nl-NL" sz="2400" dirty="0"/>
              <a:t>- </a:t>
            </a:r>
            <a:r>
              <a:rPr lang="nl-NL" sz="2400" dirty="0" err="1"/>
              <a:t>if</a:t>
            </a:r>
            <a:r>
              <a:rPr lang="nl-NL" sz="2400" dirty="0"/>
              <a:t> </a:t>
            </a:r>
            <a:r>
              <a:rPr lang="nl-NL" sz="2400" dirty="0" err="1"/>
              <a:t>it</a:t>
            </a:r>
            <a:r>
              <a:rPr lang="nl-NL" sz="2400" dirty="0"/>
              <a:t> is </a:t>
            </a:r>
            <a:r>
              <a:rPr lang="nl-NL" sz="2400" u="sng" dirty="0" err="1"/>
              <a:t>neutral</a:t>
            </a:r>
            <a:r>
              <a:rPr lang="nl-NL" sz="2400" dirty="0"/>
              <a:t>, </a:t>
            </a:r>
            <a:r>
              <a:rPr lang="nl-NL" sz="2400" dirty="0" err="1"/>
              <a:t>there</a:t>
            </a:r>
            <a:r>
              <a:rPr lang="nl-NL" sz="2400" dirty="0"/>
              <a:t> </a:t>
            </a:r>
            <a:r>
              <a:rPr lang="nl-NL" sz="2400" dirty="0" err="1"/>
              <a:t>can’t</a:t>
            </a:r>
            <a:r>
              <a:rPr lang="nl-NL" sz="2400" dirty="0"/>
              <a:t>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any</a:t>
            </a:r>
            <a:r>
              <a:rPr lang="nl-NL" sz="2400" dirty="0"/>
              <a:t> </a:t>
            </a:r>
            <a:r>
              <a:rPr lang="nl-NL" sz="2400" b="1" dirty="0">
                <a:solidFill>
                  <a:srgbClr val="FF0000"/>
                </a:solidFill>
              </a:rPr>
              <a:t>H</a:t>
            </a:r>
            <a:r>
              <a:rPr lang="nl-NL" sz="2400" b="1" baseline="30000" dirty="0">
                <a:solidFill>
                  <a:srgbClr val="FF0000"/>
                </a:solidFill>
              </a:rPr>
              <a:t>+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ions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dirty="0"/>
              <a:t>present </a:t>
            </a:r>
            <a:r>
              <a:rPr lang="nl-NL" sz="2400" u="sng" dirty="0"/>
              <a:t>on </a:t>
            </a:r>
            <a:r>
              <a:rPr lang="nl-NL" sz="2400" u="sng" dirty="0" err="1"/>
              <a:t>the</a:t>
            </a:r>
            <a:r>
              <a:rPr lang="nl-NL" sz="2400" u="sng" dirty="0"/>
              <a:t> </a:t>
            </a:r>
            <a:r>
              <a:rPr lang="nl-NL" sz="2400" u="sng" dirty="0" err="1"/>
              <a:t>left</a:t>
            </a:r>
            <a:r>
              <a:rPr lang="nl-NL" sz="2400" u="sng" dirty="0"/>
              <a:t> hand side</a:t>
            </a:r>
            <a:r>
              <a:rPr lang="nl-NL" sz="2400" dirty="0"/>
              <a:t> of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equation</a:t>
            </a: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/>
              <a:t>- </a:t>
            </a:r>
            <a:r>
              <a:rPr lang="nl-NL" sz="2400" dirty="0" err="1"/>
              <a:t>if</a:t>
            </a:r>
            <a:r>
              <a:rPr lang="nl-NL" sz="2400" dirty="0"/>
              <a:t> </a:t>
            </a:r>
            <a:r>
              <a:rPr lang="nl-NL" sz="2400" dirty="0" err="1"/>
              <a:t>it</a:t>
            </a:r>
            <a:r>
              <a:rPr lang="nl-NL" sz="2400" dirty="0"/>
              <a:t> is </a:t>
            </a:r>
            <a:r>
              <a:rPr lang="nl-NL" sz="2400" u="sng" dirty="0"/>
              <a:t>basic</a:t>
            </a:r>
            <a:r>
              <a:rPr lang="nl-NL" sz="2400" dirty="0"/>
              <a:t>, </a:t>
            </a:r>
            <a:r>
              <a:rPr lang="nl-NL" sz="2400" dirty="0" err="1"/>
              <a:t>there</a:t>
            </a:r>
            <a:r>
              <a:rPr lang="nl-NL" sz="2400" dirty="0"/>
              <a:t> </a:t>
            </a:r>
            <a:r>
              <a:rPr lang="nl-NL" sz="2400" dirty="0" err="1"/>
              <a:t>can’t</a:t>
            </a:r>
            <a:r>
              <a:rPr lang="nl-NL" sz="2400" dirty="0"/>
              <a:t>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any</a:t>
            </a:r>
            <a:r>
              <a:rPr lang="nl-NL" sz="2400" dirty="0"/>
              <a:t> </a:t>
            </a:r>
            <a:r>
              <a:rPr lang="nl-NL" sz="2400" b="1" dirty="0">
                <a:solidFill>
                  <a:srgbClr val="FF0000"/>
                </a:solidFill>
              </a:rPr>
              <a:t>H</a:t>
            </a:r>
            <a:r>
              <a:rPr lang="nl-NL" sz="2400" b="1" baseline="30000" dirty="0">
                <a:solidFill>
                  <a:srgbClr val="FF0000"/>
                </a:solidFill>
              </a:rPr>
              <a:t>+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ions</a:t>
            </a:r>
            <a:r>
              <a:rPr lang="nl-NL" sz="2400" dirty="0"/>
              <a:t> present </a:t>
            </a:r>
            <a:r>
              <a:rPr lang="nl-NL" sz="2400" u="sng" dirty="0"/>
              <a:t>on </a:t>
            </a:r>
            <a:r>
              <a:rPr lang="nl-NL" sz="2400" u="sng" dirty="0" err="1"/>
              <a:t>any</a:t>
            </a:r>
            <a:r>
              <a:rPr lang="nl-NL" sz="2400" u="sng" dirty="0"/>
              <a:t> side</a:t>
            </a:r>
            <a:r>
              <a:rPr lang="nl-NL" sz="2400" dirty="0"/>
              <a:t> of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equation</a:t>
            </a:r>
            <a:endParaRPr lang="nl-NL" sz="2400" dirty="0"/>
          </a:p>
          <a:p>
            <a:pPr marL="0" indent="0">
              <a:buNone/>
            </a:pP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/>
              <a:t>In </a:t>
            </a:r>
            <a:r>
              <a:rPr lang="nl-NL" sz="2400" dirty="0" err="1"/>
              <a:t>both</a:t>
            </a:r>
            <a:r>
              <a:rPr lang="nl-NL" sz="2400" dirty="0"/>
              <a:t> cases, </a:t>
            </a:r>
            <a:r>
              <a:rPr lang="nl-NL" sz="2400" dirty="0" err="1"/>
              <a:t>add</a:t>
            </a:r>
            <a:r>
              <a:rPr lang="nl-NL" sz="2400" dirty="0"/>
              <a:t> as </a:t>
            </a:r>
            <a:r>
              <a:rPr lang="nl-NL" sz="2400" dirty="0" err="1"/>
              <a:t>much</a:t>
            </a:r>
            <a:r>
              <a:rPr lang="nl-NL" sz="2400" dirty="0"/>
              <a:t> </a:t>
            </a:r>
            <a:r>
              <a:rPr lang="nl-NL" sz="2400" b="1" dirty="0">
                <a:solidFill>
                  <a:srgbClr val="00B050"/>
                </a:solidFill>
              </a:rPr>
              <a:t>OH</a:t>
            </a:r>
            <a:r>
              <a:rPr lang="nl-NL" sz="2400" b="1" baseline="30000" dirty="0">
                <a:solidFill>
                  <a:srgbClr val="00B050"/>
                </a:solidFill>
              </a:rPr>
              <a:t>-</a:t>
            </a:r>
            <a:r>
              <a:rPr lang="nl-NL" sz="2400" b="1" dirty="0">
                <a:solidFill>
                  <a:srgbClr val="00B050"/>
                </a:solidFill>
              </a:rPr>
              <a:t> </a:t>
            </a:r>
            <a:r>
              <a:rPr lang="nl-NL" sz="2400" b="1" dirty="0" err="1">
                <a:solidFill>
                  <a:srgbClr val="00B050"/>
                </a:solidFill>
              </a:rPr>
              <a:t>ions</a:t>
            </a:r>
            <a:r>
              <a:rPr lang="nl-NL" sz="2400" b="1" dirty="0">
                <a:solidFill>
                  <a:srgbClr val="00B050"/>
                </a:solidFill>
              </a:rPr>
              <a:t> </a:t>
            </a:r>
            <a:r>
              <a:rPr lang="nl-NL" sz="2400" dirty="0"/>
              <a:t>as </a:t>
            </a:r>
            <a:r>
              <a:rPr lang="nl-NL" sz="2400" dirty="0" err="1"/>
              <a:t>you</a:t>
            </a:r>
            <a:r>
              <a:rPr lang="nl-NL" sz="2400" dirty="0"/>
              <a:t> </a:t>
            </a:r>
            <a:r>
              <a:rPr lang="nl-NL" sz="2400" dirty="0" err="1"/>
              <a:t>need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neutralize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b="1" dirty="0">
                <a:solidFill>
                  <a:srgbClr val="FF0000"/>
                </a:solidFill>
              </a:rPr>
              <a:t>H</a:t>
            </a:r>
            <a:r>
              <a:rPr lang="nl-NL" sz="2400" b="1" baseline="30000" dirty="0">
                <a:solidFill>
                  <a:srgbClr val="FF0000"/>
                </a:solidFill>
              </a:rPr>
              <a:t>+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ions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form </a:t>
            </a:r>
            <a:r>
              <a:rPr lang="nl-NL" sz="2400" b="1" dirty="0">
                <a:solidFill>
                  <a:srgbClr val="0070C0"/>
                </a:solidFill>
              </a:rPr>
              <a:t>H</a:t>
            </a:r>
            <a:r>
              <a:rPr lang="nl-NL" sz="2400" b="1" baseline="-25000" dirty="0">
                <a:solidFill>
                  <a:srgbClr val="0070C0"/>
                </a:solidFill>
              </a:rPr>
              <a:t>2</a:t>
            </a:r>
            <a:r>
              <a:rPr lang="nl-NL" sz="2400" b="1" dirty="0">
                <a:solidFill>
                  <a:srgbClr val="0070C0"/>
                </a:solidFill>
              </a:rPr>
              <a:t>O</a:t>
            </a:r>
            <a:r>
              <a:rPr lang="nl-NL" sz="2400" dirty="0"/>
              <a:t>.</a:t>
            </a:r>
            <a:br>
              <a:rPr lang="nl-NL" sz="2400" dirty="0"/>
            </a:br>
            <a:r>
              <a:rPr lang="nl-NL" sz="2400" dirty="0" err="1"/>
              <a:t>Don’t</a:t>
            </a:r>
            <a:r>
              <a:rPr lang="nl-NL" sz="2400" dirty="0"/>
              <a:t> </a:t>
            </a:r>
            <a:r>
              <a:rPr lang="nl-NL" sz="2400" dirty="0" err="1"/>
              <a:t>forget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add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same</a:t>
            </a:r>
            <a:r>
              <a:rPr lang="nl-NL" sz="2400" dirty="0"/>
              <a:t> </a:t>
            </a:r>
            <a:r>
              <a:rPr lang="nl-NL" sz="2400" dirty="0" err="1"/>
              <a:t>amount</a:t>
            </a:r>
            <a:r>
              <a:rPr lang="nl-NL" sz="2400" dirty="0"/>
              <a:t> of </a:t>
            </a:r>
            <a:r>
              <a:rPr lang="nl-NL" sz="2400" b="1" dirty="0">
                <a:solidFill>
                  <a:srgbClr val="00B050"/>
                </a:solidFill>
              </a:rPr>
              <a:t>OH</a:t>
            </a:r>
            <a:r>
              <a:rPr lang="nl-NL" sz="2400" b="1" baseline="30000" dirty="0">
                <a:solidFill>
                  <a:srgbClr val="00B050"/>
                </a:solidFill>
              </a:rPr>
              <a:t>-</a:t>
            </a:r>
            <a:r>
              <a:rPr lang="nl-NL" sz="2400" b="1" dirty="0">
                <a:solidFill>
                  <a:srgbClr val="00B050"/>
                </a:solidFill>
              </a:rPr>
              <a:t> </a:t>
            </a:r>
            <a:r>
              <a:rPr lang="nl-NL" sz="2400" b="1" dirty="0" err="1">
                <a:solidFill>
                  <a:srgbClr val="00B050"/>
                </a:solidFill>
              </a:rPr>
              <a:t>ions</a:t>
            </a:r>
            <a:r>
              <a:rPr lang="nl-NL" sz="2400" b="1" dirty="0">
                <a:solidFill>
                  <a:srgbClr val="00B050"/>
                </a:solidFill>
              </a:rPr>
              <a:t> </a:t>
            </a:r>
            <a:r>
              <a:rPr lang="nl-NL" sz="2400" dirty="0"/>
              <a:t>on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other</a:t>
            </a:r>
            <a:r>
              <a:rPr lang="nl-NL" sz="2400" dirty="0"/>
              <a:t> side of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equation</a:t>
            </a:r>
            <a:r>
              <a:rPr lang="nl-NL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7581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85" y="495588"/>
            <a:ext cx="11472949" cy="603821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Example questions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Give the half equation for the following half reactions: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r>
              <a:rPr lang="nl-NL" dirty="0"/>
              <a:t>Copper will become copper(II+) in acidic environment</a:t>
            </a:r>
          </a:p>
          <a:p>
            <a:pPr marL="514350" indent="-514350">
              <a:buAutoNum type="arabicPeriod"/>
            </a:pPr>
            <a:r>
              <a:rPr lang="nl-NL" dirty="0"/>
              <a:t>Glucose will become carbondioxide in alkaline environment</a:t>
            </a:r>
          </a:p>
          <a:p>
            <a:pPr marL="514350" indent="-514350">
              <a:buAutoNum type="arabicPeriod"/>
            </a:pPr>
            <a:r>
              <a:rPr lang="nl-NL" dirty="0"/>
              <a:t>Ethane-amine will become carbondioxide and nitrogen in neutral environment</a:t>
            </a:r>
          </a:p>
          <a:p>
            <a:pPr marL="514350" indent="-51435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743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788150" y="896775"/>
            <a:ext cx="37444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NL" sz="4400" dirty="0">
                <a:latin typeface="+mj-lt"/>
                <a:ea typeface="+mj-ea"/>
                <a:cs typeface="+mj-cs"/>
              </a:rPr>
              <a:t>∆</a:t>
            </a:r>
            <a:r>
              <a:rPr lang="nl-NL" sz="4400" baseline="-25000" dirty="0"/>
              <a:t>r</a:t>
            </a:r>
            <a:r>
              <a:rPr lang="nl-NL" sz="4400" i="1" dirty="0">
                <a:latin typeface="+mj-lt"/>
                <a:ea typeface="+mj-ea"/>
                <a:cs typeface="+mj-cs"/>
              </a:rPr>
              <a:t>G</a:t>
            </a:r>
            <a:r>
              <a:rPr lang="nl-NL" sz="4400" baseline="30000" dirty="0">
                <a:latin typeface="+mj-lt"/>
                <a:ea typeface="+mj-ea"/>
                <a:cs typeface="+mj-cs"/>
              </a:rPr>
              <a:t>Ɵ</a:t>
            </a:r>
            <a:r>
              <a:rPr lang="nl-NL" sz="4400" dirty="0">
                <a:latin typeface="+mj-lt"/>
                <a:ea typeface="+mj-ea"/>
                <a:cs typeface="+mj-cs"/>
              </a:rPr>
              <a:t> = -</a:t>
            </a:r>
            <a:r>
              <a:rPr lang="el-GR" sz="4400" i="1" dirty="0">
                <a:latin typeface="Times New Roman" pitchFamily="18" charset="0"/>
                <a:ea typeface="+mj-ea"/>
                <a:cs typeface="Times New Roman" pitchFamily="18" charset="0"/>
              </a:rPr>
              <a:t>ν</a:t>
            </a:r>
            <a:r>
              <a:rPr lang="nl-NL" sz="4400" dirty="0" err="1">
                <a:latin typeface="+mj-lt"/>
                <a:ea typeface="+mj-ea"/>
                <a:cs typeface="+mj-cs"/>
              </a:rPr>
              <a:t>F∆</a:t>
            </a:r>
            <a:r>
              <a:rPr lang="nl-NL" sz="4400" i="1" dirty="0" err="1">
                <a:latin typeface="+mj-lt"/>
                <a:ea typeface="+mj-ea"/>
                <a:cs typeface="+mj-cs"/>
              </a:rPr>
              <a:t>E</a:t>
            </a:r>
            <a:r>
              <a:rPr lang="nl-NL" sz="4400" baseline="-25000" dirty="0" err="1">
                <a:latin typeface="+mj-lt"/>
                <a:ea typeface="+mj-ea"/>
                <a:cs typeface="+mj-cs"/>
              </a:rPr>
              <a:t>cell</a:t>
            </a:r>
            <a:r>
              <a:rPr lang="nl-NL" sz="4400" baseline="30000" dirty="0" err="1">
                <a:latin typeface="+mj-lt"/>
                <a:ea typeface="+mj-ea"/>
                <a:cs typeface="+mj-cs"/>
              </a:rPr>
              <a:t>Ɵ</a:t>
            </a:r>
            <a:r>
              <a:rPr lang="nl-NL" sz="4400" dirty="0"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1788150" y="2320671"/>
          <a:ext cx="5328591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1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3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2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35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5109">
                <a:tc>
                  <a:txBody>
                    <a:bodyPr/>
                    <a:lstStyle/>
                    <a:p>
                      <a:r>
                        <a:rPr lang="nl-NL" sz="2000" dirty="0"/>
                        <a:t>oxidizing</a:t>
                      </a:r>
                      <a:r>
                        <a:rPr lang="nl-NL" sz="2000" baseline="0" dirty="0"/>
                        <a:t> agent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reducing</a:t>
                      </a:r>
                    </a:p>
                    <a:p>
                      <a:r>
                        <a:rPr lang="nl-NL" sz="2000" dirty="0"/>
                        <a:t>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i="1" baseline="0" dirty="0"/>
                        <a:t>  E</a:t>
                      </a:r>
                      <a:r>
                        <a:rPr lang="nl-NL" sz="2000" baseline="30000" dirty="0"/>
                        <a:t>Ɵ </a:t>
                      </a:r>
                      <a:r>
                        <a:rPr lang="nl-NL" sz="2000" baseline="0" dirty="0"/>
                        <a:t>(V)</a:t>
                      </a:r>
                      <a:endParaRPr lang="nl-NL" sz="20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r>
                        <a:rPr lang="nl-NL" sz="2400" b="1" baseline="30000" dirty="0"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r>
                        <a:rPr lang="nl-NL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+ 2 e</a:t>
                      </a:r>
                      <a:r>
                        <a:rPr lang="nl-NL" sz="2400" b="1" baseline="30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1" dirty="0"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dirty="0"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1" dirty="0"/>
                        <a:t>+ 0.34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691">
                <a:tc>
                  <a:txBody>
                    <a:bodyPr/>
                    <a:lstStyle/>
                    <a:p>
                      <a:r>
                        <a:rPr lang="nl-NL" sz="2400" b="1" dirty="0">
                          <a:latin typeface="Times New Roman" pitchFamily="18" charset="0"/>
                          <a:cs typeface="Times New Roman" pitchFamily="18" charset="0"/>
                        </a:rPr>
                        <a:t>2 H</a:t>
                      </a:r>
                      <a:r>
                        <a:rPr lang="nl-NL" sz="2400" b="1" baseline="30000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nl-NL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+ 2 e</a:t>
                      </a:r>
                      <a:r>
                        <a:rPr lang="nl-NL" sz="2400" b="1" baseline="30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1" dirty="0"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nl-NL" sz="24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1" dirty="0"/>
                        <a:t>0.000000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691">
                <a:tc>
                  <a:txBody>
                    <a:bodyPr/>
                    <a:lstStyle/>
                    <a:p>
                      <a:r>
                        <a:rPr lang="nl-NL" sz="2400" b="1" dirty="0">
                          <a:latin typeface="Times New Roman" pitchFamily="18" charset="0"/>
                          <a:cs typeface="Times New Roman" pitchFamily="18" charset="0"/>
                        </a:rPr>
                        <a:t> Zn</a:t>
                      </a:r>
                      <a:r>
                        <a:rPr lang="nl-NL" sz="2400" b="1" baseline="30000" dirty="0"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r>
                        <a:rPr lang="nl-NL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+ 2 e</a:t>
                      </a:r>
                      <a:r>
                        <a:rPr lang="nl-NL" sz="2400" b="1" baseline="30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1" dirty="0"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dirty="0">
                          <a:latin typeface="Times New Roman" pitchFamily="18" charset="0"/>
                          <a:cs typeface="Times New Roman" pitchFamily="18" charset="0"/>
                        </a:rPr>
                        <a:t>Zn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1" dirty="0"/>
                        <a:t>- 0.76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1788150" y="467420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Standard </a:t>
            </a:r>
            <a:r>
              <a:rPr lang="nl-NL" sz="2800" dirty="0" err="1"/>
              <a:t>Daniell</a:t>
            </a:r>
            <a:r>
              <a:rPr lang="nl-NL" sz="2800" dirty="0"/>
              <a:t> </a:t>
            </a:r>
            <a:r>
              <a:rPr lang="nl-NL" sz="2800" dirty="0" err="1"/>
              <a:t>cell</a:t>
            </a:r>
            <a:r>
              <a:rPr lang="nl-NL" sz="2800" dirty="0"/>
              <a:t>: 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nl-NL" sz="2800" dirty="0"/>
              <a:t>(s) |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nl-NL" sz="2800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dirty="0"/>
              <a:t>||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nl-NL" sz="2800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nl-NL" sz="2800" dirty="0"/>
              <a:t> |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nl-NL" sz="2800" dirty="0"/>
              <a:t>(s)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788150" y="5478323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∆</a:t>
            </a:r>
            <a:r>
              <a:rPr lang="nl-NL" sz="2800" i="1" dirty="0" err="1"/>
              <a:t>E</a:t>
            </a:r>
            <a:r>
              <a:rPr lang="nl-NL" sz="2800" baseline="-25000" dirty="0" err="1"/>
              <a:t>cell</a:t>
            </a:r>
            <a:r>
              <a:rPr lang="nl-NL" sz="2800" baseline="30000" dirty="0" err="1"/>
              <a:t>Ɵ</a:t>
            </a:r>
            <a:r>
              <a:rPr lang="nl-NL" sz="2800" dirty="0"/>
              <a:t> = 0.34 – (– 0.76) = 1.10 V </a:t>
            </a:r>
          </a:p>
          <a:p>
            <a:r>
              <a:rPr lang="nl-NL" sz="2800" dirty="0"/>
              <a:t>∆</a:t>
            </a:r>
            <a:r>
              <a:rPr lang="nl-NL" sz="2800" baseline="-25000" dirty="0" err="1"/>
              <a:t>r</a:t>
            </a:r>
            <a:r>
              <a:rPr lang="nl-NL" sz="2800" i="1" dirty="0" err="1"/>
              <a:t>G</a:t>
            </a:r>
            <a:r>
              <a:rPr lang="nl-NL" sz="2800" baseline="30000" dirty="0" err="1"/>
              <a:t>Ɵ</a:t>
            </a:r>
            <a:r>
              <a:rPr lang="en-US" sz="2800" dirty="0"/>
              <a:t> = </a:t>
            </a:r>
            <a:r>
              <a:rPr lang="nl-NL" sz="2800" dirty="0"/>
              <a:t>–</a:t>
            </a:r>
            <a:r>
              <a:rPr lang="en-US" sz="2800" dirty="0"/>
              <a:t> 2 ·</a:t>
            </a:r>
            <a:r>
              <a:rPr lang="nl-NL" sz="2800" dirty="0"/>
              <a:t> 96485 </a:t>
            </a:r>
            <a:r>
              <a:rPr lang="en-US" sz="2800" dirty="0"/>
              <a:t>· 1.10 </a:t>
            </a:r>
            <a:r>
              <a:rPr lang="nl-NL" sz="2800" dirty="0"/>
              <a:t>= – 2.12</a:t>
            </a:r>
            <a:r>
              <a:rPr lang="en-US" sz="2800" dirty="0"/>
              <a:t>·</a:t>
            </a:r>
            <a:r>
              <a:rPr lang="nl-NL" sz="2800" dirty="0"/>
              <a:t>10</a:t>
            </a:r>
            <a:r>
              <a:rPr lang="nl-NL" sz="2800" baseline="30000" dirty="0"/>
              <a:t>5</a:t>
            </a:r>
            <a:r>
              <a:rPr lang="nl-NL" sz="2800" dirty="0"/>
              <a:t> J mol</a:t>
            </a:r>
            <a:r>
              <a:rPr lang="nl-NL" sz="2800" baseline="30000" dirty="0"/>
              <a:t>-1</a:t>
            </a:r>
            <a:r>
              <a:rPr lang="nl-NL" sz="2800" dirty="0"/>
              <a:t> &lt; 0</a:t>
            </a:r>
            <a:endParaRPr lang="nl-NL" sz="2000" dirty="0"/>
          </a:p>
        </p:txBody>
      </p:sp>
      <p:sp>
        <p:nvSpPr>
          <p:cNvPr id="12" name="Tekstvak 11"/>
          <p:cNvSpPr txBox="1"/>
          <p:nvPr/>
        </p:nvSpPr>
        <p:spPr>
          <a:xfrm>
            <a:off x="7320136" y="2320671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Redox </a:t>
            </a:r>
            <a:r>
              <a:rPr lang="nl-NL" sz="2000" dirty="0" err="1"/>
              <a:t>table</a:t>
            </a:r>
            <a:r>
              <a:rPr lang="nl-NL" sz="2000" dirty="0"/>
              <a:t>            </a:t>
            </a:r>
          </a:p>
          <a:p>
            <a:r>
              <a:rPr lang="nl-NL" sz="2000" i="1" dirty="0"/>
              <a:t>T </a:t>
            </a:r>
            <a:r>
              <a:rPr lang="nl-NL" sz="2000" dirty="0"/>
              <a:t>= 298 K, </a:t>
            </a:r>
            <a:r>
              <a:rPr lang="nl-NL" sz="2000" i="1" dirty="0"/>
              <a:t>p</a:t>
            </a:r>
            <a:r>
              <a:rPr lang="nl-NL" sz="2000" dirty="0"/>
              <a:t> = </a:t>
            </a:r>
            <a:r>
              <a:rPr lang="nl-NL" sz="2000" i="1" dirty="0"/>
              <a:t>p</a:t>
            </a:r>
            <a:r>
              <a:rPr lang="nl-NL" sz="2000" baseline="30000" dirty="0"/>
              <a:t>Ɵ 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</a:p>
          <a:p>
            <a:r>
              <a:rPr lang="nl-NL" sz="2000" dirty="0" err="1"/>
              <a:t>all</a:t>
            </a:r>
            <a:r>
              <a:rPr lang="nl-NL" sz="2000" dirty="0"/>
              <a:t> activities </a:t>
            </a:r>
            <a:r>
              <a:rPr lang="nl-NL" sz="2000" i="1" dirty="0"/>
              <a:t>a</a:t>
            </a:r>
            <a:r>
              <a:rPr lang="nl-NL" sz="2000" dirty="0"/>
              <a:t> = 1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991544" y="15031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</a:rPr>
              <a:t>Standard </a:t>
            </a:r>
            <a:r>
              <a:rPr lang="nl-NL" sz="3600" b="1" dirty="0" err="1">
                <a:solidFill>
                  <a:srgbClr val="0070C0"/>
                </a:solidFill>
              </a:rPr>
              <a:t>conditions</a:t>
            </a:r>
            <a:r>
              <a:rPr lang="nl-NL" sz="3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0" name="Rechthoek 9"/>
          <p:cNvSpPr/>
          <p:nvPr/>
        </p:nvSpPr>
        <p:spPr>
          <a:xfrm>
            <a:off x="1788150" y="148571"/>
            <a:ext cx="5328591" cy="64807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28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781</Words>
  <Application>Microsoft Office PowerPoint</Application>
  <PresentationFormat>Custom</PresentationFormat>
  <Paragraphs>155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Vergelijking</vt:lpstr>
      <vt:lpstr>Equation</vt:lpstr>
      <vt:lpstr>Thermodynamics</vt:lpstr>
      <vt:lpstr>Course outline</vt:lpstr>
      <vt:lpstr>Course today</vt:lpstr>
      <vt:lpstr>Study material</vt:lpstr>
      <vt:lpstr>PowerPoint Presentation</vt:lpstr>
      <vt:lpstr>Electrical Work</vt:lpstr>
      <vt:lpstr>How to construct a chemical half reaction yourself</vt:lpstr>
      <vt:lpstr>PowerPoint Presentation</vt:lpstr>
      <vt:lpstr>PowerPoint Presentation</vt:lpstr>
      <vt:lpstr>PowerPoint Presentation</vt:lpstr>
      <vt:lpstr>PowerPoint Presentation</vt:lpstr>
      <vt:lpstr>If  p ≠ pƟ and/or a ≠ 1, apply a correction: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Nernst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Radboud University Nijmegen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Thermodynamics</dc:title>
  <dc:creator>U336069</dc:creator>
  <cp:lastModifiedBy>HM</cp:lastModifiedBy>
  <cp:revision>23</cp:revision>
  <dcterms:created xsi:type="dcterms:W3CDTF">2020-03-04T07:37:21Z</dcterms:created>
  <dcterms:modified xsi:type="dcterms:W3CDTF">2022-03-10T16:17:01Z</dcterms:modified>
</cp:coreProperties>
</file>