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8" r:id="rId2"/>
    <p:sldId id="312" r:id="rId3"/>
    <p:sldId id="317" r:id="rId4"/>
    <p:sldId id="313" r:id="rId5"/>
    <p:sldId id="257" r:id="rId6"/>
    <p:sldId id="258" r:id="rId7"/>
    <p:sldId id="327" r:id="rId8"/>
    <p:sldId id="333" r:id="rId9"/>
    <p:sldId id="328" r:id="rId10"/>
    <p:sldId id="270" r:id="rId11"/>
    <p:sldId id="280" r:id="rId12"/>
    <p:sldId id="330" r:id="rId13"/>
    <p:sldId id="332" r:id="rId14"/>
    <p:sldId id="341" r:id="rId15"/>
    <p:sldId id="337" r:id="rId16"/>
    <p:sldId id="342" r:id="rId17"/>
    <p:sldId id="338" r:id="rId18"/>
    <p:sldId id="339" r:id="rId19"/>
    <p:sldId id="340" r:id="rId20"/>
    <p:sldId id="331" r:id="rId21"/>
    <p:sldId id="335" r:id="rId22"/>
    <p:sldId id="33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63"/>
  </p:normalViewPr>
  <p:slideViewPr>
    <p:cSldViewPr>
      <p:cViewPr varScale="1">
        <p:scale>
          <a:sx n="68" d="100"/>
          <a:sy n="68" d="100"/>
        </p:scale>
        <p:origin x="58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2EEAA5-29B5-4705-98C9-292EEFCAA971}" type="datetimeFigureOut">
              <a:rPr lang="en-US" smtClean="0"/>
              <a:pPr/>
              <a:t>3/2/2022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B8B584-60BE-49F6-8E6D-CC056F9489D2}" type="slidenum">
              <a:rPr lang="en-US" smtClean="0"/>
              <a:pPr/>
              <a:t>‹nr.›</a:t>
            </a:fld>
            <a:endParaRPr lang="en-US"/>
          </a:p>
        </p:txBody>
      </p:sp>
    </p:spTree>
    <p:extLst>
      <p:ext uri="{BB962C8B-B14F-4D97-AF65-F5344CB8AC3E}">
        <p14:creationId xmlns:p14="http://schemas.microsoft.com/office/powerpoint/2010/main" val="1991126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74F4B8-C508-4F77-8D68-6BF7F0CD4ACC}"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D5C30-457F-4515-B604-DEE27F9B59F8}"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4F4B8-C508-4F77-8D68-6BF7F0CD4ACC}"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D5C30-457F-4515-B604-DEE27F9B59F8}"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4F4B8-C508-4F77-8D68-6BF7F0CD4ACC}"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D5C30-457F-4515-B604-DEE27F9B59F8}"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4F4B8-C508-4F77-8D68-6BF7F0CD4ACC}"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D5C30-457F-4515-B604-DEE27F9B59F8}"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74F4B8-C508-4F77-8D68-6BF7F0CD4ACC}"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D5C30-457F-4515-B604-DEE27F9B59F8}"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74F4B8-C508-4F77-8D68-6BF7F0CD4ACC}"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D5C30-457F-4515-B604-DEE27F9B59F8}"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74F4B8-C508-4F77-8D68-6BF7F0CD4ACC}" type="datetimeFigureOut">
              <a:rPr lang="en-US" smtClean="0"/>
              <a:pPr/>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2D5C30-457F-4515-B604-DEE27F9B59F8}"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74F4B8-C508-4F77-8D68-6BF7F0CD4ACC}" type="datetimeFigureOut">
              <a:rPr lang="en-US" smtClean="0"/>
              <a:pPr/>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2D5C30-457F-4515-B604-DEE27F9B59F8}"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4F4B8-C508-4F77-8D68-6BF7F0CD4ACC}" type="datetimeFigureOut">
              <a:rPr lang="en-US" smtClean="0"/>
              <a:pPr/>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2D5C30-457F-4515-B604-DEE27F9B59F8}"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74F4B8-C508-4F77-8D68-6BF7F0CD4ACC}"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D5C30-457F-4515-B604-DEE27F9B59F8}"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74F4B8-C508-4F77-8D68-6BF7F0CD4ACC}"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D5C30-457F-4515-B604-DEE27F9B59F8}"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4F4B8-C508-4F77-8D68-6BF7F0CD4ACC}" type="datetimeFigureOut">
              <a:rPr lang="en-US" smtClean="0"/>
              <a:pPr/>
              <a:t>3/2/2022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D5C30-457F-4515-B604-DEE27F9B59F8}"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a:solidFill>
                  <a:schemeClr val="tx2"/>
                </a:solidFill>
              </a:rPr>
              <a:t>Thermodynamics</a:t>
            </a:r>
            <a:endParaRPr lang="nl-NL" dirty="0">
              <a:solidFill>
                <a:schemeClr val="tx2"/>
              </a:solidFill>
            </a:endParaRPr>
          </a:p>
        </p:txBody>
      </p:sp>
      <p:sp>
        <p:nvSpPr>
          <p:cNvPr id="3" name="Ondertitel 2"/>
          <p:cNvSpPr>
            <a:spLocks noGrp="1"/>
          </p:cNvSpPr>
          <p:nvPr>
            <p:ph type="subTitle" idx="1"/>
          </p:nvPr>
        </p:nvSpPr>
        <p:spPr>
          <a:xfrm>
            <a:off x="1371600" y="3886200"/>
            <a:ext cx="6400800" cy="2279104"/>
          </a:xfrm>
        </p:spPr>
        <p:txBody>
          <a:bodyPr/>
          <a:lstStyle/>
          <a:p>
            <a:r>
              <a:rPr lang="nl-NL" dirty="0">
                <a:solidFill>
                  <a:schemeClr val="accent1"/>
                </a:solidFill>
              </a:rPr>
              <a:t>Remedial </a:t>
            </a:r>
            <a:r>
              <a:rPr lang="nl-NL" dirty="0" err="1">
                <a:solidFill>
                  <a:schemeClr val="accent1"/>
                </a:solidFill>
              </a:rPr>
              <a:t>Lecture</a:t>
            </a:r>
            <a:r>
              <a:rPr lang="nl-NL" dirty="0">
                <a:solidFill>
                  <a:schemeClr val="accent1"/>
                </a:solidFill>
              </a:rPr>
              <a:t> 3</a:t>
            </a:r>
          </a:p>
          <a:p>
            <a:r>
              <a:rPr lang="nl-NL" dirty="0">
                <a:solidFill>
                  <a:schemeClr val="accent1"/>
                </a:solidFill>
              </a:rPr>
              <a:t>03 – 03 – 2022</a:t>
            </a:r>
          </a:p>
        </p:txBody>
      </p:sp>
    </p:spTree>
    <p:extLst>
      <p:ext uri="{BB962C8B-B14F-4D97-AF65-F5344CB8AC3E}">
        <p14:creationId xmlns:p14="http://schemas.microsoft.com/office/powerpoint/2010/main" val="395210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51520" y="188640"/>
            <a:ext cx="8568952" cy="1477328"/>
          </a:xfrm>
          <a:prstGeom prst="rect">
            <a:avLst/>
          </a:prstGeom>
          <a:noFill/>
        </p:spPr>
        <p:txBody>
          <a:bodyPr wrap="square" rtlCol="0">
            <a:spAutoFit/>
          </a:bodyPr>
          <a:lstStyle/>
          <a:p>
            <a:r>
              <a:rPr lang="nl-NL" sz="2400" b="1" dirty="0"/>
              <a:t>How </a:t>
            </a:r>
            <a:r>
              <a:rPr lang="nl-NL" sz="2400" b="1" dirty="0" err="1"/>
              <a:t>much</a:t>
            </a:r>
            <a:r>
              <a:rPr lang="nl-NL" sz="2400" b="1" dirty="0"/>
              <a:t> heat is </a:t>
            </a:r>
            <a:r>
              <a:rPr lang="nl-NL" sz="2400" b="1" dirty="0" err="1"/>
              <a:t>released</a:t>
            </a:r>
            <a:r>
              <a:rPr lang="nl-NL" sz="2400" b="1" dirty="0"/>
              <a:t> </a:t>
            </a:r>
            <a:r>
              <a:rPr lang="nl-NL" sz="2400" b="1" dirty="0" err="1"/>
              <a:t>during</a:t>
            </a:r>
            <a:r>
              <a:rPr lang="nl-NL" sz="2400" b="1" dirty="0"/>
              <a:t> a </a:t>
            </a:r>
            <a:r>
              <a:rPr lang="nl-NL" sz="2400" b="1" dirty="0" err="1"/>
              <a:t>chemical</a:t>
            </a:r>
            <a:r>
              <a:rPr lang="nl-NL" sz="2400" b="1" dirty="0"/>
              <a:t> </a:t>
            </a:r>
            <a:r>
              <a:rPr lang="nl-NL" sz="2400" b="1" dirty="0" err="1"/>
              <a:t>reaction</a:t>
            </a:r>
            <a:r>
              <a:rPr lang="nl-NL" sz="2400" b="1" dirty="0"/>
              <a:t>?</a:t>
            </a:r>
            <a:r>
              <a:rPr lang="nl-NL" dirty="0"/>
              <a:t> </a:t>
            </a:r>
          </a:p>
          <a:p>
            <a:r>
              <a:rPr lang="nl-NL" sz="2400" dirty="0" err="1"/>
              <a:t>If</a:t>
            </a:r>
            <a:r>
              <a:rPr lang="nl-NL" sz="2400" dirty="0"/>
              <a:t> the </a:t>
            </a:r>
            <a:r>
              <a:rPr lang="nl-NL" sz="2400" dirty="0" err="1"/>
              <a:t>reaction</a:t>
            </a:r>
            <a:r>
              <a:rPr lang="nl-NL" sz="2400" dirty="0"/>
              <a:t> takes </a:t>
            </a:r>
            <a:r>
              <a:rPr lang="nl-NL" sz="2400" dirty="0" err="1"/>
              <a:t>place</a:t>
            </a:r>
            <a:r>
              <a:rPr lang="nl-NL" sz="2400" dirty="0"/>
              <a:t> </a:t>
            </a:r>
            <a:r>
              <a:rPr lang="nl-NL" sz="2400" dirty="0" err="1"/>
              <a:t>under</a:t>
            </a:r>
            <a:r>
              <a:rPr lang="nl-NL" sz="2400" dirty="0"/>
              <a:t> </a:t>
            </a:r>
            <a:r>
              <a:rPr lang="nl-NL" sz="2400" dirty="0" err="1"/>
              <a:t>normal</a:t>
            </a:r>
            <a:r>
              <a:rPr lang="nl-NL" sz="2400" dirty="0"/>
              <a:t> (</a:t>
            </a:r>
            <a:r>
              <a:rPr lang="nl-NL" sz="2400" dirty="0" err="1"/>
              <a:t>laboratory</a:t>
            </a:r>
            <a:r>
              <a:rPr lang="nl-NL" sz="2400" dirty="0"/>
              <a:t>) </a:t>
            </a:r>
            <a:r>
              <a:rPr lang="nl-NL" sz="2400" dirty="0" err="1"/>
              <a:t>conditions</a:t>
            </a:r>
            <a:r>
              <a:rPr lang="nl-NL" sz="2400" dirty="0"/>
              <a:t>, </a:t>
            </a:r>
            <a:br>
              <a:rPr lang="nl-NL" sz="2400" dirty="0"/>
            </a:br>
            <a:r>
              <a:rPr lang="nl-NL" sz="2400" dirty="0"/>
              <a:t>we </a:t>
            </a:r>
            <a:r>
              <a:rPr lang="nl-NL" sz="2400" dirty="0" err="1"/>
              <a:t>may</a:t>
            </a:r>
            <a:r>
              <a:rPr lang="nl-NL" sz="2400" dirty="0"/>
              <a:t> </a:t>
            </a:r>
            <a:r>
              <a:rPr lang="nl-NL" sz="2400" dirty="0" err="1"/>
              <a:t>assume</a:t>
            </a:r>
            <a:r>
              <a:rPr lang="nl-NL" sz="2400" dirty="0"/>
              <a:t> </a:t>
            </a:r>
            <a:r>
              <a:rPr lang="nl-NL" sz="2400" dirty="0" err="1"/>
              <a:t>that</a:t>
            </a:r>
            <a:r>
              <a:rPr lang="nl-NL" sz="2400" dirty="0"/>
              <a:t> the </a:t>
            </a:r>
            <a:r>
              <a:rPr lang="nl-NL" sz="2400" dirty="0" err="1"/>
              <a:t>pressure</a:t>
            </a:r>
            <a:r>
              <a:rPr lang="nl-NL" sz="2400" dirty="0"/>
              <a:t> is </a:t>
            </a:r>
            <a:r>
              <a:rPr lang="nl-NL" sz="2400" dirty="0" err="1"/>
              <a:t>not</a:t>
            </a:r>
            <a:r>
              <a:rPr lang="nl-NL" sz="2400" dirty="0"/>
              <a:t> </a:t>
            </a:r>
            <a:r>
              <a:rPr lang="nl-NL" sz="2400" dirty="0" err="1"/>
              <a:t>influenced</a:t>
            </a:r>
            <a:r>
              <a:rPr lang="nl-NL" sz="2400" dirty="0"/>
              <a:t> </a:t>
            </a:r>
            <a:r>
              <a:rPr lang="nl-NL" sz="2400" dirty="0" err="1"/>
              <a:t>by</a:t>
            </a:r>
            <a:r>
              <a:rPr lang="nl-NL" sz="2400" dirty="0"/>
              <a:t> the </a:t>
            </a:r>
            <a:r>
              <a:rPr lang="nl-NL" sz="2400" dirty="0" err="1"/>
              <a:t>reaction</a:t>
            </a:r>
            <a:r>
              <a:rPr lang="nl-NL" sz="2400" dirty="0"/>
              <a:t>.</a:t>
            </a:r>
          </a:p>
          <a:p>
            <a:r>
              <a:rPr lang="nl-NL" dirty="0"/>
              <a:t> </a:t>
            </a:r>
          </a:p>
        </p:txBody>
      </p:sp>
      <p:sp>
        <p:nvSpPr>
          <p:cNvPr id="4" name="Tekstvak 3"/>
          <p:cNvSpPr txBox="1"/>
          <p:nvPr/>
        </p:nvSpPr>
        <p:spPr>
          <a:xfrm>
            <a:off x="179512" y="2372687"/>
            <a:ext cx="8424936" cy="1200329"/>
          </a:xfrm>
          <a:prstGeom prst="rect">
            <a:avLst/>
          </a:prstGeom>
          <a:noFill/>
        </p:spPr>
        <p:txBody>
          <a:bodyPr wrap="square" rtlCol="0">
            <a:spAutoFit/>
          </a:bodyPr>
          <a:lstStyle/>
          <a:p>
            <a:r>
              <a:rPr lang="el-GR" sz="2400" dirty="0"/>
              <a:t>Δ</a:t>
            </a:r>
            <a:r>
              <a:rPr lang="nl-NL" sz="2400" baseline="-25000" dirty="0" err="1"/>
              <a:t>r</a:t>
            </a:r>
            <a:r>
              <a:rPr lang="nl-NL" sz="2400" i="1" dirty="0" err="1">
                <a:latin typeface="Times New Roman" pitchFamily="18" charset="0"/>
                <a:cs typeface="Times New Roman" pitchFamily="18" charset="0"/>
              </a:rPr>
              <a:t>H</a:t>
            </a:r>
            <a:r>
              <a:rPr lang="el-GR" sz="2400" baseline="30000" dirty="0"/>
              <a:t>Θ</a:t>
            </a:r>
            <a:r>
              <a:rPr lang="nl-NL" sz="2400" dirty="0"/>
              <a:t> is </a:t>
            </a:r>
            <a:r>
              <a:rPr lang="nl-NL" sz="2400" dirty="0" err="1"/>
              <a:t>defined</a:t>
            </a:r>
            <a:r>
              <a:rPr lang="nl-NL" sz="2400" dirty="0"/>
              <a:t> as the </a:t>
            </a:r>
            <a:r>
              <a:rPr lang="el-GR" sz="2400" dirty="0"/>
              <a:t>Δ</a:t>
            </a:r>
            <a:r>
              <a:rPr lang="nl-NL" sz="2400" baseline="-25000" dirty="0" err="1"/>
              <a:t>f</a:t>
            </a:r>
            <a:r>
              <a:rPr lang="nl-NL" sz="2400" i="1" dirty="0" err="1">
                <a:latin typeface="Times New Roman" pitchFamily="18" charset="0"/>
                <a:cs typeface="Times New Roman" pitchFamily="18" charset="0"/>
              </a:rPr>
              <a:t>H</a:t>
            </a:r>
            <a:r>
              <a:rPr lang="el-GR" sz="2400" baseline="30000" dirty="0"/>
              <a:t>Θ</a:t>
            </a:r>
            <a:r>
              <a:rPr lang="nl-NL" sz="2400" dirty="0"/>
              <a:t> (</a:t>
            </a:r>
            <a:r>
              <a:rPr lang="nl-NL" sz="2400" dirty="0" err="1"/>
              <a:t>products</a:t>
            </a:r>
            <a:r>
              <a:rPr lang="nl-NL" sz="2400" dirty="0"/>
              <a:t>) </a:t>
            </a:r>
            <a:r>
              <a:rPr lang="nl-NL" sz="2400" dirty="0">
                <a:sym typeface="Wingdings" pitchFamily="2" charset="2"/>
              </a:rPr>
              <a:t>–</a:t>
            </a:r>
            <a:r>
              <a:rPr lang="nl-NL" sz="2400" dirty="0"/>
              <a:t> </a:t>
            </a:r>
            <a:r>
              <a:rPr lang="el-GR" sz="2400" dirty="0"/>
              <a:t>Δ</a:t>
            </a:r>
            <a:r>
              <a:rPr lang="nl-NL" sz="2400" baseline="-25000" dirty="0" err="1"/>
              <a:t>f</a:t>
            </a:r>
            <a:r>
              <a:rPr lang="nl-NL" sz="2400" i="1" dirty="0" err="1">
                <a:latin typeface="Times New Roman" pitchFamily="18" charset="0"/>
                <a:cs typeface="Times New Roman" pitchFamily="18" charset="0"/>
              </a:rPr>
              <a:t>H</a:t>
            </a:r>
            <a:r>
              <a:rPr lang="el-GR" sz="2400" baseline="30000" dirty="0"/>
              <a:t>Θ</a:t>
            </a:r>
            <a:r>
              <a:rPr lang="nl-NL" sz="2400" dirty="0"/>
              <a:t> (</a:t>
            </a:r>
            <a:r>
              <a:rPr lang="nl-NL" sz="2400" dirty="0" err="1"/>
              <a:t>reactants</a:t>
            </a:r>
            <a:r>
              <a:rPr lang="nl-NL" sz="2400" dirty="0"/>
              <a:t>) </a:t>
            </a:r>
          </a:p>
          <a:p>
            <a:r>
              <a:rPr lang="nl-NL" sz="2400" dirty="0"/>
              <a:t>The </a:t>
            </a:r>
            <a:r>
              <a:rPr lang="el-GR" sz="2400" dirty="0"/>
              <a:t>Δ</a:t>
            </a:r>
            <a:r>
              <a:rPr lang="nl-NL" sz="2400" baseline="-25000" dirty="0" err="1"/>
              <a:t>f</a:t>
            </a:r>
            <a:r>
              <a:rPr lang="nl-NL" sz="2400" i="1" dirty="0" err="1">
                <a:latin typeface="Times New Roman" pitchFamily="18" charset="0"/>
                <a:cs typeface="Times New Roman" pitchFamily="18" charset="0"/>
              </a:rPr>
              <a:t>H</a:t>
            </a:r>
            <a:r>
              <a:rPr lang="el-GR" sz="2400" baseline="30000" dirty="0"/>
              <a:t>Θ</a:t>
            </a:r>
            <a:r>
              <a:rPr lang="nl-NL" sz="2400" dirty="0"/>
              <a:t> of </a:t>
            </a:r>
            <a:r>
              <a:rPr lang="nl-NL" sz="2400" dirty="0" err="1"/>
              <a:t>elements</a:t>
            </a:r>
            <a:r>
              <a:rPr lang="nl-NL" sz="2400" dirty="0"/>
              <a:t> = 0.</a:t>
            </a:r>
          </a:p>
          <a:p>
            <a:r>
              <a:rPr lang="nl-NL" sz="2400" dirty="0"/>
              <a:t>In </a:t>
            </a:r>
            <a:r>
              <a:rPr lang="nl-NL" sz="2400" dirty="0" err="1"/>
              <a:t>formula</a:t>
            </a:r>
            <a:r>
              <a:rPr lang="nl-NL" sz="2400" dirty="0"/>
              <a:t>:</a:t>
            </a:r>
          </a:p>
        </p:txBody>
      </p:sp>
      <p:graphicFrame>
        <p:nvGraphicFramePr>
          <p:cNvPr id="5" name="Object 4"/>
          <p:cNvGraphicFramePr>
            <a:graphicFrameLocks noChangeAspect="1"/>
          </p:cNvGraphicFramePr>
          <p:nvPr/>
        </p:nvGraphicFramePr>
        <p:xfrm>
          <a:off x="1043608" y="3560973"/>
          <a:ext cx="5281612" cy="647700"/>
        </p:xfrm>
        <a:graphic>
          <a:graphicData uri="http://schemas.openxmlformats.org/presentationml/2006/ole">
            <mc:AlternateContent xmlns:mc="http://schemas.openxmlformats.org/markup-compatibility/2006">
              <mc:Choice xmlns:v="urn:schemas-microsoft-com:vml" Requires="v">
                <p:oleObj spid="_x0000_s57365" name="Equation" r:id="rId3" imgW="2070100" imgH="254000" progId="Equation.DSMT4">
                  <p:embed/>
                </p:oleObj>
              </mc:Choice>
              <mc:Fallback>
                <p:oleObj name="Equation" r:id="rId3" imgW="2070100" imgH="25400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560973"/>
                        <a:ext cx="5281612"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kstvak 5"/>
          <p:cNvSpPr txBox="1"/>
          <p:nvPr/>
        </p:nvSpPr>
        <p:spPr>
          <a:xfrm>
            <a:off x="179512" y="4365104"/>
            <a:ext cx="8964488" cy="1200329"/>
          </a:xfrm>
          <a:prstGeom prst="rect">
            <a:avLst/>
          </a:prstGeom>
          <a:noFill/>
        </p:spPr>
        <p:txBody>
          <a:bodyPr wrap="square" rtlCol="0">
            <a:spAutoFit/>
          </a:bodyPr>
          <a:lstStyle/>
          <a:p>
            <a:r>
              <a:rPr lang="nl-NL" sz="2400" dirty="0"/>
              <a:t>For </a:t>
            </a:r>
            <a:r>
              <a:rPr lang="nl-NL" sz="2400" dirty="0" err="1"/>
              <a:t>example</a:t>
            </a:r>
            <a:r>
              <a:rPr lang="nl-NL" sz="2400" dirty="0"/>
              <a:t>: the </a:t>
            </a:r>
            <a:r>
              <a:rPr lang="nl-NL" sz="2400" dirty="0" err="1"/>
              <a:t>combustion</a:t>
            </a:r>
            <a:r>
              <a:rPr lang="nl-NL" sz="2400" dirty="0"/>
              <a:t> of </a:t>
            </a:r>
            <a:r>
              <a:rPr lang="nl-NL" sz="2400" dirty="0" err="1"/>
              <a:t>methane</a:t>
            </a:r>
            <a:endParaRPr lang="nl-NL" sz="2400" dirty="0"/>
          </a:p>
          <a:p>
            <a:r>
              <a:rPr lang="nl-NL" sz="2400" dirty="0">
                <a:latin typeface="Times New Roman" pitchFamily="18" charset="0"/>
                <a:cs typeface="Times New Roman" pitchFamily="18" charset="0"/>
              </a:rPr>
              <a:t>                CH</a:t>
            </a:r>
            <a:r>
              <a:rPr lang="nl-NL" sz="2400" baseline="-25000" dirty="0">
                <a:latin typeface="Times New Roman" pitchFamily="18" charset="0"/>
                <a:cs typeface="Times New Roman" pitchFamily="18" charset="0"/>
              </a:rPr>
              <a:t>4</a:t>
            </a:r>
            <a:r>
              <a:rPr lang="nl-NL" sz="2400" dirty="0">
                <a:latin typeface="Times New Roman" pitchFamily="18" charset="0"/>
                <a:cs typeface="Times New Roman" pitchFamily="18" charset="0"/>
              </a:rPr>
              <a:t>(g)  + 2 O</a:t>
            </a:r>
            <a:r>
              <a:rPr lang="nl-NL" sz="2400" baseline="-25000" dirty="0">
                <a:latin typeface="Times New Roman" pitchFamily="18" charset="0"/>
                <a:cs typeface="Times New Roman" pitchFamily="18" charset="0"/>
              </a:rPr>
              <a:t>2</a:t>
            </a:r>
            <a:r>
              <a:rPr lang="nl-NL" sz="2400" dirty="0">
                <a:latin typeface="Times New Roman" pitchFamily="18" charset="0"/>
                <a:cs typeface="Times New Roman" pitchFamily="18" charset="0"/>
              </a:rPr>
              <a:t> (g) </a:t>
            </a:r>
            <a:r>
              <a:rPr lang="nl-NL" sz="2400" dirty="0">
                <a:latin typeface="Times New Roman" pitchFamily="18" charset="0"/>
                <a:cs typeface="Times New Roman" pitchFamily="18" charset="0"/>
                <a:sym typeface="Wingdings" pitchFamily="2" charset="2"/>
              </a:rPr>
              <a:t>→ CO</a:t>
            </a:r>
            <a:r>
              <a:rPr lang="nl-NL" sz="2400" baseline="-25000" dirty="0">
                <a:latin typeface="Times New Roman" pitchFamily="18" charset="0"/>
                <a:cs typeface="Times New Roman" pitchFamily="18" charset="0"/>
                <a:sym typeface="Wingdings" pitchFamily="2" charset="2"/>
              </a:rPr>
              <a:t>2</a:t>
            </a:r>
            <a:r>
              <a:rPr lang="nl-NL" sz="2400" dirty="0">
                <a:latin typeface="Times New Roman" pitchFamily="18" charset="0"/>
                <a:cs typeface="Times New Roman" pitchFamily="18" charset="0"/>
                <a:sym typeface="Wingdings" pitchFamily="2" charset="2"/>
              </a:rPr>
              <a:t> (g) + 2 H</a:t>
            </a:r>
            <a:r>
              <a:rPr lang="nl-NL" sz="2400" baseline="-25000" dirty="0">
                <a:latin typeface="Times New Roman" pitchFamily="18" charset="0"/>
                <a:cs typeface="Times New Roman" pitchFamily="18" charset="0"/>
                <a:sym typeface="Wingdings" pitchFamily="2" charset="2"/>
              </a:rPr>
              <a:t>2</a:t>
            </a:r>
            <a:r>
              <a:rPr lang="nl-NL" sz="2400" dirty="0">
                <a:latin typeface="Times New Roman" pitchFamily="18" charset="0"/>
                <a:cs typeface="Times New Roman" pitchFamily="18" charset="0"/>
                <a:sym typeface="Wingdings" pitchFamily="2" charset="2"/>
              </a:rPr>
              <a:t>O (l)</a:t>
            </a:r>
          </a:p>
          <a:p>
            <a:r>
              <a:rPr lang="el-GR" sz="2400" dirty="0">
                <a:sym typeface="Wingdings" pitchFamily="2" charset="2"/>
              </a:rPr>
              <a:t>Δ</a:t>
            </a:r>
            <a:r>
              <a:rPr lang="nl-NL" sz="2400" baseline="-25000" dirty="0" err="1">
                <a:sym typeface="Wingdings" pitchFamily="2" charset="2"/>
              </a:rPr>
              <a:t>r</a:t>
            </a:r>
            <a:r>
              <a:rPr lang="nl-NL" sz="2400" i="1" dirty="0" err="1">
                <a:latin typeface="Times New Roman" pitchFamily="18" charset="0"/>
                <a:cs typeface="Times New Roman" pitchFamily="18" charset="0"/>
                <a:sym typeface="Wingdings" pitchFamily="2" charset="2"/>
              </a:rPr>
              <a:t>H</a:t>
            </a:r>
            <a:r>
              <a:rPr lang="nl-NL" sz="2400" i="1" dirty="0">
                <a:sym typeface="Wingdings" pitchFamily="2" charset="2"/>
              </a:rPr>
              <a:t> </a:t>
            </a:r>
            <a:r>
              <a:rPr lang="nl-NL" sz="2400" dirty="0">
                <a:sym typeface="Wingdings" pitchFamily="2" charset="2"/>
              </a:rPr>
              <a:t>= –(– 74.81) – 2∙0</a:t>
            </a:r>
            <a:r>
              <a:rPr lang="nl-NL" sz="2400" baseline="-25000" dirty="0">
                <a:sym typeface="Wingdings" pitchFamily="2" charset="2"/>
              </a:rPr>
              <a:t> </a:t>
            </a:r>
            <a:r>
              <a:rPr lang="nl-NL" sz="2400" dirty="0">
                <a:sym typeface="Wingdings" pitchFamily="2" charset="2"/>
              </a:rPr>
              <a:t>+</a:t>
            </a:r>
            <a:r>
              <a:rPr lang="nl-NL" sz="2400" baseline="-25000" dirty="0">
                <a:sym typeface="Wingdings" pitchFamily="2" charset="2"/>
              </a:rPr>
              <a:t> </a:t>
            </a:r>
            <a:r>
              <a:rPr lang="nl-NL" sz="2400" dirty="0">
                <a:sym typeface="Wingdings" pitchFamily="2" charset="2"/>
              </a:rPr>
              <a:t>(– 393.51)</a:t>
            </a:r>
            <a:r>
              <a:rPr lang="nl-NL" sz="2400" baseline="-25000" dirty="0">
                <a:sym typeface="Wingdings" pitchFamily="2" charset="2"/>
              </a:rPr>
              <a:t> </a:t>
            </a:r>
            <a:r>
              <a:rPr lang="nl-NL" sz="2400" dirty="0">
                <a:sym typeface="Wingdings" pitchFamily="2" charset="2"/>
              </a:rPr>
              <a:t>+ 2∙(– 285.83) = – 890.36 kJ/mol </a:t>
            </a:r>
            <a:r>
              <a:rPr lang="nl-NL" sz="2400" dirty="0">
                <a:latin typeface="Times New Roman" pitchFamily="18" charset="0"/>
                <a:cs typeface="Times New Roman" pitchFamily="18" charset="0"/>
                <a:sym typeface="Wingdings" pitchFamily="2" charset="2"/>
              </a:rPr>
              <a:t>CH</a:t>
            </a:r>
            <a:r>
              <a:rPr lang="nl-NL" sz="2400" baseline="-25000" dirty="0">
                <a:latin typeface="Times New Roman" pitchFamily="18" charset="0"/>
                <a:cs typeface="Times New Roman" pitchFamily="18" charset="0"/>
                <a:sym typeface="Wingdings" pitchFamily="2" charset="2"/>
              </a:rPr>
              <a:t>4</a:t>
            </a:r>
            <a:endParaRPr lang="nl-NL" sz="2400" baseline="-25000" dirty="0">
              <a:latin typeface="Times New Roman" pitchFamily="18" charset="0"/>
              <a:cs typeface="Times New Roman" pitchFamily="18" charset="0"/>
            </a:endParaRPr>
          </a:p>
        </p:txBody>
      </p:sp>
      <p:graphicFrame>
        <p:nvGraphicFramePr>
          <p:cNvPr id="1028" name="Object 4"/>
          <p:cNvGraphicFramePr>
            <a:graphicFrameLocks noChangeAspect="1"/>
          </p:cNvGraphicFramePr>
          <p:nvPr/>
        </p:nvGraphicFramePr>
        <p:xfrm>
          <a:off x="1176338" y="1577975"/>
          <a:ext cx="1520825" cy="603250"/>
        </p:xfrm>
        <a:graphic>
          <a:graphicData uri="http://schemas.openxmlformats.org/presentationml/2006/ole">
            <mc:AlternateContent xmlns:mc="http://schemas.openxmlformats.org/markup-compatibility/2006">
              <mc:Choice xmlns:v="urn:schemas-microsoft-com:vml" Requires="v">
                <p:oleObj spid="_x0000_s57366" name="Vergelijking" r:id="rId5" imgW="596880" imgH="241200" progId="Equation.3">
                  <p:embed/>
                </p:oleObj>
              </mc:Choice>
              <mc:Fallback>
                <p:oleObj name="Vergelijking" r:id="rId5" imgW="596880" imgH="241200" progId="Equation.3">
                  <p:embed/>
                  <p:pic>
                    <p:nvPicPr>
                      <p:cNvPr id="102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6338" y="1577975"/>
                        <a:ext cx="1520825"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6130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ep 27"/>
          <p:cNvGrpSpPr/>
          <p:nvPr/>
        </p:nvGrpSpPr>
        <p:grpSpPr>
          <a:xfrm>
            <a:off x="899592" y="2492896"/>
            <a:ext cx="2664296" cy="432048"/>
            <a:chOff x="899592" y="2492896"/>
            <a:chExt cx="2664296" cy="432048"/>
          </a:xfrm>
        </p:grpSpPr>
        <p:cxnSp>
          <p:nvCxnSpPr>
            <p:cNvPr id="16" name="Rechte verbindingslijn 15"/>
            <p:cNvCxnSpPr/>
            <p:nvPr/>
          </p:nvCxnSpPr>
          <p:spPr>
            <a:xfrm>
              <a:off x="899592" y="292494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1043608" y="2492896"/>
              <a:ext cx="2520280" cy="369332"/>
            </a:xfrm>
            <a:prstGeom prst="rect">
              <a:avLst/>
            </a:prstGeom>
            <a:noFill/>
          </p:spPr>
          <p:txBody>
            <a:bodyPr wrap="square" rtlCol="0">
              <a:spAutoFit/>
            </a:bodyPr>
            <a:lstStyle/>
            <a:p>
              <a:r>
                <a:rPr lang="nl-NL" dirty="0">
                  <a:latin typeface="Times New Roman" pitchFamily="18" charset="0"/>
                  <a:cs typeface="Times New Roman" pitchFamily="18" charset="0"/>
                </a:rPr>
                <a:t>CH</a:t>
              </a:r>
              <a:r>
                <a:rPr lang="nl-NL" baseline="-25000" dirty="0">
                  <a:latin typeface="Times New Roman" pitchFamily="18" charset="0"/>
                  <a:cs typeface="Times New Roman" pitchFamily="18" charset="0"/>
                </a:rPr>
                <a:t>4</a:t>
              </a:r>
              <a:r>
                <a:rPr lang="nl-NL" dirty="0">
                  <a:latin typeface="Times New Roman" pitchFamily="18" charset="0"/>
                  <a:cs typeface="Times New Roman" pitchFamily="18" charset="0"/>
                </a:rPr>
                <a:t> + </a:t>
              </a:r>
              <a:r>
                <a:rPr lang="nl-NL" dirty="0">
                  <a:solidFill>
                    <a:srgbClr val="FF0000"/>
                  </a:solidFill>
                  <a:latin typeface="Times New Roman" pitchFamily="18" charset="0"/>
                  <a:cs typeface="Times New Roman" pitchFamily="18" charset="0"/>
                </a:rPr>
                <a:t>2 O</a:t>
              </a:r>
              <a:r>
                <a:rPr lang="nl-NL" baseline="-25000" dirty="0">
                  <a:solidFill>
                    <a:srgbClr val="FF0000"/>
                  </a:solidFill>
                  <a:latin typeface="Times New Roman" pitchFamily="18" charset="0"/>
                  <a:cs typeface="Times New Roman" pitchFamily="18" charset="0"/>
                </a:rPr>
                <a:t>2</a:t>
              </a:r>
              <a:endParaRPr lang="en-US" baseline="-25000" dirty="0">
                <a:solidFill>
                  <a:srgbClr val="FF0000"/>
                </a:solidFill>
                <a:latin typeface="Times New Roman" pitchFamily="18" charset="0"/>
                <a:cs typeface="Times New Roman" pitchFamily="18" charset="0"/>
              </a:endParaRPr>
            </a:p>
          </p:txBody>
        </p:sp>
      </p:grpSp>
      <p:grpSp>
        <p:nvGrpSpPr>
          <p:cNvPr id="35" name="Groep 34"/>
          <p:cNvGrpSpPr/>
          <p:nvPr/>
        </p:nvGrpSpPr>
        <p:grpSpPr>
          <a:xfrm>
            <a:off x="2843808" y="2924944"/>
            <a:ext cx="6300192" cy="2808312"/>
            <a:chOff x="2843808" y="2924944"/>
            <a:chExt cx="6300192" cy="2808312"/>
          </a:xfrm>
        </p:grpSpPr>
        <p:cxnSp>
          <p:nvCxnSpPr>
            <p:cNvPr id="34" name="Rechte verbindingslijn 33"/>
            <p:cNvCxnSpPr/>
            <p:nvPr/>
          </p:nvCxnSpPr>
          <p:spPr>
            <a:xfrm>
              <a:off x="2843808" y="2924944"/>
              <a:ext cx="496855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p:nvPr/>
          </p:nvCxnSpPr>
          <p:spPr>
            <a:xfrm>
              <a:off x="7524328" y="2924944"/>
              <a:ext cx="0" cy="2808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kstvak 36"/>
            <p:cNvSpPr txBox="1"/>
            <p:nvPr/>
          </p:nvSpPr>
          <p:spPr>
            <a:xfrm>
              <a:off x="7524328" y="3429000"/>
              <a:ext cx="1619672" cy="523220"/>
            </a:xfrm>
            <a:prstGeom prst="rect">
              <a:avLst/>
            </a:prstGeom>
            <a:noFill/>
          </p:spPr>
          <p:txBody>
            <a:bodyPr wrap="square" rtlCol="0">
              <a:spAutoFit/>
            </a:bodyPr>
            <a:lstStyle/>
            <a:p>
              <a:r>
                <a:rPr lang="el-GR" dirty="0"/>
                <a:t>Δ</a:t>
              </a:r>
              <a:r>
                <a:rPr lang="nl-NL" baseline="-25000" dirty="0" err="1"/>
                <a:t>r</a:t>
              </a:r>
              <a:r>
                <a:rPr lang="nl-NL" i="1" dirty="0" err="1">
                  <a:latin typeface="Times New Roman" pitchFamily="18" charset="0"/>
                  <a:cs typeface="Times New Roman" pitchFamily="18" charset="0"/>
                </a:rPr>
                <a:t>H</a:t>
              </a:r>
              <a:r>
                <a:rPr lang="nl-NL" dirty="0"/>
                <a:t> = </a:t>
              </a:r>
              <a:r>
                <a:rPr lang="nl-NL" sz="2800" dirty="0">
                  <a:sym typeface="Wingdings" pitchFamily="2" charset="2"/>
                </a:rPr>
                <a:t>-</a:t>
              </a:r>
              <a:r>
                <a:rPr lang="nl-NL" dirty="0">
                  <a:sym typeface="Wingdings" pitchFamily="2" charset="2"/>
                </a:rPr>
                <a:t>890.36</a:t>
              </a:r>
              <a:r>
                <a:rPr lang="nl-NL" dirty="0"/>
                <a:t> </a:t>
              </a:r>
              <a:endParaRPr lang="en-US" dirty="0"/>
            </a:p>
          </p:txBody>
        </p:sp>
      </p:grpSp>
      <p:grpSp>
        <p:nvGrpSpPr>
          <p:cNvPr id="29" name="Groep 28"/>
          <p:cNvGrpSpPr/>
          <p:nvPr/>
        </p:nvGrpSpPr>
        <p:grpSpPr>
          <a:xfrm>
            <a:off x="899592" y="1556792"/>
            <a:ext cx="4392488" cy="1368152"/>
            <a:chOff x="899592" y="1556792"/>
            <a:chExt cx="4392488" cy="1368152"/>
          </a:xfrm>
        </p:grpSpPr>
        <p:cxnSp>
          <p:nvCxnSpPr>
            <p:cNvPr id="19" name="Rechte verbindingslijn met pijl 18"/>
            <p:cNvCxnSpPr/>
            <p:nvPr/>
          </p:nvCxnSpPr>
          <p:spPr>
            <a:xfrm flipV="1">
              <a:off x="2843808" y="1988840"/>
              <a:ext cx="0" cy="93610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 name="Tekstvak 19"/>
            <p:cNvSpPr txBox="1"/>
            <p:nvPr/>
          </p:nvSpPr>
          <p:spPr>
            <a:xfrm>
              <a:off x="2483768" y="1556792"/>
              <a:ext cx="2808312" cy="369332"/>
            </a:xfrm>
            <a:prstGeom prst="rect">
              <a:avLst/>
            </a:prstGeom>
            <a:noFill/>
          </p:spPr>
          <p:txBody>
            <a:bodyPr wrap="square" rtlCol="0">
              <a:spAutoFit/>
            </a:bodyPr>
            <a:lstStyle/>
            <a:p>
              <a:r>
                <a:rPr lang="nl-NL" dirty="0">
                  <a:solidFill>
                    <a:srgbClr val="FF0000"/>
                  </a:solidFill>
                  <a:latin typeface="Times New Roman" pitchFamily="18" charset="0"/>
                  <a:cs typeface="Times New Roman" pitchFamily="18" charset="0"/>
                </a:rPr>
                <a:t>C + 2 H</a:t>
              </a:r>
              <a:r>
                <a:rPr lang="nl-NL" baseline="-25000" dirty="0">
                  <a:solidFill>
                    <a:srgbClr val="FF0000"/>
                  </a:solidFill>
                  <a:latin typeface="Times New Roman" pitchFamily="18" charset="0"/>
                  <a:cs typeface="Times New Roman" pitchFamily="18" charset="0"/>
                </a:rPr>
                <a:t>2</a:t>
              </a:r>
              <a:r>
                <a:rPr lang="nl-NL" dirty="0">
                  <a:solidFill>
                    <a:srgbClr val="FF0000"/>
                  </a:solidFill>
                  <a:latin typeface="Times New Roman" pitchFamily="18" charset="0"/>
                  <a:cs typeface="Times New Roman" pitchFamily="18" charset="0"/>
                </a:rPr>
                <a:t> + 2 O</a:t>
              </a:r>
              <a:r>
                <a:rPr lang="nl-NL" baseline="-25000" dirty="0">
                  <a:solidFill>
                    <a:srgbClr val="FF0000"/>
                  </a:solidFill>
                  <a:latin typeface="Times New Roman" pitchFamily="18" charset="0"/>
                  <a:cs typeface="Times New Roman" pitchFamily="18" charset="0"/>
                </a:rPr>
                <a:t>2</a:t>
              </a:r>
              <a:endParaRPr lang="en-US" baseline="-25000" dirty="0">
                <a:solidFill>
                  <a:srgbClr val="FF0000"/>
                </a:solidFill>
                <a:latin typeface="Times New Roman" pitchFamily="18" charset="0"/>
                <a:cs typeface="Times New Roman" pitchFamily="18" charset="0"/>
              </a:endParaRPr>
            </a:p>
          </p:txBody>
        </p:sp>
        <p:sp>
          <p:nvSpPr>
            <p:cNvPr id="38" name="Tekstvak 37"/>
            <p:cNvSpPr txBox="1"/>
            <p:nvPr/>
          </p:nvSpPr>
          <p:spPr>
            <a:xfrm>
              <a:off x="899592" y="2060848"/>
              <a:ext cx="2304256" cy="369332"/>
            </a:xfrm>
            <a:prstGeom prst="rect">
              <a:avLst/>
            </a:prstGeom>
            <a:noFill/>
          </p:spPr>
          <p:txBody>
            <a:bodyPr wrap="square" rtlCol="0">
              <a:spAutoFit/>
            </a:bodyPr>
            <a:lstStyle/>
            <a:p>
              <a:r>
                <a:rPr lang="nl-NL" dirty="0"/>
                <a:t>- </a:t>
              </a:r>
              <a:r>
                <a:rPr lang="el-GR" dirty="0"/>
                <a:t>Δ</a:t>
              </a:r>
              <a:r>
                <a:rPr lang="nl-NL" baseline="-25000" dirty="0"/>
                <a:t>f </a:t>
              </a:r>
              <a:r>
                <a:rPr lang="nl-NL" i="1" dirty="0">
                  <a:latin typeface="Times New Roman" pitchFamily="18" charset="0"/>
                  <a:cs typeface="Times New Roman" pitchFamily="18" charset="0"/>
                </a:rPr>
                <a:t>H</a:t>
              </a:r>
              <a:r>
                <a:rPr lang="nl-NL" baseline="-25000" dirty="0"/>
                <a:t>(</a:t>
              </a:r>
              <a:r>
                <a:rPr lang="nl-NL" baseline="-25000" dirty="0">
                  <a:latin typeface="Times New Roman" pitchFamily="18" charset="0"/>
                  <a:cs typeface="Times New Roman" pitchFamily="18" charset="0"/>
                </a:rPr>
                <a:t>CH</a:t>
              </a:r>
              <a:r>
                <a:rPr lang="nl-NL" baseline="-50000" dirty="0">
                  <a:latin typeface="Times New Roman" pitchFamily="18" charset="0"/>
                  <a:cs typeface="Times New Roman" pitchFamily="18" charset="0"/>
                </a:rPr>
                <a:t>4</a:t>
              </a:r>
              <a:r>
                <a:rPr lang="nl-NL" baseline="-25000" dirty="0"/>
                <a:t>)</a:t>
              </a:r>
              <a:r>
                <a:rPr lang="nl-NL" dirty="0"/>
                <a:t> = </a:t>
              </a:r>
              <a:r>
                <a:rPr lang="nl-NL" b="1" dirty="0">
                  <a:sym typeface="Wingdings" pitchFamily="2" charset="2"/>
                </a:rPr>
                <a:t>+</a:t>
              </a:r>
              <a:r>
                <a:rPr lang="nl-NL" dirty="0">
                  <a:sym typeface="Wingdings" pitchFamily="2" charset="2"/>
                </a:rPr>
                <a:t> 74.81</a:t>
              </a:r>
              <a:endParaRPr lang="en-US" dirty="0"/>
            </a:p>
          </p:txBody>
        </p:sp>
      </p:grpSp>
      <p:grpSp>
        <p:nvGrpSpPr>
          <p:cNvPr id="31" name="Groep 30"/>
          <p:cNvGrpSpPr/>
          <p:nvPr/>
        </p:nvGrpSpPr>
        <p:grpSpPr>
          <a:xfrm>
            <a:off x="3419872" y="1988840"/>
            <a:ext cx="3024336" cy="1656184"/>
            <a:chOff x="3419872" y="1988840"/>
            <a:chExt cx="3024336" cy="1656184"/>
          </a:xfrm>
        </p:grpSpPr>
        <p:cxnSp>
          <p:nvCxnSpPr>
            <p:cNvPr id="23" name="Rechte verbindingslijn 22"/>
            <p:cNvCxnSpPr/>
            <p:nvPr/>
          </p:nvCxnSpPr>
          <p:spPr>
            <a:xfrm>
              <a:off x="3419872" y="3645024"/>
              <a:ext cx="2232248"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kstvak 23"/>
            <p:cNvSpPr txBox="1"/>
            <p:nvPr/>
          </p:nvSpPr>
          <p:spPr>
            <a:xfrm>
              <a:off x="3635896" y="3212976"/>
              <a:ext cx="2808312" cy="369332"/>
            </a:xfrm>
            <a:prstGeom prst="rect">
              <a:avLst/>
            </a:prstGeom>
            <a:noFill/>
          </p:spPr>
          <p:txBody>
            <a:bodyPr wrap="square" rtlCol="0">
              <a:spAutoFit/>
            </a:bodyPr>
            <a:lstStyle/>
            <a:p>
              <a:r>
                <a:rPr lang="nl-NL" dirty="0">
                  <a:latin typeface="Times New Roman" pitchFamily="18" charset="0"/>
                  <a:cs typeface="Times New Roman" pitchFamily="18" charset="0"/>
                </a:rPr>
                <a:t>CO</a:t>
              </a:r>
              <a:r>
                <a:rPr lang="nl-NL" baseline="-25000" dirty="0">
                  <a:latin typeface="Times New Roman" pitchFamily="18" charset="0"/>
                  <a:cs typeface="Times New Roman" pitchFamily="18" charset="0"/>
                </a:rPr>
                <a:t>2</a:t>
              </a:r>
              <a:r>
                <a:rPr lang="nl-NL" dirty="0">
                  <a:latin typeface="Times New Roman" pitchFamily="18" charset="0"/>
                  <a:cs typeface="Times New Roman" pitchFamily="18" charset="0"/>
                </a:rPr>
                <a:t> + </a:t>
              </a:r>
              <a:r>
                <a:rPr lang="nl-NL" dirty="0">
                  <a:solidFill>
                    <a:srgbClr val="FF0000"/>
                  </a:solidFill>
                  <a:latin typeface="Times New Roman" pitchFamily="18" charset="0"/>
                  <a:cs typeface="Times New Roman" pitchFamily="18" charset="0"/>
                </a:rPr>
                <a:t>2 H</a:t>
              </a:r>
              <a:r>
                <a:rPr lang="nl-NL" baseline="-25000" dirty="0">
                  <a:solidFill>
                    <a:srgbClr val="FF0000"/>
                  </a:solidFill>
                  <a:latin typeface="Times New Roman" pitchFamily="18" charset="0"/>
                  <a:cs typeface="Times New Roman" pitchFamily="18" charset="0"/>
                </a:rPr>
                <a:t>2</a:t>
              </a:r>
              <a:r>
                <a:rPr lang="nl-NL" dirty="0">
                  <a:solidFill>
                    <a:srgbClr val="FF0000"/>
                  </a:solidFill>
                  <a:latin typeface="Times New Roman" pitchFamily="18" charset="0"/>
                  <a:cs typeface="Times New Roman" pitchFamily="18" charset="0"/>
                </a:rPr>
                <a:t> </a:t>
              </a:r>
              <a:r>
                <a:rPr lang="nl-NL" dirty="0">
                  <a:latin typeface="Times New Roman" pitchFamily="18" charset="0"/>
                  <a:cs typeface="Times New Roman" pitchFamily="18" charset="0"/>
                </a:rPr>
                <a:t>+ </a:t>
              </a:r>
              <a:r>
                <a:rPr lang="nl-NL" dirty="0">
                  <a:solidFill>
                    <a:srgbClr val="FF0000"/>
                  </a:solidFill>
                  <a:latin typeface="Times New Roman" pitchFamily="18" charset="0"/>
                  <a:cs typeface="Times New Roman" pitchFamily="18" charset="0"/>
                </a:rPr>
                <a:t>O</a:t>
              </a:r>
              <a:r>
                <a:rPr lang="nl-NL" baseline="-25000" dirty="0">
                  <a:solidFill>
                    <a:srgbClr val="FF0000"/>
                  </a:solidFill>
                  <a:latin typeface="Times New Roman" pitchFamily="18" charset="0"/>
                  <a:cs typeface="Times New Roman" pitchFamily="18" charset="0"/>
                </a:rPr>
                <a:t>2</a:t>
              </a:r>
              <a:endParaRPr lang="en-US" baseline="-25000" dirty="0">
                <a:solidFill>
                  <a:srgbClr val="FF0000"/>
                </a:solidFill>
                <a:latin typeface="Times New Roman" pitchFamily="18" charset="0"/>
                <a:cs typeface="Times New Roman" pitchFamily="18" charset="0"/>
              </a:endParaRPr>
            </a:p>
          </p:txBody>
        </p:sp>
        <p:cxnSp>
          <p:nvCxnSpPr>
            <p:cNvPr id="30" name="Rechte verbindingslijn met pijl 29"/>
            <p:cNvCxnSpPr/>
            <p:nvPr/>
          </p:nvCxnSpPr>
          <p:spPr>
            <a:xfrm>
              <a:off x="3563888" y="1988840"/>
              <a:ext cx="0" cy="165618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 name="Tekstvak 38"/>
            <p:cNvSpPr txBox="1"/>
            <p:nvPr/>
          </p:nvSpPr>
          <p:spPr>
            <a:xfrm>
              <a:off x="3563888" y="2060848"/>
              <a:ext cx="2232248" cy="523220"/>
            </a:xfrm>
            <a:prstGeom prst="rect">
              <a:avLst/>
            </a:prstGeom>
            <a:noFill/>
          </p:spPr>
          <p:txBody>
            <a:bodyPr wrap="square" rtlCol="0">
              <a:spAutoFit/>
            </a:bodyPr>
            <a:lstStyle/>
            <a:p>
              <a:r>
                <a:rPr lang="el-GR" dirty="0"/>
                <a:t>Δ</a:t>
              </a:r>
              <a:r>
                <a:rPr lang="nl-NL" baseline="-25000" dirty="0"/>
                <a:t>f </a:t>
              </a:r>
              <a:r>
                <a:rPr lang="nl-NL" i="1" dirty="0">
                  <a:latin typeface="Times New Roman" pitchFamily="18" charset="0"/>
                  <a:cs typeface="Times New Roman" pitchFamily="18" charset="0"/>
                </a:rPr>
                <a:t>H</a:t>
              </a:r>
              <a:r>
                <a:rPr lang="nl-NL" baseline="-25000" dirty="0"/>
                <a:t>(</a:t>
              </a:r>
              <a:r>
                <a:rPr lang="nl-NL" baseline="-25000" dirty="0">
                  <a:latin typeface="Times New Roman" pitchFamily="18" charset="0"/>
                  <a:cs typeface="Times New Roman" pitchFamily="18" charset="0"/>
                </a:rPr>
                <a:t>CO</a:t>
              </a:r>
              <a:r>
                <a:rPr lang="nl-NL" baseline="-50000" dirty="0">
                  <a:latin typeface="Times New Roman" pitchFamily="18" charset="0"/>
                  <a:cs typeface="Times New Roman" pitchFamily="18" charset="0"/>
                </a:rPr>
                <a:t>2</a:t>
              </a:r>
              <a:r>
                <a:rPr lang="nl-NL" baseline="-25000" dirty="0"/>
                <a:t>)</a:t>
              </a:r>
              <a:r>
                <a:rPr lang="nl-NL" dirty="0"/>
                <a:t>  = </a:t>
              </a:r>
              <a:r>
                <a:rPr lang="nl-NL" sz="2800" dirty="0">
                  <a:sym typeface="Wingdings" pitchFamily="2" charset="2"/>
                </a:rPr>
                <a:t>-</a:t>
              </a:r>
              <a:r>
                <a:rPr lang="nl-NL" dirty="0">
                  <a:sym typeface="Wingdings" pitchFamily="2" charset="2"/>
                </a:rPr>
                <a:t>393.51</a:t>
              </a:r>
              <a:r>
                <a:rPr lang="nl-NL" dirty="0"/>
                <a:t> </a:t>
              </a:r>
              <a:endParaRPr lang="en-US" dirty="0"/>
            </a:p>
          </p:txBody>
        </p:sp>
      </p:grpSp>
      <p:sp>
        <p:nvSpPr>
          <p:cNvPr id="25" name="Tekstvak 24"/>
          <p:cNvSpPr txBox="1"/>
          <p:nvPr/>
        </p:nvSpPr>
        <p:spPr>
          <a:xfrm>
            <a:off x="4932040" y="5291916"/>
            <a:ext cx="2808312" cy="369332"/>
          </a:xfrm>
          <a:prstGeom prst="rect">
            <a:avLst/>
          </a:prstGeom>
          <a:noFill/>
        </p:spPr>
        <p:txBody>
          <a:bodyPr wrap="square" rtlCol="0">
            <a:spAutoFit/>
          </a:bodyPr>
          <a:lstStyle/>
          <a:p>
            <a:r>
              <a:rPr lang="nl-NL" dirty="0">
                <a:latin typeface="Times New Roman" pitchFamily="18" charset="0"/>
                <a:cs typeface="Times New Roman" pitchFamily="18" charset="0"/>
              </a:rPr>
              <a:t>CO</a:t>
            </a:r>
            <a:r>
              <a:rPr lang="nl-NL" baseline="-25000" dirty="0">
                <a:latin typeface="Times New Roman" pitchFamily="18" charset="0"/>
                <a:cs typeface="Times New Roman" pitchFamily="18" charset="0"/>
              </a:rPr>
              <a:t>2</a:t>
            </a:r>
            <a:r>
              <a:rPr lang="nl-NL" dirty="0">
                <a:latin typeface="Times New Roman" pitchFamily="18" charset="0"/>
                <a:cs typeface="Times New Roman" pitchFamily="18" charset="0"/>
              </a:rPr>
              <a:t> + 2 H</a:t>
            </a:r>
            <a:r>
              <a:rPr lang="nl-NL" baseline="-25000" dirty="0">
                <a:latin typeface="Times New Roman" pitchFamily="18" charset="0"/>
                <a:cs typeface="Times New Roman" pitchFamily="18" charset="0"/>
              </a:rPr>
              <a:t>2</a:t>
            </a:r>
            <a:r>
              <a:rPr lang="nl-NL" dirty="0">
                <a:latin typeface="Times New Roman" pitchFamily="18" charset="0"/>
                <a:cs typeface="Times New Roman" pitchFamily="18" charset="0"/>
              </a:rPr>
              <a:t>O</a:t>
            </a:r>
            <a:endParaRPr lang="en-US" dirty="0">
              <a:latin typeface="Times New Roman" pitchFamily="18" charset="0"/>
              <a:cs typeface="Times New Roman" pitchFamily="18" charset="0"/>
            </a:endParaRPr>
          </a:p>
        </p:txBody>
      </p:sp>
      <p:cxnSp>
        <p:nvCxnSpPr>
          <p:cNvPr id="27" name="Rechte verbindingslijn 26"/>
          <p:cNvCxnSpPr/>
          <p:nvPr/>
        </p:nvCxnSpPr>
        <p:spPr>
          <a:xfrm>
            <a:off x="4572000" y="5733256"/>
            <a:ext cx="3240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Rechte verbindingslijn met pijl 31"/>
          <p:cNvCxnSpPr/>
          <p:nvPr/>
        </p:nvCxnSpPr>
        <p:spPr>
          <a:xfrm>
            <a:off x="4860032" y="3645024"/>
            <a:ext cx="0" cy="208823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0" name="Tekstvak 39"/>
          <p:cNvSpPr txBox="1"/>
          <p:nvPr/>
        </p:nvSpPr>
        <p:spPr>
          <a:xfrm>
            <a:off x="4860032" y="4345940"/>
            <a:ext cx="2088232" cy="523220"/>
          </a:xfrm>
          <a:prstGeom prst="rect">
            <a:avLst/>
          </a:prstGeom>
          <a:noFill/>
        </p:spPr>
        <p:txBody>
          <a:bodyPr wrap="square" rtlCol="0">
            <a:spAutoFit/>
          </a:bodyPr>
          <a:lstStyle/>
          <a:p>
            <a:r>
              <a:rPr lang="el-GR" dirty="0"/>
              <a:t>Δ</a:t>
            </a:r>
            <a:r>
              <a:rPr lang="nl-NL" baseline="-25000" dirty="0"/>
              <a:t>f </a:t>
            </a:r>
            <a:r>
              <a:rPr lang="nl-NL" i="1" dirty="0">
                <a:latin typeface="Times New Roman" pitchFamily="18" charset="0"/>
                <a:cs typeface="Times New Roman" pitchFamily="18" charset="0"/>
              </a:rPr>
              <a:t>H</a:t>
            </a:r>
            <a:r>
              <a:rPr lang="nl-NL" baseline="-25000" dirty="0"/>
              <a:t>(</a:t>
            </a:r>
            <a:r>
              <a:rPr lang="nl-NL" baseline="-25000" dirty="0">
                <a:latin typeface="Times New Roman" pitchFamily="18" charset="0"/>
                <a:cs typeface="Times New Roman" pitchFamily="18" charset="0"/>
              </a:rPr>
              <a:t>H</a:t>
            </a:r>
            <a:r>
              <a:rPr lang="nl-NL" baseline="-50000" dirty="0">
                <a:latin typeface="Times New Roman" pitchFamily="18" charset="0"/>
                <a:cs typeface="Times New Roman" pitchFamily="18" charset="0"/>
              </a:rPr>
              <a:t>2</a:t>
            </a:r>
            <a:r>
              <a:rPr lang="nl-NL" baseline="-25000" dirty="0">
                <a:latin typeface="Times New Roman" pitchFamily="18" charset="0"/>
                <a:cs typeface="Times New Roman" pitchFamily="18" charset="0"/>
              </a:rPr>
              <a:t>O</a:t>
            </a:r>
            <a:r>
              <a:rPr lang="nl-NL" baseline="-25000" dirty="0"/>
              <a:t>)</a:t>
            </a:r>
            <a:r>
              <a:rPr lang="nl-NL" dirty="0"/>
              <a:t> = </a:t>
            </a:r>
            <a:r>
              <a:rPr lang="nl-NL" sz="2800" dirty="0">
                <a:sym typeface="Wingdings" pitchFamily="2" charset="2"/>
              </a:rPr>
              <a:t>-</a:t>
            </a:r>
            <a:r>
              <a:rPr lang="nl-NL" dirty="0">
                <a:sym typeface="Wingdings" pitchFamily="2" charset="2"/>
              </a:rPr>
              <a:t>2∙285.83</a:t>
            </a:r>
            <a:r>
              <a:rPr lang="nl-NL" dirty="0"/>
              <a:t> </a:t>
            </a:r>
            <a:endParaRPr lang="en-US" dirty="0"/>
          </a:p>
        </p:txBody>
      </p:sp>
      <p:grpSp>
        <p:nvGrpSpPr>
          <p:cNvPr id="26" name="Groep 25"/>
          <p:cNvGrpSpPr/>
          <p:nvPr/>
        </p:nvGrpSpPr>
        <p:grpSpPr>
          <a:xfrm>
            <a:off x="0" y="404664"/>
            <a:ext cx="7668344" cy="4896544"/>
            <a:chOff x="0" y="404664"/>
            <a:chExt cx="7668344" cy="4896544"/>
          </a:xfrm>
        </p:grpSpPr>
        <p:sp>
          <p:nvSpPr>
            <p:cNvPr id="7" name="Tekstvak 6"/>
            <p:cNvSpPr txBox="1"/>
            <p:nvPr/>
          </p:nvSpPr>
          <p:spPr>
            <a:xfrm>
              <a:off x="0" y="692696"/>
              <a:ext cx="971600" cy="1477328"/>
            </a:xfrm>
            <a:prstGeom prst="rect">
              <a:avLst/>
            </a:prstGeom>
            <a:noFill/>
          </p:spPr>
          <p:txBody>
            <a:bodyPr wrap="square" rtlCol="0">
              <a:spAutoFit/>
            </a:bodyPr>
            <a:lstStyle/>
            <a:p>
              <a:r>
                <a:rPr lang="nl-NL" dirty="0"/>
                <a:t>   </a:t>
              </a:r>
              <a:r>
                <a:rPr lang="nl-NL" i="1" dirty="0">
                  <a:latin typeface="Times New Roman" pitchFamily="18" charset="0"/>
                  <a:cs typeface="Times New Roman" pitchFamily="18" charset="0"/>
                </a:rPr>
                <a:t>H</a:t>
              </a:r>
              <a:r>
                <a:rPr lang="nl-NL" dirty="0"/>
                <a:t> (kJ/mol)</a:t>
              </a:r>
            </a:p>
            <a:p>
              <a:endParaRPr lang="nl-NL" dirty="0"/>
            </a:p>
            <a:p>
              <a:endParaRPr lang="nl-NL" dirty="0"/>
            </a:p>
            <a:p>
              <a:r>
                <a:rPr lang="nl-NL" dirty="0"/>
                <a:t>          0</a:t>
              </a:r>
              <a:endParaRPr lang="en-US" dirty="0"/>
            </a:p>
          </p:txBody>
        </p:sp>
        <p:cxnSp>
          <p:nvCxnSpPr>
            <p:cNvPr id="10" name="Rechte verbindingslijn 9"/>
            <p:cNvCxnSpPr/>
            <p:nvPr/>
          </p:nvCxnSpPr>
          <p:spPr>
            <a:xfrm>
              <a:off x="899592" y="404664"/>
              <a:ext cx="0" cy="489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899592" y="1988840"/>
              <a:ext cx="67687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flipV="1">
              <a:off x="539552" y="54868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kstvak 41"/>
            <p:cNvSpPr txBox="1"/>
            <p:nvPr/>
          </p:nvSpPr>
          <p:spPr>
            <a:xfrm>
              <a:off x="2771800" y="764704"/>
              <a:ext cx="2880320" cy="523220"/>
            </a:xfrm>
            <a:prstGeom prst="rect">
              <a:avLst/>
            </a:prstGeom>
            <a:noFill/>
          </p:spPr>
          <p:txBody>
            <a:bodyPr wrap="square" rtlCol="0">
              <a:spAutoFit/>
            </a:bodyPr>
            <a:lstStyle/>
            <a:p>
              <a:r>
                <a:rPr lang="nl-NL" sz="2800" dirty="0"/>
                <a:t>T = 298 K</a:t>
              </a:r>
              <a:endParaRPr lang="en-US" sz="2800" dirty="0"/>
            </a:p>
          </p:txBody>
        </p:sp>
      </p:grpSp>
      <p:sp>
        <p:nvSpPr>
          <p:cNvPr id="41" name="Rechthoek 40"/>
          <p:cNvSpPr/>
          <p:nvPr/>
        </p:nvSpPr>
        <p:spPr>
          <a:xfrm>
            <a:off x="971600" y="188640"/>
            <a:ext cx="5189947" cy="369332"/>
          </a:xfrm>
          <a:prstGeom prst="rect">
            <a:avLst/>
          </a:prstGeom>
        </p:spPr>
        <p:txBody>
          <a:bodyPr wrap="none">
            <a:spAutoFit/>
          </a:bodyPr>
          <a:lstStyle/>
          <a:p>
            <a:r>
              <a:rPr lang="nl-NL" b="1" dirty="0"/>
              <a:t>The </a:t>
            </a:r>
            <a:r>
              <a:rPr lang="nl-NL" b="1" dirty="0" err="1"/>
              <a:t>combustion</a:t>
            </a:r>
            <a:r>
              <a:rPr lang="nl-NL" b="1" dirty="0"/>
              <a:t> of </a:t>
            </a:r>
            <a:r>
              <a:rPr lang="nl-NL" b="1" dirty="0" err="1"/>
              <a:t>methane</a:t>
            </a:r>
            <a:r>
              <a:rPr lang="nl-NL" b="1" dirty="0"/>
              <a:t> in </a:t>
            </a:r>
            <a:r>
              <a:rPr lang="nl-NL" b="1" dirty="0" err="1"/>
              <a:t>an</a:t>
            </a:r>
            <a:r>
              <a:rPr lang="nl-NL" b="1" dirty="0"/>
              <a:t> </a:t>
            </a:r>
            <a:r>
              <a:rPr lang="nl-NL" b="1" dirty="0" err="1"/>
              <a:t>enthalpy</a:t>
            </a:r>
            <a:r>
              <a:rPr lang="nl-NL" b="1" dirty="0"/>
              <a:t> diagram:</a:t>
            </a:r>
          </a:p>
        </p:txBody>
      </p:sp>
    </p:spTree>
    <p:extLst>
      <p:ext uri="{BB962C8B-B14F-4D97-AF65-F5344CB8AC3E}">
        <p14:creationId xmlns:p14="http://schemas.microsoft.com/office/powerpoint/2010/main" val="14348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81145AF-8F23-AE4F-9E88-4AE5EE5C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5" y="1524000"/>
            <a:ext cx="9144000" cy="1905000"/>
          </a:xfrm>
          <a:prstGeom prst="rect">
            <a:avLst/>
          </a:prstGeom>
        </p:spPr>
      </p:pic>
      <p:sp>
        <p:nvSpPr>
          <p:cNvPr id="4" name="Tekstvak 3">
            <a:extLst>
              <a:ext uri="{FF2B5EF4-FFF2-40B4-BE49-F238E27FC236}">
                <a16:creationId xmlns:a16="http://schemas.microsoft.com/office/drawing/2014/main" id="{2D47E540-ECC8-9F40-BD7B-0204CCB5DF5B}"/>
              </a:ext>
            </a:extLst>
          </p:cNvPr>
          <p:cNvSpPr txBox="1"/>
          <p:nvPr/>
        </p:nvSpPr>
        <p:spPr>
          <a:xfrm>
            <a:off x="914400" y="685800"/>
            <a:ext cx="1665456" cy="369332"/>
          </a:xfrm>
          <a:prstGeom prst="rect">
            <a:avLst/>
          </a:prstGeom>
          <a:noFill/>
        </p:spPr>
        <p:txBody>
          <a:bodyPr wrap="none" rtlCol="0">
            <a:spAutoFit/>
          </a:bodyPr>
          <a:lstStyle/>
          <a:p>
            <a:r>
              <a:rPr lang="nl-NL" dirty="0"/>
              <a:t>The </a:t>
            </a:r>
            <a:r>
              <a:rPr lang="nl-NL" dirty="0" err="1"/>
              <a:t>Formal</a:t>
            </a:r>
            <a:r>
              <a:rPr lang="nl-NL" dirty="0"/>
              <a:t> way</a:t>
            </a:r>
          </a:p>
        </p:txBody>
      </p:sp>
    </p:spTree>
    <p:extLst>
      <p:ext uri="{BB962C8B-B14F-4D97-AF65-F5344CB8AC3E}">
        <p14:creationId xmlns:p14="http://schemas.microsoft.com/office/powerpoint/2010/main" val="326352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10;&#10;Automatisch gegenereerde beschrijving">
            <a:extLst>
              <a:ext uri="{FF2B5EF4-FFF2-40B4-BE49-F238E27FC236}">
                <a16:creationId xmlns:a16="http://schemas.microsoft.com/office/drawing/2014/main" id="{4A719986-F358-6D44-BF3A-EC868F6D1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582"/>
            <a:ext cx="9144000" cy="6206836"/>
          </a:xfrm>
          <a:prstGeom prst="rect">
            <a:avLst/>
          </a:prstGeom>
        </p:spPr>
      </p:pic>
    </p:spTree>
    <p:extLst>
      <p:ext uri="{BB962C8B-B14F-4D97-AF65-F5344CB8AC3E}">
        <p14:creationId xmlns:p14="http://schemas.microsoft.com/office/powerpoint/2010/main" val="451317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26488FD-A02C-442F-AA97-4F62B4D1A780}"/>
              </a:ext>
            </a:extLst>
          </p:cNvPr>
          <p:cNvPicPr>
            <a:picLocks noChangeAspect="1"/>
          </p:cNvPicPr>
          <p:nvPr/>
        </p:nvPicPr>
        <p:blipFill>
          <a:blip r:embed="rId2"/>
          <a:stretch>
            <a:fillRect/>
          </a:stretch>
        </p:blipFill>
        <p:spPr>
          <a:xfrm>
            <a:off x="219075" y="671512"/>
            <a:ext cx="8705850" cy="5514975"/>
          </a:xfrm>
          <a:prstGeom prst="rect">
            <a:avLst/>
          </a:prstGeom>
        </p:spPr>
      </p:pic>
      <p:sp>
        <p:nvSpPr>
          <p:cNvPr id="4" name="Rechthoek 3">
            <a:extLst>
              <a:ext uri="{FF2B5EF4-FFF2-40B4-BE49-F238E27FC236}">
                <a16:creationId xmlns:a16="http://schemas.microsoft.com/office/drawing/2014/main" id="{0D9B1AB0-FB8D-4AD4-BC3B-13E3C2428685}"/>
              </a:ext>
            </a:extLst>
          </p:cNvPr>
          <p:cNvSpPr/>
          <p:nvPr/>
        </p:nvSpPr>
        <p:spPr>
          <a:xfrm>
            <a:off x="381000" y="2362200"/>
            <a:ext cx="838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84031E40-6F2F-4B23-A442-B235C5C88B7A}"/>
              </a:ext>
            </a:extLst>
          </p:cNvPr>
          <p:cNvSpPr/>
          <p:nvPr/>
        </p:nvSpPr>
        <p:spPr>
          <a:xfrm>
            <a:off x="461963" y="3197946"/>
            <a:ext cx="838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24B2ED6-4250-46C0-9581-F5A6B685E4C9}"/>
              </a:ext>
            </a:extLst>
          </p:cNvPr>
          <p:cNvSpPr/>
          <p:nvPr/>
        </p:nvSpPr>
        <p:spPr>
          <a:xfrm>
            <a:off x="300037" y="3681478"/>
            <a:ext cx="8382000" cy="1209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D0274E03-B519-4E29-AD15-9863759C284F}"/>
              </a:ext>
            </a:extLst>
          </p:cNvPr>
          <p:cNvSpPr/>
          <p:nvPr/>
        </p:nvSpPr>
        <p:spPr>
          <a:xfrm>
            <a:off x="381000" y="4882882"/>
            <a:ext cx="838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B64A5699-ACE3-4276-A72A-DF001150D56E}"/>
              </a:ext>
            </a:extLst>
          </p:cNvPr>
          <p:cNvSpPr/>
          <p:nvPr/>
        </p:nvSpPr>
        <p:spPr>
          <a:xfrm>
            <a:off x="433828" y="5766160"/>
            <a:ext cx="838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5341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040FE05-58CD-4B54-B824-D855924FE3E5}"/>
              </a:ext>
            </a:extLst>
          </p:cNvPr>
          <p:cNvPicPr>
            <a:picLocks noChangeAspect="1"/>
          </p:cNvPicPr>
          <p:nvPr/>
        </p:nvPicPr>
        <p:blipFill>
          <a:blip r:embed="rId2"/>
          <a:stretch>
            <a:fillRect/>
          </a:stretch>
        </p:blipFill>
        <p:spPr>
          <a:xfrm>
            <a:off x="381000" y="304800"/>
            <a:ext cx="7677150" cy="3448050"/>
          </a:xfrm>
          <a:prstGeom prst="rect">
            <a:avLst/>
          </a:prstGeom>
        </p:spPr>
      </p:pic>
      <p:pic>
        <p:nvPicPr>
          <p:cNvPr id="5" name="Afbeelding 4">
            <a:extLst>
              <a:ext uri="{FF2B5EF4-FFF2-40B4-BE49-F238E27FC236}">
                <a16:creationId xmlns:a16="http://schemas.microsoft.com/office/drawing/2014/main" id="{009D3925-7644-451C-B53A-BAF76E32F71A}"/>
              </a:ext>
            </a:extLst>
          </p:cNvPr>
          <p:cNvPicPr>
            <a:picLocks noChangeAspect="1"/>
          </p:cNvPicPr>
          <p:nvPr/>
        </p:nvPicPr>
        <p:blipFill>
          <a:blip r:embed="rId3"/>
          <a:stretch>
            <a:fillRect/>
          </a:stretch>
        </p:blipFill>
        <p:spPr>
          <a:xfrm>
            <a:off x="542925" y="3962400"/>
            <a:ext cx="7353300" cy="2066925"/>
          </a:xfrm>
          <a:prstGeom prst="rect">
            <a:avLst/>
          </a:prstGeom>
        </p:spPr>
      </p:pic>
    </p:spTree>
    <p:extLst>
      <p:ext uri="{BB962C8B-B14F-4D97-AF65-F5344CB8AC3E}">
        <p14:creationId xmlns:p14="http://schemas.microsoft.com/office/powerpoint/2010/main" val="405326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ADAC3D7-4663-4E61-93E9-0B9BA4FC34F6}"/>
              </a:ext>
            </a:extLst>
          </p:cNvPr>
          <p:cNvPicPr>
            <a:picLocks noChangeAspect="1"/>
          </p:cNvPicPr>
          <p:nvPr/>
        </p:nvPicPr>
        <p:blipFill>
          <a:blip r:embed="rId2"/>
          <a:stretch>
            <a:fillRect/>
          </a:stretch>
        </p:blipFill>
        <p:spPr>
          <a:xfrm>
            <a:off x="404812" y="533400"/>
            <a:ext cx="8334375" cy="5791200"/>
          </a:xfrm>
          <a:prstGeom prst="rect">
            <a:avLst/>
          </a:prstGeom>
        </p:spPr>
      </p:pic>
      <p:sp>
        <p:nvSpPr>
          <p:cNvPr id="4" name="Rechthoek 3">
            <a:extLst>
              <a:ext uri="{FF2B5EF4-FFF2-40B4-BE49-F238E27FC236}">
                <a16:creationId xmlns:a16="http://schemas.microsoft.com/office/drawing/2014/main" id="{E6103592-9B2B-4873-A9C6-622DCE558EA4}"/>
              </a:ext>
            </a:extLst>
          </p:cNvPr>
          <p:cNvSpPr/>
          <p:nvPr/>
        </p:nvSpPr>
        <p:spPr>
          <a:xfrm>
            <a:off x="380999" y="1600200"/>
            <a:ext cx="838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3B56799C-0E88-41D6-B44E-D36326649124}"/>
              </a:ext>
            </a:extLst>
          </p:cNvPr>
          <p:cNvSpPr/>
          <p:nvPr/>
        </p:nvSpPr>
        <p:spPr>
          <a:xfrm>
            <a:off x="404812" y="2286000"/>
            <a:ext cx="838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3D8232B3-8E6B-42B3-B47B-69D337E71C13}"/>
              </a:ext>
            </a:extLst>
          </p:cNvPr>
          <p:cNvSpPr/>
          <p:nvPr/>
        </p:nvSpPr>
        <p:spPr>
          <a:xfrm>
            <a:off x="413018" y="3009900"/>
            <a:ext cx="838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CA184E5E-3A9C-4902-AFA7-429A560B881E}"/>
              </a:ext>
            </a:extLst>
          </p:cNvPr>
          <p:cNvSpPr/>
          <p:nvPr/>
        </p:nvSpPr>
        <p:spPr>
          <a:xfrm>
            <a:off x="32825" y="4152900"/>
            <a:ext cx="83820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A98D929-6512-4296-9700-34AF816A631E}"/>
              </a:ext>
            </a:extLst>
          </p:cNvPr>
          <p:cNvSpPr/>
          <p:nvPr/>
        </p:nvSpPr>
        <p:spPr>
          <a:xfrm>
            <a:off x="317329" y="5772150"/>
            <a:ext cx="838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307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33867DD-9F05-4CAE-898A-A1EBDE507BDD}"/>
              </a:ext>
            </a:extLst>
          </p:cNvPr>
          <p:cNvPicPr>
            <a:picLocks noChangeAspect="1"/>
          </p:cNvPicPr>
          <p:nvPr/>
        </p:nvPicPr>
        <p:blipFill>
          <a:blip r:embed="rId2"/>
          <a:stretch>
            <a:fillRect/>
          </a:stretch>
        </p:blipFill>
        <p:spPr>
          <a:xfrm>
            <a:off x="37514" y="0"/>
            <a:ext cx="9048750" cy="3228975"/>
          </a:xfrm>
          <a:prstGeom prst="rect">
            <a:avLst/>
          </a:prstGeom>
        </p:spPr>
      </p:pic>
    </p:spTree>
    <p:extLst>
      <p:ext uri="{BB962C8B-B14F-4D97-AF65-F5344CB8AC3E}">
        <p14:creationId xmlns:p14="http://schemas.microsoft.com/office/powerpoint/2010/main" val="99622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E106F88-E3BF-442C-9486-07822A150F40}"/>
              </a:ext>
            </a:extLst>
          </p:cNvPr>
          <p:cNvPicPr>
            <a:picLocks noChangeAspect="1"/>
          </p:cNvPicPr>
          <p:nvPr/>
        </p:nvPicPr>
        <p:blipFill>
          <a:blip r:embed="rId2"/>
          <a:stretch>
            <a:fillRect/>
          </a:stretch>
        </p:blipFill>
        <p:spPr>
          <a:xfrm>
            <a:off x="19050" y="228600"/>
            <a:ext cx="9124950" cy="3552825"/>
          </a:xfrm>
          <a:prstGeom prst="rect">
            <a:avLst/>
          </a:prstGeom>
        </p:spPr>
      </p:pic>
    </p:spTree>
    <p:extLst>
      <p:ext uri="{BB962C8B-B14F-4D97-AF65-F5344CB8AC3E}">
        <p14:creationId xmlns:p14="http://schemas.microsoft.com/office/powerpoint/2010/main" val="4008643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2860BC6-D75E-4B04-9871-5F6FC520861A}"/>
              </a:ext>
            </a:extLst>
          </p:cNvPr>
          <p:cNvPicPr>
            <a:picLocks noChangeAspect="1"/>
          </p:cNvPicPr>
          <p:nvPr/>
        </p:nvPicPr>
        <p:blipFill>
          <a:blip r:embed="rId2"/>
          <a:stretch>
            <a:fillRect/>
          </a:stretch>
        </p:blipFill>
        <p:spPr>
          <a:xfrm>
            <a:off x="338650" y="276225"/>
            <a:ext cx="8772525" cy="3152775"/>
          </a:xfrm>
          <a:prstGeom prst="rect">
            <a:avLst/>
          </a:prstGeom>
        </p:spPr>
      </p:pic>
    </p:spTree>
    <p:extLst>
      <p:ext uri="{BB962C8B-B14F-4D97-AF65-F5344CB8AC3E}">
        <p14:creationId xmlns:p14="http://schemas.microsoft.com/office/powerpoint/2010/main" val="142799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3B9FFA-328C-0243-8287-6CA8B1322232}"/>
              </a:ext>
            </a:extLst>
          </p:cNvPr>
          <p:cNvSpPr>
            <a:spLocks noGrp="1"/>
          </p:cNvSpPr>
          <p:nvPr>
            <p:ph type="title"/>
          </p:nvPr>
        </p:nvSpPr>
        <p:spPr/>
        <p:txBody>
          <a:bodyPr/>
          <a:lstStyle/>
          <a:p>
            <a:r>
              <a:rPr lang="nl-NL" dirty="0"/>
              <a:t>Course </a:t>
            </a:r>
            <a:r>
              <a:rPr lang="nl-NL" dirty="0" err="1"/>
              <a:t>outline</a:t>
            </a:r>
            <a:endParaRPr lang="nl-NL" dirty="0"/>
          </a:p>
        </p:txBody>
      </p:sp>
      <p:sp>
        <p:nvSpPr>
          <p:cNvPr id="3" name="Tijdelijke aanduiding voor inhoud 2">
            <a:extLst>
              <a:ext uri="{FF2B5EF4-FFF2-40B4-BE49-F238E27FC236}">
                <a16:creationId xmlns:a16="http://schemas.microsoft.com/office/drawing/2014/main" id="{677D93FF-702E-A94E-B39C-78E9E283D126}"/>
              </a:ext>
            </a:extLst>
          </p:cNvPr>
          <p:cNvSpPr>
            <a:spLocks noGrp="1"/>
          </p:cNvSpPr>
          <p:nvPr>
            <p:ph idx="1"/>
          </p:nvPr>
        </p:nvSpPr>
        <p:spPr/>
        <p:txBody>
          <a:bodyPr/>
          <a:lstStyle/>
          <a:p>
            <a:r>
              <a:rPr lang="nl-NL" dirty="0"/>
              <a:t>5 </a:t>
            </a:r>
            <a:r>
              <a:rPr lang="nl-NL" dirty="0" err="1"/>
              <a:t>sessions</a:t>
            </a:r>
            <a:r>
              <a:rPr lang="nl-NL" dirty="0"/>
              <a:t>:</a:t>
            </a:r>
          </a:p>
          <a:p>
            <a:pPr lvl="1"/>
            <a:r>
              <a:rPr lang="nl-NL" dirty="0"/>
              <a:t>1 Basics, (state) </a:t>
            </a:r>
            <a:r>
              <a:rPr lang="nl-NL" dirty="0" err="1"/>
              <a:t>functions</a:t>
            </a:r>
            <a:r>
              <a:rPr lang="nl-NL" dirty="0"/>
              <a:t>, </a:t>
            </a:r>
            <a:r>
              <a:rPr lang="nl-NL" dirty="0" err="1"/>
              <a:t>ideal</a:t>
            </a:r>
            <a:r>
              <a:rPr lang="nl-NL" dirty="0"/>
              <a:t> gas, </a:t>
            </a:r>
            <a:r>
              <a:rPr lang="nl-NL" dirty="0" err="1"/>
              <a:t>internal</a:t>
            </a:r>
            <a:r>
              <a:rPr lang="nl-NL" dirty="0"/>
              <a:t> energy, </a:t>
            </a:r>
            <a:r>
              <a:rPr lang="nl-NL" dirty="0" err="1"/>
              <a:t>work</a:t>
            </a:r>
            <a:r>
              <a:rPr lang="nl-NL" dirty="0"/>
              <a:t>, heat, </a:t>
            </a:r>
            <a:r>
              <a:rPr lang="nl-NL" dirty="0" err="1"/>
              <a:t>Enthalpy</a:t>
            </a:r>
            <a:endParaRPr lang="nl-NL" dirty="0"/>
          </a:p>
          <a:p>
            <a:pPr lvl="1"/>
            <a:r>
              <a:rPr lang="nl-NL" dirty="0"/>
              <a:t>2 Energy, </a:t>
            </a:r>
            <a:r>
              <a:rPr lang="nl-NL" dirty="0" err="1"/>
              <a:t>Entropy</a:t>
            </a:r>
            <a:endParaRPr lang="nl-NL" dirty="0"/>
          </a:p>
          <a:p>
            <a:pPr lvl="1"/>
            <a:r>
              <a:rPr lang="nl-NL" b="1" dirty="0">
                <a:solidFill>
                  <a:srgbClr val="FF0000"/>
                </a:solidFill>
              </a:rPr>
              <a:t>3 Energy, </a:t>
            </a:r>
            <a:r>
              <a:rPr lang="nl-NL" b="1" dirty="0" err="1">
                <a:solidFill>
                  <a:srgbClr val="FF0000"/>
                </a:solidFill>
              </a:rPr>
              <a:t>chemical</a:t>
            </a:r>
            <a:r>
              <a:rPr lang="nl-NL" b="1" dirty="0">
                <a:solidFill>
                  <a:srgbClr val="FF0000"/>
                </a:solidFill>
              </a:rPr>
              <a:t> </a:t>
            </a:r>
            <a:r>
              <a:rPr lang="nl-NL" b="1" dirty="0" err="1">
                <a:solidFill>
                  <a:srgbClr val="FF0000"/>
                </a:solidFill>
              </a:rPr>
              <a:t>reactions</a:t>
            </a:r>
            <a:endParaRPr lang="nl-NL" b="1" dirty="0">
              <a:solidFill>
                <a:srgbClr val="FF0000"/>
              </a:solidFill>
            </a:endParaRPr>
          </a:p>
          <a:p>
            <a:pPr lvl="1"/>
            <a:r>
              <a:rPr lang="nl-NL" dirty="0"/>
              <a:t>4 </a:t>
            </a:r>
            <a:r>
              <a:rPr lang="nl-NL" dirty="0" err="1"/>
              <a:t>Electrochemistry</a:t>
            </a:r>
            <a:endParaRPr lang="nl-NL" dirty="0"/>
          </a:p>
          <a:p>
            <a:pPr lvl="1"/>
            <a:r>
              <a:rPr lang="nl-NL" dirty="0"/>
              <a:t>5 </a:t>
            </a:r>
            <a:r>
              <a:rPr lang="nl-NL" dirty="0" err="1"/>
              <a:t>Colligative</a:t>
            </a:r>
            <a:r>
              <a:rPr lang="nl-NL" dirty="0"/>
              <a:t> </a:t>
            </a:r>
            <a:r>
              <a:rPr lang="nl-NL" dirty="0" err="1"/>
              <a:t>properties</a:t>
            </a:r>
            <a:r>
              <a:rPr lang="nl-NL" dirty="0"/>
              <a:t> &amp; </a:t>
            </a:r>
            <a:r>
              <a:rPr lang="nl-NL" dirty="0" err="1"/>
              <a:t>statistical</a:t>
            </a:r>
            <a:r>
              <a:rPr lang="nl-NL" dirty="0"/>
              <a:t> thermo</a:t>
            </a:r>
          </a:p>
          <a:p>
            <a:pPr lvl="1"/>
            <a:endParaRPr lang="nl-NL" dirty="0"/>
          </a:p>
        </p:txBody>
      </p:sp>
    </p:spTree>
    <p:extLst>
      <p:ext uri="{BB962C8B-B14F-4D97-AF65-F5344CB8AC3E}">
        <p14:creationId xmlns:p14="http://schemas.microsoft.com/office/powerpoint/2010/main" val="284006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34400" cy="5632311"/>
          </a:xfrm>
          <a:prstGeom prst="rect">
            <a:avLst/>
          </a:prstGeom>
          <a:noFill/>
        </p:spPr>
        <p:txBody>
          <a:bodyPr wrap="square" rtlCol="0">
            <a:spAutoFit/>
          </a:bodyPr>
          <a:lstStyle/>
          <a:p>
            <a:r>
              <a:rPr lang="en-US" dirty="0"/>
              <a:t>The folded state of the protein lysozyme in a solution transforms to the unfolded state at 75◦C with an enthalpy change equal to ∆</a:t>
            </a:r>
            <a:r>
              <a:rPr lang="en-US" baseline="-25000" dirty="0" err="1"/>
              <a:t>unfold</a:t>
            </a:r>
            <a:r>
              <a:rPr lang="en-US" dirty="0" err="1"/>
              <a:t>H</a:t>
            </a:r>
            <a:r>
              <a:rPr lang="en-US" dirty="0"/>
              <a:t> = 509 kJ/mol. At this temperature the folded and unfolded states are in equilibrium. The pressure change corresponding to that transition, in solution, is negligible. The diﬀerence between the isobaric heat capacity in unfolded and folded state is ∆</a:t>
            </a:r>
            <a:r>
              <a:rPr lang="en-US" dirty="0" err="1"/>
              <a:t>c</a:t>
            </a:r>
            <a:r>
              <a:rPr lang="en-US" baseline="-25000" dirty="0" err="1"/>
              <a:t>P</a:t>
            </a:r>
            <a:r>
              <a:rPr lang="en-US" dirty="0"/>
              <a:t> = </a:t>
            </a:r>
            <a:r>
              <a:rPr lang="en-US" dirty="0" err="1"/>
              <a:t>c</a:t>
            </a:r>
            <a:r>
              <a:rPr lang="en-US" baseline="-25000" dirty="0" err="1"/>
              <a:t>P</a:t>
            </a:r>
            <a:r>
              <a:rPr lang="en-US" dirty="0"/>
              <a:t>(unfolded) − </a:t>
            </a:r>
            <a:r>
              <a:rPr lang="en-US" dirty="0" err="1"/>
              <a:t>c</a:t>
            </a:r>
            <a:r>
              <a:rPr lang="en-US" baseline="-25000" dirty="0" err="1"/>
              <a:t>P</a:t>
            </a:r>
            <a:r>
              <a:rPr lang="en-US" dirty="0"/>
              <a:t>(folded) = 6.28 kJ/</a:t>
            </a:r>
            <a:r>
              <a:rPr lang="en-US" dirty="0" err="1"/>
              <a:t>molK</a:t>
            </a:r>
            <a:r>
              <a:rPr lang="en-US" dirty="0"/>
              <a:t>. Furthermore, we can consider both the </a:t>
            </a:r>
            <a:r>
              <a:rPr lang="en-US" dirty="0" err="1"/>
              <a:t>c</a:t>
            </a:r>
            <a:r>
              <a:rPr lang="en-US" baseline="-25000" dirty="0" err="1"/>
              <a:t>P</a:t>
            </a:r>
            <a:r>
              <a:rPr lang="en-US" dirty="0"/>
              <a:t> values to be independent of temperature. </a:t>
            </a:r>
          </a:p>
          <a:p>
            <a:endParaRPr lang="nl-NL" dirty="0"/>
          </a:p>
          <a:p>
            <a:pPr marL="342900" indent="-342900">
              <a:buAutoNum type="alphaLcParenR"/>
            </a:pPr>
            <a:r>
              <a:rPr lang="en-US" dirty="0"/>
              <a:t>Calculate the entropy change of the unfolding process at 75◦C.</a:t>
            </a:r>
          </a:p>
          <a:p>
            <a:pPr marL="342900" indent="-342900">
              <a:buAutoNum type="alphaLcParenR"/>
            </a:pPr>
            <a:endParaRPr lang="nl-NL" dirty="0"/>
          </a:p>
          <a:p>
            <a:r>
              <a:rPr lang="en-US" dirty="0"/>
              <a:t>Next we consider the unfolding process of the protein starting in the metastable folded state at a higher temperature of 105◦C. </a:t>
            </a:r>
          </a:p>
          <a:p>
            <a:endParaRPr lang="nl-NL" dirty="0"/>
          </a:p>
          <a:p>
            <a:r>
              <a:rPr lang="en-US" dirty="0"/>
              <a:t>b) Describe a reversible path as alternative for the irreversible unfolding process at       105 ◦C. Hint: only use isobaric paths. </a:t>
            </a:r>
            <a:endParaRPr lang="nl-NL" dirty="0"/>
          </a:p>
          <a:p>
            <a:r>
              <a:rPr lang="en-US" dirty="0"/>
              <a:t>c) Calculate the enthalpy change of the unfolding process at 105 ◦C. Hint: Determine ∆H via the alternative reversible path and use the state function property of H. </a:t>
            </a:r>
            <a:endParaRPr lang="nl-NL" dirty="0"/>
          </a:p>
          <a:p>
            <a:r>
              <a:rPr lang="en-US" dirty="0"/>
              <a:t>d) Calculate the entropy change of the unfolding process at 105 ◦C.</a:t>
            </a:r>
            <a:endParaRPr lang="nl-NL" dirty="0"/>
          </a:p>
          <a:p>
            <a:r>
              <a:rPr lang="en-US" dirty="0"/>
              <a:t>e) Use the second law of thermodynamics to verify whether the unfolding process proceeds spontaneously at 105 ◦C.</a:t>
            </a:r>
            <a:endParaRPr lang="nl-NL" dirty="0"/>
          </a:p>
          <a:p>
            <a:endParaRPr lang="nl-NL" dirty="0"/>
          </a:p>
        </p:txBody>
      </p:sp>
    </p:spTree>
    <p:extLst>
      <p:ext uri="{BB962C8B-B14F-4D97-AF65-F5344CB8AC3E}">
        <p14:creationId xmlns:p14="http://schemas.microsoft.com/office/powerpoint/2010/main" val="2879846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366149"/>
            <a:ext cx="7010400" cy="6125701"/>
          </a:xfrm>
          <a:prstGeom prst="rect">
            <a:avLst/>
          </a:prstGeom>
        </p:spPr>
      </p:pic>
    </p:spTree>
    <p:extLst>
      <p:ext uri="{BB962C8B-B14F-4D97-AF65-F5344CB8AC3E}">
        <p14:creationId xmlns:p14="http://schemas.microsoft.com/office/powerpoint/2010/main" val="3277488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533400"/>
            <a:ext cx="7956378" cy="1447800"/>
          </a:xfrm>
          <a:prstGeom prst="rect">
            <a:avLst/>
          </a:prstGeom>
        </p:spPr>
      </p:pic>
      <p:pic>
        <p:nvPicPr>
          <p:cNvPr id="3" name="Picture 2"/>
          <p:cNvPicPr>
            <a:picLocks noChangeAspect="1"/>
          </p:cNvPicPr>
          <p:nvPr/>
        </p:nvPicPr>
        <p:blipFill>
          <a:blip r:embed="rId3"/>
          <a:stretch>
            <a:fillRect/>
          </a:stretch>
        </p:blipFill>
        <p:spPr>
          <a:xfrm>
            <a:off x="489438" y="1600200"/>
            <a:ext cx="8341112" cy="2438400"/>
          </a:xfrm>
          <a:prstGeom prst="rect">
            <a:avLst/>
          </a:prstGeom>
        </p:spPr>
      </p:pic>
    </p:spTree>
    <p:extLst>
      <p:ext uri="{BB962C8B-B14F-4D97-AF65-F5344CB8AC3E}">
        <p14:creationId xmlns:p14="http://schemas.microsoft.com/office/powerpoint/2010/main" val="175357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E075B-CA66-8F42-9C3B-E5849464BBBD}"/>
              </a:ext>
            </a:extLst>
          </p:cNvPr>
          <p:cNvSpPr>
            <a:spLocks noGrp="1"/>
          </p:cNvSpPr>
          <p:nvPr>
            <p:ph type="title"/>
          </p:nvPr>
        </p:nvSpPr>
        <p:spPr/>
        <p:txBody>
          <a:bodyPr/>
          <a:lstStyle/>
          <a:p>
            <a:r>
              <a:rPr lang="nl-NL" dirty="0"/>
              <a:t>Course </a:t>
            </a:r>
            <a:r>
              <a:rPr lang="nl-NL" dirty="0" err="1"/>
              <a:t>today</a:t>
            </a:r>
            <a:endParaRPr lang="nl-NL" dirty="0"/>
          </a:p>
        </p:txBody>
      </p:sp>
      <p:sp>
        <p:nvSpPr>
          <p:cNvPr id="3" name="Tijdelijke aanduiding voor inhoud 2">
            <a:extLst>
              <a:ext uri="{FF2B5EF4-FFF2-40B4-BE49-F238E27FC236}">
                <a16:creationId xmlns:a16="http://schemas.microsoft.com/office/drawing/2014/main" id="{94B4B21D-268B-E94E-81C7-759DAB424224}"/>
              </a:ext>
            </a:extLst>
          </p:cNvPr>
          <p:cNvSpPr>
            <a:spLocks noGrp="1"/>
          </p:cNvSpPr>
          <p:nvPr>
            <p:ph idx="1"/>
          </p:nvPr>
        </p:nvSpPr>
        <p:spPr/>
        <p:txBody>
          <a:bodyPr>
            <a:normAutofit lnSpcReduction="10000"/>
          </a:bodyPr>
          <a:lstStyle/>
          <a:p>
            <a:pPr lvl="1"/>
            <a:r>
              <a:rPr lang="nl-NL" dirty="0"/>
              <a:t>Energy </a:t>
            </a:r>
            <a:r>
              <a:rPr lang="nl-NL" dirty="0" err="1"/>
              <a:t>effects</a:t>
            </a:r>
            <a:r>
              <a:rPr lang="nl-NL" dirty="0"/>
              <a:t> </a:t>
            </a:r>
            <a:r>
              <a:rPr lang="nl-NL" dirty="0" err="1"/>
              <a:t>during</a:t>
            </a:r>
            <a:r>
              <a:rPr lang="nl-NL" dirty="0"/>
              <a:t> </a:t>
            </a:r>
            <a:r>
              <a:rPr lang="nl-NL" dirty="0" err="1"/>
              <a:t>reaction</a:t>
            </a:r>
            <a:endParaRPr lang="nl-NL" dirty="0"/>
          </a:p>
          <a:p>
            <a:pPr lvl="1"/>
            <a:r>
              <a:rPr lang="nl-NL" dirty="0"/>
              <a:t>Activity </a:t>
            </a:r>
            <a:r>
              <a:rPr lang="nl-NL" dirty="0" err="1"/>
              <a:t>and</a:t>
            </a:r>
            <a:r>
              <a:rPr lang="nl-NL" dirty="0"/>
              <a:t> </a:t>
            </a:r>
            <a:r>
              <a:rPr lang="nl-NL" dirty="0" err="1"/>
              <a:t>activity</a:t>
            </a:r>
            <a:r>
              <a:rPr lang="nl-NL" dirty="0"/>
              <a:t> </a:t>
            </a:r>
            <a:r>
              <a:rPr lang="nl-NL" dirty="0" err="1"/>
              <a:t>coefficient</a:t>
            </a:r>
            <a:endParaRPr lang="nl-NL" dirty="0"/>
          </a:p>
          <a:p>
            <a:pPr lvl="1"/>
            <a:r>
              <a:rPr lang="nl-NL" dirty="0"/>
              <a:t>Chemical equilibrium constant</a:t>
            </a:r>
          </a:p>
          <a:p>
            <a:pPr lvl="1"/>
            <a:r>
              <a:rPr lang="nl-NL" dirty="0"/>
              <a:t> </a:t>
            </a:r>
          </a:p>
          <a:p>
            <a:pPr lvl="1"/>
            <a:endParaRPr lang="nl-NL" dirty="0"/>
          </a:p>
          <a:p>
            <a:pPr lvl="1"/>
            <a:r>
              <a:rPr lang="nl-NL" dirty="0"/>
              <a:t>Goals of </a:t>
            </a:r>
            <a:r>
              <a:rPr lang="nl-NL" dirty="0" err="1"/>
              <a:t>today</a:t>
            </a:r>
            <a:r>
              <a:rPr lang="nl-NL" dirty="0"/>
              <a:t>:</a:t>
            </a:r>
          </a:p>
          <a:p>
            <a:pPr lvl="2"/>
            <a:r>
              <a:rPr lang="nl-NL" dirty="0" err="1"/>
              <a:t>To</a:t>
            </a:r>
            <a:r>
              <a:rPr lang="nl-NL" dirty="0"/>
              <a:t> </a:t>
            </a:r>
            <a:r>
              <a:rPr lang="nl-NL" dirty="0" err="1"/>
              <a:t>be</a:t>
            </a:r>
            <a:r>
              <a:rPr lang="nl-NL" dirty="0"/>
              <a:t> </a:t>
            </a:r>
            <a:r>
              <a:rPr lang="nl-NL" dirty="0" err="1"/>
              <a:t>able</a:t>
            </a:r>
            <a:r>
              <a:rPr lang="nl-NL" dirty="0"/>
              <a:t> </a:t>
            </a:r>
            <a:r>
              <a:rPr lang="nl-NL" dirty="0" err="1"/>
              <a:t>to</a:t>
            </a:r>
            <a:r>
              <a:rPr lang="nl-NL" dirty="0"/>
              <a:t> </a:t>
            </a:r>
            <a:r>
              <a:rPr lang="nl-NL" dirty="0" err="1"/>
              <a:t>calculate</a:t>
            </a:r>
            <a:r>
              <a:rPr lang="nl-NL" dirty="0"/>
              <a:t> </a:t>
            </a:r>
            <a:r>
              <a:rPr lang="nl-NL" dirty="0" err="1"/>
              <a:t>enthalpy</a:t>
            </a:r>
            <a:r>
              <a:rPr lang="nl-NL" dirty="0"/>
              <a:t>, </a:t>
            </a:r>
            <a:r>
              <a:rPr lang="nl-NL" dirty="0" err="1"/>
              <a:t>entropy</a:t>
            </a:r>
            <a:r>
              <a:rPr lang="nl-NL" dirty="0"/>
              <a:t> </a:t>
            </a:r>
            <a:r>
              <a:rPr lang="nl-NL" dirty="0" err="1"/>
              <a:t>and</a:t>
            </a:r>
            <a:r>
              <a:rPr lang="nl-NL" dirty="0"/>
              <a:t> </a:t>
            </a:r>
            <a:r>
              <a:rPr lang="nl-NL" dirty="0" err="1"/>
              <a:t>gibbs</a:t>
            </a:r>
            <a:r>
              <a:rPr lang="nl-NL" dirty="0"/>
              <a:t> free energy of </a:t>
            </a:r>
            <a:r>
              <a:rPr lang="nl-NL" dirty="0" err="1"/>
              <a:t>reactions</a:t>
            </a:r>
            <a:r>
              <a:rPr lang="nl-NL" dirty="0"/>
              <a:t> via </a:t>
            </a:r>
            <a:r>
              <a:rPr lang="nl-NL" dirty="0" err="1"/>
              <a:t>the</a:t>
            </a:r>
            <a:r>
              <a:rPr lang="nl-NL" dirty="0"/>
              <a:t> </a:t>
            </a:r>
            <a:r>
              <a:rPr lang="nl-NL" dirty="0" err="1"/>
              <a:t>formation</a:t>
            </a:r>
            <a:r>
              <a:rPr lang="nl-NL" dirty="0"/>
              <a:t> </a:t>
            </a:r>
            <a:r>
              <a:rPr lang="nl-NL" dirty="0" err="1"/>
              <a:t>energies</a:t>
            </a:r>
            <a:endParaRPr lang="nl-NL" dirty="0"/>
          </a:p>
          <a:p>
            <a:pPr lvl="2"/>
            <a:r>
              <a:rPr lang="nl-NL" dirty="0" err="1"/>
              <a:t>Calculate</a:t>
            </a:r>
            <a:r>
              <a:rPr lang="nl-NL" dirty="0"/>
              <a:t> equilibrium </a:t>
            </a:r>
            <a:r>
              <a:rPr lang="nl-NL" dirty="0" err="1"/>
              <a:t>reactions</a:t>
            </a:r>
            <a:endParaRPr lang="nl-NL" dirty="0"/>
          </a:p>
          <a:p>
            <a:pPr lvl="2"/>
            <a:r>
              <a:rPr lang="nl-NL" dirty="0" err="1"/>
              <a:t>Know</a:t>
            </a:r>
            <a:r>
              <a:rPr lang="nl-NL" dirty="0"/>
              <a:t> </a:t>
            </a:r>
            <a:r>
              <a:rPr lang="nl-NL" dirty="0" err="1"/>
              <a:t>what</a:t>
            </a:r>
            <a:r>
              <a:rPr lang="nl-NL" dirty="0"/>
              <a:t> </a:t>
            </a:r>
            <a:r>
              <a:rPr lang="nl-NL" dirty="0" err="1"/>
              <a:t>acitivity</a:t>
            </a:r>
            <a:r>
              <a:rPr lang="nl-NL" dirty="0"/>
              <a:t> is </a:t>
            </a:r>
            <a:r>
              <a:rPr lang="nl-NL" dirty="0" err="1"/>
              <a:t>and</a:t>
            </a:r>
            <a:r>
              <a:rPr lang="nl-NL" dirty="0"/>
              <a:t> </a:t>
            </a:r>
            <a:r>
              <a:rPr lang="nl-NL" dirty="0" err="1"/>
              <a:t>activity</a:t>
            </a:r>
            <a:r>
              <a:rPr lang="nl-NL" dirty="0"/>
              <a:t> </a:t>
            </a:r>
            <a:r>
              <a:rPr lang="nl-NL" dirty="0" err="1"/>
              <a:t>coefficient</a:t>
            </a:r>
            <a:endParaRPr lang="nl-NL" dirty="0"/>
          </a:p>
        </p:txBody>
      </p:sp>
      <p:pic>
        <p:nvPicPr>
          <p:cNvPr id="4" name="Afbeelding 3">
            <a:extLst>
              <a:ext uri="{FF2B5EF4-FFF2-40B4-BE49-F238E27FC236}">
                <a16:creationId xmlns:a16="http://schemas.microsoft.com/office/drawing/2014/main" id="{177B41A0-D047-4C6B-83C8-53ACBD06BF54}"/>
              </a:ext>
            </a:extLst>
          </p:cNvPr>
          <p:cNvPicPr>
            <a:picLocks noChangeAspect="1"/>
          </p:cNvPicPr>
          <p:nvPr/>
        </p:nvPicPr>
        <p:blipFill>
          <a:blip r:embed="rId2"/>
          <a:stretch>
            <a:fillRect/>
          </a:stretch>
        </p:blipFill>
        <p:spPr>
          <a:xfrm>
            <a:off x="1219200" y="3124200"/>
            <a:ext cx="452438" cy="416813"/>
          </a:xfrm>
          <a:prstGeom prst="rect">
            <a:avLst/>
          </a:prstGeom>
        </p:spPr>
      </p:pic>
    </p:spTree>
    <p:extLst>
      <p:ext uri="{BB962C8B-B14F-4D97-AF65-F5344CB8AC3E}">
        <p14:creationId xmlns:p14="http://schemas.microsoft.com/office/powerpoint/2010/main" val="413259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1F108E-C2A9-1243-B291-1CA93310A3A5}"/>
              </a:ext>
            </a:extLst>
          </p:cNvPr>
          <p:cNvSpPr>
            <a:spLocks noGrp="1"/>
          </p:cNvSpPr>
          <p:nvPr>
            <p:ph type="title"/>
          </p:nvPr>
        </p:nvSpPr>
        <p:spPr/>
        <p:txBody>
          <a:bodyPr/>
          <a:lstStyle/>
          <a:p>
            <a:r>
              <a:rPr lang="nl-NL" dirty="0" err="1"/>
              <a:t>Study</a:t>
            </a:r>
            <a:r>
              <a:rPr lang="nl-NL" dirty="0"/>
              <a:t> </a:t>
            </a:r>
            <a:r>
              <a:rPr lang="nl-NL" dirty="0" err="1"/>
              <a:t>material</a:t>
            </a:r>
            <a:endParaRPr lang="nl-NL" dirty="0"/>
          </a:p>
        </p:txBody>
      </p:sp>
      <p:sp>
        <p:nvSpPr>
          <p:cNvPr id="3" name="Tijdelijke aanduiding voor inhoud 2">
            <a:extLst>
              <a:ext uri="{FF2B5EF4-FFF2-40B4-BE49-F238E27FC236}">
                <a16:creationId xmlns:a16="http://schemas.microsoft.com/office/drawing/2014/main" id="{DE231BF6-5993-4B4C-A093-A6573119869B}"/>
              </a:ext>
            </a:extLst>
          </p:cNvPr>
          <p:cNvSpPr>
            <a:spLocks noGrp="1"/>
          </p:cNvSpPr>
          <p:nvPr>
            <p:ph idx="1"/>
          </p:nvPr>
        </p:nvSpPr>
        <p:spPr>
          <a:xfrm>
            <a:off x="457200" y="1166018"/>
            <a:ext cx="8229600" cy="4525963"/>
          </a:xfrm>
        </p:spPr>
        <p:txBody>
          <a:bodyPr>
            <a:normAutofit/>
          </a:bodyPr>
          <a:lstStyle/>
          <a:p>
            <a:r>
              <a:rPr lang="nl-NL" sz="2400" dirty="0" err="1"/>
              <a:t>Study</a:t>
            </a:r>
            <a:r>
              <a:rPr lang="nl-NL" sz="2400" dirty="0"/>
              <a:t> guide (page ….. &amp; ..)</a:t>
            </a:r>
          </a:p>
          <a:p>
            <a:r>
              <a:rPr lang="nl-NL" sz="2400" dirty="0" err="1"/>
              <a:t>Atkins</a:t>
            </a:r>
            <a:r>
              <a:rPr lang="nl-NL" sz="2400" dirty="0"/>
              <a:t> (</a:t>
            </a:r>
            <a:r>
              <a:rPr lang="nl-NL" sz="2400" dirty="0" err="1"/>
              <a:t>see</a:t>
            </a:r>
            <a:r>
              <a:rPr lang="nl-NL" sz="2400" dirty="0"/>
              <a:t> </a:t>
            </a:r>
            <a:r>
              <a:rPr lang="nl-NL" sz="2400" dirty="0" err="1"/>
              <a:t>study</a:t>
            </a:r>
            <a:r>
              <a:rPr lang="nl-NL" sz="2400" dirty="0"/>
              <a:t> guide)</a:t>
            </a:r>
          </a:p>
          <a:p>
            <a:r>
              <a:rPr lang="nl-NL" sz="2400" dirty="0"/>
              <a:t>Relevant </a:t>
            </a:r>
            <a:r>
              <a:rPr lang="nl-NL" sz="2400" dirty="0" err="1"/>
              <a:t>formulas</a:t>
            </a:r>
            <a:r>
              <a:rPr lang="nl-NL" sz="2400" dirty="0"/>
              <a:t> on </a:t>
            </a:r>
            <a:r>
              <a:rPr lang="nl-NL" sz="2400" dirty="0" err="1"/>
              <a:t>formula</a:t>
            </a:r>
            <a:r>
              <a:rPr lang="nl-NL" sz="2400" dirty="0"/>
              <a:t> sheet</a:t>
            </a:r>
          </a:p>
        </p:txBody>
      </p:sp>
      <p:pic>
        <p:nvPicPr>
          <p:cNvPr id="7" name="Afbeelding 6">
            <a:extLst>
              <a:ext uri="{FF2B5EF4-FFF2-40B4-BE49-F238E27FC236}">
                <a16:creationId xmlns:a16="http://schemas.microsoft.com/office/drawing/2014/main" id="{CCAE1087-6006-D04E-B817-8B5BFD776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423921"/>
            <a:ext cx="8686800" cy="1879902"/>
          </a:xfrm>
          <a:prstGeom prst="rect">
            <a:avLst/>
          </a:prstGeom>
        </p:spPr>
      </p:pic>
      <p:pic>
        <p:nvPicPr>
          <p:cNvPr id="9" name="Afbeelding 8">
            <a:extLst>
              <a:ext uri="{FF2B5EF4-FFF2-40B4-BE49-F238E27FC236}">
                <a16:creationId xmlns:a16="http://schemas.microsoft.com/office/drawing/2014/main" id="{F473292A-ED99-6442-8127-CAE8D03E7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339459"/>
            <a:ext cx="5365750" cy="2444533"/>
          </a:xfrm>
          <a:prstGeom prst="rect">
            <a:avLst/>
          </a:prstGeom>
        </p:spPr>
      </p:pic>
    </p:spTree>
    <p:extLst>
      <p:ext uri="{BB962C8B-B14F-4D97-AF65-F5344CB8AC3E}">
        <p14:creationId xmlns:p14="http://schemas.microsoft.com/office/powerpoint/2010/main" val="402107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3F6AFD-4A8C-8F42-9316-AAD86FF2511C}"/>
              </a:ext>
            </a:extLst>
          </p:cNvPr>
          <p:cNvSpPr>
            <a:spLocks noGrp="1"/>
          </p:cNvSpPr>
          <p:nvPr>
            <p:ph type="title"/>
          </p:nvPr>
        </p:nvSpPr>
        <p:spPr>
          <a:xfrm>
            <a:off x="606879" y="533400"/>
            <a:ext cx="7886700" cy="994172"/>
          </a:xfrm>
        </p:spPr>
        <p:txBody>
          <a:bodyPr/>
          <a:lstStyle/>
          <a:p>
            <a:r>
              <a:rPr lang="nl-NL" dirty="0"/>
              <a:t>Activity </a:t>
            </a:r>
            <a:r>
              <a:rPr lang="nl-NL" dirty="0" err="1"/>
              <a:t>instead</a:t>
            </a:r>
            <a:r>
              <a:rPr lang="nl-NL" dirty="0"/>
              <a:t> of </a:t>
            </a:r>
            <a:r>
              <a:rPr lang="nl-NL" dirty="0" err="1"/>
              <a:t>concentration</a:t>
            </a:r>
            <a:endParaRPr lang="nl-NL" dirty="0"/>
          </a:p>
        </p:txBody>
      </p:sp>
      <p:sp>
        <p:nvSpPr>
          <p:cNvPr id="3" name="Tijdelijke aanduiding voor inhoud 2">
            <a:extLst>
              <a:ext uri="{FF2B5EF4-FFF2-40B4-BE49-F238E27FC236}">
                <a16:creationId xmlns:a16="http://schemas.microsoft.com/office/drawing/2014/main" id="{42301C92-BD04-FA43-83BF-065269107C83}"/>
              </a:ext>
            </a:extLst>
          </p:cNvPr>
          <p:cNvSpPr>
            <a:spLocks noGrp="1"/>
          </p:cNvSpPr>
          <p:nvPr>
            <p:ph idx="1"/>
          </p:nvPr>
        </p:nvSpPr>
        <p:spPr>
          <a:xfrm>
            <a:off x="628650" y="1538458"/>
            <a:ext cx="7886700" cy="4633742"/>
          </a:xfrm>
        </p:spPr>
        <p:txBody>
          <a:bodyPr>
            <a:normAutofit fontScale="70000" lnSpcReduction="20000"/>
          </a:bodyPr>
          <a:lstStyle/>
          <a:p>
            <a:pPr lvl="0"/>
            <a:r>
              <a:rPr lang="en-US" dirty="0"/>
              <a:t>activity (symbol a) is a measure of the </a:t>
            </a:r>
            <a:r>
              <a:rPr lang="en-US" i="1" dirty="0"/>
              <a:t>“effective concentration” </a:t>
            </a:r>
            <a:r>
              <a:rPr lang="en-US" dirty="0"/>
              <a:t>of a species in a mixture</a:t>
            </a:r>
          </a:p>
          <a:p>
            <a:pPr lvl="0"/>
            <a:r>
              <a:rPr lang="nl-NL" dirty="0"/>
              <a:t> </a:t>
            </a:r>
            <a:r>
              <a:rPr lang="nl-NL" dirty="0" err="1"/>
              <a:t>the</a:t>
            </a:r>
            <a:r>
              <a:rPr lang="nl-NL" dirty="0"/>
              <a:t> </a:t>
            </a:r>
            <a:r>
              <a:rPr lang="nl-NL" dirty="0" err="1"/>
              <a:t>activity</a:t>
            </a:r>
            <a:r>
              <a:rPr lang="nl-NL" dirty="0"/>
              <a:t> </a:t>
            </a:r>
            <a:r>
              <a:rPr lang="nl-NL" dirty="0" err="1"/>
              <a:t>depends</a:t>
            </a:r>
            <a:r>
              <a:rPr lang="nl-NL" dirty="0"/>
              <a:t> on </a:t>
            </a:r>
            <a:r>
              <a:rPr lang="nl-NL" dirty="0" err="1"/>
              <a:t>any</a:t>
            </a:r>
            <a:r>
              <a:rPr lang="nl-NL" dirty="0"/>
              <a:t> factor </a:t>
            </a:r>
            <a:r>
              <a:rPr lang="nl-NL" dirty="0" err="1"/>
              <a:t>that</a:t>
            </a:r>
            <a:r>
              <a:rPr lang="nl-NL" dirty="0"/>
              <a:t> </a:t>
            </a:r>
            <a:r>
              <a:rPr lang="nl-NL" dirty="0" err="1"/>
              <a:t>alters</a:t>
            </a:r>
            <a:r>
              <a:rPr lang="nl-NL" dirty="0"/>
              <a:t> </a:t>
            </a:r>
            <a:r>
              <a:rPr lang="nl-NL" dirty="0" err="1"/>
              <a:t>the</a:t>
            </a:r>
            <a:r>
              <a:rPr lang="nl-NL" dirty="0"/>
              <a:t> </a:t>
            </a:r>
            <a:r>
              <a:rPr lang="nl-NL" dirty="0" err="1"/>
              <a:t>chemical</a:t>
            </a:r>
            <a:r>
              <a:rPr lang="nl-NL" dirty="0"/>
              <a:t> </a:t>
            </a:r>
            <a:r>
              <a:rPr lang="nl-NL" dirty="0" err="1"/>
              <a:t>potential</a:t>
            </a:r>
            <a:r>
              <a:rPr lang="nl-NL" dirty="0"/>
              <a:t>. </a:t>
            </a:r>
            <a:r>
              <a:rPr lang="nl-NL" dirty="0" err="1"/>
              <a:t>Such</a:t>
            </a:r>
            <a:r>
              <a:rPr lang="nl-NL" dirty="0"/>
              <a:t> factors </a:t>
            </a:r>
            <a:r>
              <a:rPr lang="nl-NL" dirty="0" err="1"/>
              <a:t>may</a:t>
            </a:r>
            <a:r>
              <a:rPr lang="nl-NL" dirty="0"/>
              <a:t> </a:t>
            </a:r>
            <a:r>
              <a:rPr lang="nl-NL" dirty="0" err="1"/>
              <a:t>include</a:t>
            </a:r>
            <a:r>
              <a:rPr lang="nl-NL" dirty="0"/>
              <a:t>: </a:t>
            </a:r>
            <a:r>
              <a:rPr lang="nl-NL" dirty="0" err="1"/>
              <a:t>concentration</a:t>
            </a:r>
            <a:r>
              <a:rPr lang="nl-NL" dirty="0"/>
              <a:t>, </a:t>
            </a:r>
            <a:r>
              <a:rPr lang="nl-NL" dirty="0" err="1"/>
              <a:t>temperature</a:t>
            </a:r>
            <a:r>
              <a:rPr lang="nl-NL" dirty="0"/>
              <a:t>, </a:t>
            </a:r>
            <a:r>
              <a:rPr lang="nl-NL" dirty="0" err="1"/>
              <a:t>pressure</a:t>
            </a:r>
            <a:r>
              <a:rPr lang="nl-NL" dirty="0"/>
              <a:t>, </a:t>
            </a:r>
            <a:r>
              <a:rPr lang="nl-NL" dirty="0" err="1"/>
              <a:t>interactions</a:t>
            </a:r>
            <a:r>
              <a:rPr lang="nl-NL" dirty="0"/>
              <a:t> </a:t>
            </a:r>
            <a:r>
              <a:rPr lang="nl-NL" dirty="0" err="1"/>
              <a:t>between</a:t>
            </a:r>
            <a:r>
              <a:rPr lang="nl-NL" dirty="0"/>
              <a:t> </a:t>
            </a:r>
            <a:r>
              <a:rPr lang="nl-NL" dirty="0" err="1"/>
              <a:t>chemical</a:t>
            </a:r>
            <a:r>
              <a:rPr lang="nl-NL" dirty="0"/>
              <a:t> species, </a:t>
            </a:r>
            <a:r>
              <a:rPr lang="nl-NL" dirty="0" err="1"/>
              <a:t>electric</a:t>
            </a:r>
            <a:r>
              <a:rPr lang="nl-NL" dirty="0"/>
              <a:t> fields, etc. </a:t>
            </a:r>
            <a:r>
              <a:rPr lang="nl-NL" dirty="0" err="1"/>
              <a:t>Depending</a:t>
            </a:r>
            <a:r>
              <a:rPr lang="nl-NL" dirty="0"/>
              <a:t> on </a:t>
            </a:r>
            <a:r>
              <a:rPr lang="nl-NL" dirty="0" err="1"/>
              <a:t>the</a:t>
            </a:r>
            <a:r>
              <a:rPr lang="nl-NL" dirty="0"/>
              <a:t> </a:t>
            </a:r>
            <a:r>
              <a:rPr lang="nl-NL" dirty="0" err="1"/>
              <a:t>circumstances</a:t>
            </a:r>
            <a:r>
              <a:rPr lang="nl-NL" dirty="0"/>
              <a:t>, </a:t>
            </a:r>
            <a:r>
              <a:rPr lang="nl-NL" dirty="0" err="1"/>
              <a:t>some</a:t>
            </a:r>
            <a:r>
              <a:rPr lang="nl-NL" dirty="0"/>
              <a:t> of these factors </a:t>
            </a:r>
            <a:r>
              <a:rPr lang="nl-NL" dirty="0" err="1"/>
              <a:t>may</a:t>
            </a:r>
            <a:r>
              <a:rPr lang="nl-NL" dirty="0"/>
              <a:t> </a:t>
            </a:r>
            <a:r>
              <a:rPr lang="nl-NL" dirty="0" err="1"/>
              <a:t>be</a:t>
            </a:r>
            <a:r>
              <a:rPr lang="nl-NL" dirty="0"/>
              <a:t> more important </a:t>
            </a:r>
            <a:r>
              <a:rPr lang="nl-NL" dirty="0" err="1"/>
              <a:t>than</a:t>
            </a:r>
            <a:r>
              <a:rPr lang="nl-NL" dirty="0"/>
              <a:t> </a:t>
            </a:r>
            <a:r>
              <a:rPr lang="nl-NL" dirty="0" err="1"/>
              <a:t>others</a:t>
            </a:r>
            <a:r>
              <a:rPr lang="nl-NL" dirty="0"/>
              <a:t>.</a:t>
            </a:r>
          </a:p>
          <a:p>
            <a:pPr lvl="0"/>
            <a:r>
              <a:rPr lang="en-US" dirty="0"/>
              <a:t>The difference between activity and other measures of composition arises because molecules in non-ideal gases or solutions interact with each other, either to attract or to repel each other.</a:t>
            </a:r>
            <a:endParaRPr lang="nl-NL" dirty="0"/>
          </a:p>
          <a:p>
            <a:pPr marL="0" indent="0">
              <a:buNone/>
            </a:pPr>
            <a:r>
              <a:rPr lang="nl-NL" dirty="0"/>
              <a:t>		</a:t>
            </a:r>
            <a:r>
              <a:rPr lang="en-US" dirty="0" err="1"/>
              <a:t>i.e</a:t>
            </a:r>
            <a:r>
              <a:rPr lang="en-US" dirty="0"/>
              <a:t>  	ion – ion and ion – water interactions</a:t>
            </a:r>
            <a:endParaRPr lang="nl-NL" dirty="0"/>
          </a:p>
          <a:p>
            <a:pPr lvl="0"/>
            <a:r>
              <a:rPr lang="en-US" b="1" dirty="0">
                <a:solidFill>
                  <a:srgbClr val="FF0000"/>
                </a:solidFill>
              </a:rPr>
              <a:t>Used to explain discrepancies between ideal solutions and real solutions (or mixtures of gases)</a:t>
            </a:r>
            <a:endParaRPr lang="nl-NL" b="1" dirty="0">
              <a:solidFill>
                <a:srgbClr val="FF0000"/>
              </a:solidFill>
            </a:endParaRPr>
          </a:p>
          <a:p>
            <a:pPr marL="0" indent="0">
              <a:buNone/>
            </a:pPr>
            <a:endParaRPr lang="nl-NL" dirty="0"/>
          </a:p>
        </p:txBody>
      </p:sp>
    </p:spTree>
    <p:extLst>
      <p:ext uri="{BB962C8B-B14F-4D97-AF65-F5344CB8AC3E}">
        <p14:creationId xmlns:p14="http://schemas.microsoft.com/office/powerpoint/2010/main" val="210396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43E2C85-21F4-CD4A-BE70-8E29C9F2C7FD}"/>
              </a:ext>
            </a:extLst>
          </p:cNvPr>
          <p:cNvSpPr>
            <a:spLocks noGrp="1"/>
          </p:cNvSpPr>
          <p:nvPr>
            <p:ph idx="1"/>
          </p:nvPr>
        </p:nvSpPr>
        <p:spPr>
          <a:xfrm>
            <a:off x="533400" y="304800"/>
            <a:ext cx="8610600" cy="6248400"/>
          </a:xfrm>
        </p:spPr>
        <p:txBody>
          <a:bodyPr>
            <a:noAutofit/>
          </a:bodyPr>
          <a:lstStyle/>
          <a:p>
            <a:pPr lvl="0"/>
            <a:r>
              <a:rPr lang="en-US" sz="2000" dirty="0"/>
              <a:t>activity is dimensionless (so, there’s no unit)</a:t>
            </a:r>
            <a:endParaRPr lang="nl-NL" sz="2000" dirty="0"/>
          </a:p>
          <a:p>
            <a:r>
              <a:rPr lang="en-US" sz="2000" dirty="0"/>
              <a:t>Activity of a gas, use the ratio of the effective pressure to the standard state pressure:</a:t>
            </a:r>
            <a:endParaRPr lang="nl-NL" sz="2000" dirty="0"/>
          </a:p>
          <a:p>
            <a:pPr marL="0" indent="0">
              <a:buNone/>
            </a:pPr>
            <a:r>
              <a:rPr lang="nl-NL" sz="2000" i="1" dirty="0"/>
              <a:t>	</a:t>
            </a:r>
            <a:r>
              <a:rPr lang="en-US" sz="2000" i="1" dirty="0" err="1"/>
              <a:t>a</a:t>
            </a:r>
            <a:r>
              <a:rPr lang="en-US" sz="2000" i="1" baseline="-25000" dirty="0" err="1"/>
              <a:t>gas</a:t>
            </a:r>
            <a:r>
              <a:rPr lang="en-US" sz="2000" i="1" baseline="-25000" dirty="0"/>
              <a:t> </a:t>
            </a:r>
            <a:r>
              <a:rPr lang="en-US" sz="2000" dirty="0"/>
              <a:t>= </a:t>
            </a:r>
            <a:r>
              <a:rPr lang="en-US" sz="2000" i="1" dirty="0"/>
              <a:t>P / P</a:t>
            </a:r>
            <a:r>
              <a:rPr lang="en-US" sz="2000" dirty="0"/>
              <a:t>º			</a:t>
            </a:r>
            <a:r>
              <a:rPr lang="en-US" sz="2000" i="1" dirty="0" err="1"/>
              <a:t>a</a:t>
            </a:r>
            <a:r>
              <a:rPr lang="en-US" sz="2000" i="1" baseline="-25000" dirty="0" err="1"/>
              <a:t>gas</a:t>
            </a:r>
            <a:r>
              <a:rPr lang="en-US" sz="2000" baseline="-25000" dirty="0"/>
              <a:t> </a:t>
            </a:r>
            <a:r>
              <a:rPr lang="en-US" sz="2000" dirty="0"/>
              <a:t>is a ratio with </a:t>
            </a:r>
            <a:r>
              <a:rPr lang="en-US" sz="2000" b="1" dirty="0"/>
              <a:t>no units.</a:t>
            </a:r>
            <a:endParaRPr lang="nl-NL" sz="2000" dirty="0"/>
          </a:p>
          <a:p>
            <a:r>
              <a:rPr lang="en-US" sz="2000" dirty="0"/>
              <a:t>Activity of a solute in solution:</a:t>
            </a:r>
            <a:endParaRPr lang="nl-NL" sz="2000" dirty="0"/>
          </a:p>
          <a:p>
            <a:pPr marL="0" indent="0">
              <a:buNone/>
            </a:pPr>
            <a:r>
              <a:rPr lang="en-US" sz="2000" i="1" dirty="0"/>
              <a:t>	</a:t>
            </a:r>
            <a:r>
              <a:rPr lang="en-US" sz="2000" i="1" dirty="0" err="1"/>
              <a:t>a</a:t>
            </a:r>
            <a:r>
              <a:rPr lang="en-US" sz="2000" i="1" baseline="-25000" dirty="0" err="1"/>
              <a:t>solute</a:t>
            </a:r>
            <a:r>
              <a:rPr lang="en-US" sz="2000" i="1" baseline="-25000" dirty="0"/>
              <a:t> </a:t>
            </a:r>
            <a:r>
              <a:rPr lang="en-US" sz="2000" dirty="0"/>
              <a:t>= </a:t>
            </a:r>
            <a:r>
              <a:rPr lang="en-US" sz="2000" i="1" dirty="0"/>
              <a:t>C / C</a:t>
            </a:r>
            <a:r>
              <a:rPr lang="en-US" sz="2000" dirty="0"/>
              <a:t>º</a:t>
            </a:r>
            <a:r>
              <a:rPr lang="en-US" sz="2000" baseline="30000" dirty="0"/>
              <a:t>			</a:t>
            </a:r>
            <a:r>
              <a:rPr lang="en-US" sz="2000" i="1" dirty="0" err="1"/>
              <a:t>a</a:t>
            </a:r>
            <a:r>
              <a:rPr lang="en-US" sz="2000" i="1" baseline="-25000" dirty="0" err="1"/>
              <a:t>solute</a:t>
            </a:r>
            <a:r>
              <a:rPr lang="en-US" sz="2000" i="1" baseline="-25000" dirty="0"/>
              <a:t> </a:t>
            </a:r>
            <a:r>
              <a:rPr lang="en-US" sz="2000" dirty="0"/>
              <a:t>is a ratio with </a:t>
            </a:r>
            <a:r>
              <a:rPr lang="en-US" sz="2000" b="1" dirty="0"/>
              <a:t>no units.</a:t>
            </a:r>
            <a:r>
              <a:rPr lang="en-US" sz="2000" dirty="0"/>
              <a:t> </a:t>
            </a:r>
            <a:endParaRPr lang="nl-NL" sz="2000" dirty="0"/>
          </a:p>
          <a:p>
            <a:pPr lvl="0"/>
            <a:r>
              <a:rPr lang="en-US" sz="2000" dirty="0"/>
              <a:t>The activity of pure substances in condensed phases (solid or liquids) is taken as unity (the number 1)</a:t>
            </a:r>
            <a:endParaRPr lang="nl-NL" sz="2000" dirty="0"/>
          </a:p>
          <a:p>
            <a:pPr lvl="0"/>
            <a:r>
              <a:rPr lang="en-US" sz="2000" dirty="0"/>
              <a:t>Relation between concentration  and activity by  a = </a:t>
            </a:r>
            <a:r>
              <a:rPr lang="nl-NL" sz="2000" dirty="0" err="1"/>
              <a:t>γ</a:t>
            </a:r>
            <a:r>
              <a:rPr lang="nl-NL" sz="2000" i="1" dirty="0"/>
              <a:t> </a:t>
            </a:r>
            <a:r>
              <a:rPr lang="en-US" sz="2000" dirty="0"/>
              <a:t>[C]</a:t>
            </a:r>
            <a:r>
              <a:rPr lang="nl-NL" sz="2000" dirty="0"/>
              <a:t>    mol/L</a:t>
            </a:r>
          </a:p>
          <a:p>
            <a:pPr lvl="1"/>
            <a:r>
              <a:rPr lang="nl-NL" sz="2400" i="1" dirty="0" err="1"/>
              <a:t>γ</a:t>
            </a:r>
            <a:r>
              <a:rPr lang="en-US" sz="2400" i="1" dirty="0"/>
              <a:t> = activity coefficient</a:t>
            </a:r>
          </a:p>
          <a:p>
            <a:pPr lvl="0"/>
            <a:r>
              <a:rPr lang="en-US" sz="2000" dirty="0"/>
              <a:t>Relation between molality  and activity by  a = </a:t>
            </a:r>
            <a:r>
              <a:rPr lang="nl-NL" sz="2000" dirty="0" err="1"/>
              <a:t>γ</a:t>
            </a:r>
            <a:r>
              <a:rPr lang="nl-NL" sz="2000" i="1" dirty="0"/>
              <a:t> </a:t>
            </a:r>
            <a:r>
              <a:rPr lang="en-US" sz="2000" i="1" dirty="0"/>
              <a:t> b</a:t>
            </a:r>
            <a:r>
              <a:rPr lang="nl-NL" sz="2000" dirty="0"/>
              <a:t>   mol/kg solvent</a:t>
            </a:r>
          </a:p>
          <a:p>
            <a:pPr lvl="1"/>
            <a:r>
              <a:rPr lang="nl-NL" sz="2400" i="1" dirty="0" err="1"/>
              <a:t>γ</a:t>
            </a:r>
            <a:r>
              <a:rPr lang="en-US" sz="2400" i="1" dirty="0"/>
              <a:t> = activity coefficient</a:t>
            </a:r>
            <a:endParaRPr lang="nl-NL" sz="2400" dirty="0"/>
          </a:p>
          <a:p>
            <a:pPr lvl="0"/>
            <a:r>
              <a:rPr lang="en-US" sz="2000" dirty="0"/>
              <a:t>Relation between mol fraction  and activity by  a = </a:t>
            </a:r>
            <a:r>
              <a:rPr lang="nl-NL" sz="2000" dirty="0" err="1"/>
              <a:t>γ</a:t>
            </a:r>
            <a:r>
              <a:rPr lang="nl-NL" sz="2000" i="1" dirty="0"/>
              <a:t> </a:t>
            </a:r>
            <a:r>
              <a:rPr lang="en-US" sz="2000" i="1" dirty="0"/>
              <a:t>x</a:t>
            </a:r>
            <a:r>
              <a:rPr lang="nl-NL" sz="2000" dirty="0"/>
              <a:t>    mol/mol </a:t>
            </a:r>
            <a:r>
              <a:rPr lang="nl-NL" sz="2000" dirty="0" err="1"/>
              <a:t>total</a:t>
            </a:r>
            <a:endParaRPr lang="nl-NL" sz="2000" dirty="0"/>
          </a:p>
          <a:p>
            <a:pPr lvl="1"/>
            <a:r>
              <a:rPr lang="nl-NL" sz="2400" dirty="0" err="1"/>
              <a:t>γ</a:t>
            </a:r>
            <a:r>
              <a:rPr lang="en-US" sz="2400" i="1" dirty="0"/>
              <a:t> = activity coefficient</a:t>
            </a:r>
          </a:p>
          <a:p>
            <a:r>
              <a:rPr lang="en-US" sz="2400" b="1" i="1" dirty="0">
                <a:solidFill>
                  <a:srgbClr val="FF0000"/>
                </a:solidFill>
              </a:rPr>
              <a:t>ALL THREE </a:t>
            </a:r>
            <a:r>
              <a:rPr lang="nl-NL" sz="2400" b="1" dirty="0" err="1">
                <a:solidFill>
                  <a:srgbClr val="FF0000"/>
                </a:solidFill>
              </a:rPr>
              <a:t>γ</a:t>
            </a:r>
            <a:r>
              <a:rPr lang="nl-NL" sz="2400" b="1" dirty="0">
                <a:solidFill>
                  <a:srgbClr val="FF0000"/>
                </a:solidFill>
              </a:rPr>
              <a:t> ‘s have different </a:t>
            </a:r>
            <a:r>
              <a:rPr lang="nl-NL" sz="2400" b="1" dirty="0" err="1">
                <a:solidFill>
                  <a:srgbClr val="FF0000"/>
                </a:solidFill>
              </a:rPr>
              <a:t>values</a:t>
            </a:r>
            <a:r>
              <a:rPr lang="nl-NL" sz="2400" b="1" dirty="0">
                <a:solidFill>
                  <a:srgbClr val="FF0000"/>
                </a:solidFill>
              </a:rPr>
              <a:t>………….</a:t>
            </a:r>
          </a:p>
          <a:p>
            <a:r>
              <a:rPr lang="en-US" sz="2000" dirty="0"/>
              <a:t>The lower the concentration of all solute particles in the solution, the closer the value of </a:t>
            </a:r>
            <a:r>
              <a:rPr lang="nl-NL" sz="2000" i="1" dirty="0" err="1"/>
              <a:t>γ</a:t>
            </a:r>
            <a:r>
              <a:rPr lang="en-US" sz="2000" dirty="0"/>
              <a:t> for each solute approaches 1</a:t>
            </a:r>
            <a:endParaRPr lang="nl-NL" sz="2000" dirty="0"/>
          </a:p>
          <a:p>
            <a:pPr marL="0" indent="0">
              <a:buNone/>
            </a:pPr>
            <a:endParaRPr lang="nl-NL" sz="2000" dirty="0"/>
          </a:p>
          <a:p>
            <a:endParaRPr lang="nl-NL" dirty="0"/>
          </a:p>
        </p:txBody>
      </p:sp>
    </p:spTree>
    <p:extLst>
      <p:ext uri="{BB962C8B-B14F-4D97-AF65-F5344CB8AC3E}">
        <p14:creationId xmlns:p14="http://schemas.microsoft.com/office/powerpoint/2010/main" val="361498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AF71B-C51B-CA42-B5D2-B9197048C510}"/>
              </a:ext>
            </a:extLst>
          </p:cNvPr>
          <p:cNvSpPr>
            <a:spLocks noGrp="1"/>
          </p:cNvSpPr>
          <p:nvPr>
            <p:ph type="title"/>
          </p:nvPr>
        </p:nvSpPr>
        <p:spPr/>
        <p:txBody>
          <a:bodyPr/>
          <a:lstStyle/>
          <a:p>
            <a:r>
              <a:rPr lang="en-US" dirty="0"/>
              <a:t> </a:t>
            </a:r>
            <a:endParaRPr lang="nl-NL" dirty="0"/>
          </a:p>
        </p:txBody>
      </p:sp>
      <p:sp>
        <p:nvSpPr>
          <p:cNvPr id="3" name="Tijdelijke aanduiding voor inhoud 2">
            <a:extLst>
              <a:ext uri="{FF2B5EF4-FFF2-40B4-BE49-F238E27FC236}">
                <a16:creationId xmlns:a16="http://schemas.microsoft.com/office/drawing/2014/main" id="{5ADD893A-4914-084F-9C04-F7182A4D9ED4}"/>
              </a:ext>
            </a:extLst>
          </p:cNvPr>
          <p:cNvSpPr>
            <a:spLocks noGrp="1"/>
          </p:cNvSpPr>
          <p:nvPr>
            <p:ph idx="1"/>
          </p:nvPr>
        </p:nvSpPr>
        <p:spPr/>
        <p:txBody>
          <a:bodyPr/>
          <a:lstStyle/>
          <a:p>
            <a:r>
              <a:rPr lang="nl-NL" dirty="0" err="1"/>
              <a:t>Progress</a:t>
            </a:r>
            <a:r>
              <a:rPr lang="nl-NL" dirty="0"/>
              <a:t> of </a:t>
            </a:r>
            <a:r>
              <a:rPr lang="nl-NL" dirty="0" err="1"/>
              <a:t>the</a:t>
            </a:r>
            <a:r>
              <a:rPr lang="nl-NL" dirty="0"/>
              <a:t> </a:t>
            </a:r>
            <a:r>
              <a:rPr lang="nl-NL" dirty="0" err="1"/>
              <a:t>reaction</a:t>
            </a:r>
            <a:endParaRPr lang="nl-NL" dirty="0"/>
          </a:p>
          <a:p>
            <a:r>
              <a:rPr lang="nl-NL" dirty="0"/>
              <a:t>    = 1 </a:t>
            </a:r>
            <a:r>
              <a:rPr lang="nl-NL" dirty="0" err="1"/>
              <a:t>when</a:t>
            </a:r>
            <a:r>
              <a:rPr lang="nl-NL" dirty="0"/>
              <a:t> </a:t>
            </a:r>
            <a:r>
              <a:rPr lang="nl-NL" dirty="0" err="1"/>
              <a:t>one</a:t>
            </a:r>
            <a:r>
              <a:rPr lang="nl-NL" dirty="0"/>
              <a:t> of </a:t>
            </a:r>
            <a:r>
              <a:rPr lang="nl-NL" dirty="0" err="1"/>
              <a:t>the</a:t>
            </a:r>
            <a:r>
              <a:rPr lang="nl-NL" dirty="0"/>
              <a:t> </a:t>
            </a:r>
            <a:r>
              <a:rPr lang="nl-NL" dirty="0" err="1"/>
              <a:t>reactants</a:t>
            </a:r>
            <a:r>
              <a:rPr lang="nl-NL" dirty="0"/>
              <a:t> is </a:t>
            </a:r>
            <a:r>
              <a:rPr lang="nl-NL" dirty="0" err="1"/>
              <a:t>depleted</a:t>
            </a:r>
            <a:endParaRPr lang="nl-NL" dirty="0"/>
          </a:p>
          <a:p>
            <a:pPr lvl="1"/>
            <a:r>
              <a:rPr lang="nl-NL" dirty="0" err="1"/>
              <a:t>So</a:t>
            </a:r>
            <a:r>
              <a:rPr lang="nl-NL" dirty="0"/>
              <a:t> </a:t>
            </a:r>
            <a:r>
              <a:rPr lang="nl-NL" dirty="0" err="1"/>
              <a:t>find</a:t>
            </a:r>
            <a:r>
              <a:rPr lang="nl-NL" dirty="0"/>
              <a:t> out </a:t>
            </a:r>
            <a:r>
              <a:rPr lang="nl-NL" dirty="0" err="1"/>
              <a:t>which</a:t>
            </a:r>
            <a:r>
              <a:rPr lang="nl-NL" dirty="0"/>
              <a:t> reactant is </a:t>
            </a:r>
            <a:r>
              <a:rPr lang="nl-NL" dirty="0" err="1"/>
              <a:t>depleted</a:t>
            </a:r>
            <a:r>
              <a:rPr lang="nl-NL" dirty="0"/>
              <a:t> first</a:t>
            </a:r>
          </a:p>
          <a:p>
            <a:pPr lvl="1"/>
            <a:r>
              <a:rPr lang="nl-NL" dirty="0"/>
              <a:t>In equilibrium </a:t>
            </a:r>
            <a:r>
              <a:rPr lang="nl-NL" dirty="0" err="1"/>
              <a:t>reactions</a:t>
            </a:r>
            <a:r>
              <a:rPr lang="nl-NL" dirty="0"/>
              <a:t>, </a:t>
            </a:r>
            <a:r>
              <a:rPr lang="nl-NL" dirty="0" err="1"/>
              <a:t>ksi</a:t>
            </a:r>
            <a:r>
              <a:rPr lang="nl-NL" dirty="0"/>
              <a:t> </a:t>
            </a:r>
            <a:r>
              <a:rPr lang="nl-NL" dirty="0" err="1"/>
              <a:t>will</a:t>
            </a:r>
            <a:r>
              <a:rPr lang="nl-NL" dirty="0"/>
              <a:t> never </a:t>
            </a:r>
            <a:r>
              <a:rPr lang="nl-NL" dirty="0" err="1"/>
              <a:t>be</a:t>
            </a:r>
            <a:r>
              <a:rPr lang="nl-NL" dirty="0"/>
              <a:t> 1</a:t>
            </a:r>
          </a:p>
        </p:txBody>
      </p:sp>
      <p:pic>
        <p:nvPicPr>
          <p:cNvPr id="5" name="Afbeelding 4">
            <a:extLst>
              <a:ext uri="{FF2B5EF4-FFF2-40B4-BE49-F238E27FC236}">
                <a16:creationId xmlns:a16="http://schemas.microsoft.com/office/drawing/2014/main" id="{4D0FD35F-7F95-4C8D-B976-1973F3A154F1}"/>
              </a:ext>
            </a:extLst>
          </p:cNvPr>
          <p:cNvPicPr>
            <a:picLocks noChangeAspect="1"/>
          </p:cNvPicPr>
          <p:nvPr/>
        </p:nvPicPr>
        <p:blipFill>
          <a:blip r:embed="rId2"/>
          <a:stretch>
            <a:fillRect/>
          </a:stretch>
        </p:blipFill>
        <p:spPr>
          <a:xfrm>
            <a:off x="3657600" y="329004"/>
            <a:ext cx="1209675" cy="1114425"/>
          </a:xfrm>
          <a:prstGeom prst="rect">
            <a:avLst/>
          </a:prstGeom>
        </p:spPr>
      </p:pic>
      <p:pic>
        <p:nvPicPr>
          <p:cNvPr id="7" name="Afbeelding 6">
            <a:extLst>
              <a:ext uri="{FF2B5EF4-FFF2-40B4-BE49-F238E27FC236}">
                <a16:creationId xmlns:a16="http://schemas.microsoft.com/office/drawing/2014/main" id="{279DB505-EE35-45F5-8167-661B4D7BD393}"/>
              </a:ext>
            </a:extLst>
          </p:cNvPr>
          <p:cNvPicPr>
            <a:picLocks noChangeAspect="1"/>
          </p:cNvPicPr>
          <p:nvPr/>
        </p:nvPicPr>
        <p:blipFill>
          <a:blip r:embed="rId2"/>
          <a:stretch>
            <a:fillRect/>
          </a:stretch>
        </p:blipFill>
        <p:spPr>
          <a:xfrm>
            <a:off x="762000" y="2286000"/>
            <a:ext cx="452438" cy="416813"/>
          </a:xfrm>
          <a:prstGeom prst="rect">
            <a:avLst/>
          </a:prstGeom>
        </p:spPr>
      </p:pic>
      <p:pic>
        <p:nvPicPr>
          <p:cNvPr id="8" name="Afbeelding 7">
            <a:extLst>
              <a:ext uri="{FF2B5EF4-FFF2-40B4-BE49-F238E27FC236}">
                <a16:creationId xmlns:a16="http://schemas.microsoft.com/office/drawing/2014/main" id="{6C0DCE51-E8F1-44A3-84F2-E22CBD7D4B09}"/>
              </a:ext>
            </a:extLst>
          </p:cNvPr>
          <p:cNvPicPr>
            <a:picLocks noChangeAspect="1"/>
          </p:cNvPicPr>
          <p:nvPr/>
        </p:nvPicPr>
        <p:blipFill>
          <a:blip r:embed="rId2"/>
          <a:stretch>
            <a:fillRect/>
          </a:stretch>
        </p:blipFill>
        <p:spPr>
          <a:xfrm>
            <a:off x="4867275" y="3374545"/>
            <a:ext cx="452438" cy="416813"/>
          </a:xfrm>
          <a:prstGeom prst="rect">
            <a:avLst/>
          </a:prstGeom>
        </p:spPr>
      </p:pic>
    </p:spTree>
    <p:extLst>
      <p:ext uri="{BB962C8B-B14F-4D97-AF65-F5344CB8AC3E}">
        <p14:creationId xmlns:p14="http://schemas.microsoft.com/office/powerpoint/2010/main" val="58474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0A95E5-5452-1643-9BC9-6E022B673ED4}"/>
              </a:ext>
            </a:extLst>
          </p:cNvPr>
          <p:cNvSpPr>
            <a:spLocks noGrp="1"/>
          </p:cNvSpPr>
          <p:nvPr>
            <p:ph type="title"/>
          </p:nvPr>
        </p:nvSpPr>
        <p:spPr/>
        <p:txBody>
          <a:bodyPr/>
          <a:lstStyle/>
          <a:p>
            <a:r>
              <a:rPr lang="nl-NL" dirty="0"/>
              <a:t>Q versus K</a:t>
            </a:r>
          </a:p>
        </p:txBody>
      </p:sp>
      <p:sp>
        <p:nvSpPr>
          <p:cNvPr id="3" name="Tijdelijke aanduiding voor inhoud 2">
            <a:extLst>
              <a:ext uri="{FF2B5EF4-FFF2-40B4-BE49-F238E27FC236}">
                <a16:creationId xmlns:a16="http://schemas.microsoft.com/office/drawing/2014/main" id="{61D6E61B-A5A6-E44A-84CA-5D47218D990D}"/>
              </a:ext>
            </a:extLst>
          </p:cNvPr>
          <p:cNvSpPr>
            <a:spLocks noGrp="1"/>
          </p:cNvSpPr>
          <p:nvPr>
            <p:ph idx="1"/>
          </p:nvPr>
        </p:nvSpPr>
        <p:spPr>
          <a:xfrm>
            <a:off x="457200" y="1219200"/>
            <a:ext cx="8229600" cy="4906963"/>
          </a:xfrm>
        </p:spPr>
        <p:txBody>
          <a:bodyPr/>
          <a:lstStyle/>
          <a:p>
            <a:r>
              <a:rPr lang="nl-NL" dirty="0"/>
              <a:t>Q is </a:t>
            </a:r>
            <a:r>
              <a:rPr lang="nl-NL" dirty="0" err="1"/>
              <a:t>always</a:t>
            </a:r>
            <a:r>
              <a:rPr lang="nl-NL" dirty="0"/>
              <a:t> </a:t>
            </a:r>
            <a:r>
              <a:rPr lang="nl-NL" dirty="0" err="1"/>
              <a:t>twata</a:t>
            </a:r>
            <a:r>
              <a:rPr lang="nl-NL" dirty="0"/>
              <a:t>/</a:t>
            </a:r>
            <a:r>
              <a:rPr lang="nl-NL" dirty="0" err="1"/>
              <a:t>twifota</a:t>
            </a:r>
            <a:endParaRPr lang="nl-NL" dirty="0"/>
          </a:p>
          <a:p>
            <a:endParaRPr lang="nl-NL" dirty="0"/>
          </a:p>
          <a:p>
            <a:r>
              <a:rPr lang="nl-NL" dirty="0"/>
              <a:t>In </a:t>
            </a:r>
            <a:r>
              <a:rPr lang="nl-NL" dirty="0" err="1"/>
              <a:t>general</a:t>
            </a:r>
            <a:endParaRPr lang="nl-NL" dirty="0"/>
          </a:p>
          <a:p>
            <a:endParaRPr lang="nl-NL" dirty="0"/>
          </a:p>
          <a:p>
            <a:endParaRPr lang="nl-NL" dirty="0"/>
          </a:p>
          <a:p>
            <a:r>
              <a:rPr lang="nl-NL" dirty="0"/>
              <a:t>At equilibrium </a:t>
            </a:r>
            <a:r>
              <a:rPr lang="nl-NL" dirty="0" err="1"/>
              <a:t>only</a:t>
            </a:r>
            <a:r>
              <a:rPr lang="nl-NL" dirty="0"/>
              <a:t>; K = Q  </a:t>
            </a:r>
            <a:r>
              <a:rPr lang="nl-NL" dirty="0" err="1"/>
              <a:t>and</a:t>
            </a:r>
            <a:r>
              <a:rPr lang="nl-NL" dirty="0"/>
              <a:t> </a:t>
            </a:r>
          </a:p>
          <a:p>
            <a:endParaRPr lang="nl-NL" dirty="0"/>
          </a:p>
        </p:txBody>
      </p:sp>
      <p:pic>
        <p:nvPicPr>
          <p:cNvPr id="5" name="Afbeelding 4" descr="Afbeelding met object, klok, kamer, man&#10;&#10;Automatisch gegenereerde beschrijving">
            <a:extLst>
              <a:ext uri="{FF2B5EF4-FFF2-40B4-BE49-F238E27FC236}">
                <a16:creationId xmlns:a16="http://schemas.microsoft.com/office/drawing/2014/main" id="{3FE63239-924A-2C46-A1A1-F3C8B404E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846138"/>
            <a:ext cx="2260600" cy="1409700"/>
          </a:xfrm>
          <a:prstGeom prst="rect">
            <a:avLst/>
          </a:prstGeom>
        </p:spPr>
      </p:pic>
      <p:pic>
        <p:nvPicPr>
          <p:cNvPr id="7" name="Afbeelding 6">
            <a:extLst>
              <a:ext uri="{FF2B5EF4-FFF2-40B4-BE49-F238E27FC236}">
                <a16:creationId xmlns:a16="http://schemas.microsoft.com/office/drawing/2014/main" id="{0747A4CB-BCE0-684C-BE83-8B1F862C0326}"/>
              </a:ext>
            </a:extLst>
          </p:cNvPr>
          <p:cNvPicPr>
            <a:picLocks noChangeAspect="1"/>
          </p:cNvPicPr>
          <p:nvPr/>
        </p:nvPicPr>
        <p:blipFill rotWithShape="1">
          <a:blip r:embed="rId3">
            <a:extLst>
              <a:ext uri="{28A0092B-C50C-407E-A947-70E740481C1C}">
                <a14:useLocalDpi xmlns:a14="http://schemas.microsoft.com/office/drawing/2010/main" val="0"/>
              </a:ext>
            </a:extLst>
          </a:blip>
          <a:srcRect l="834" t="871" r="32407" b="-871"/>
          <a:stretch/>
        </p:blipFill>
        <p:spPr>
          <a:xfrm>
            <a:off x="1295400" y="2877465"/>
            <a:ext cx="6096000" cy="1346200"/>
          </a:xfrm>
          <a:prstGeom prst="rect">
            <a:avLst/>
          </a:prstGeom>
        </p:spPr>
      </p:pic>
      <p:pic>
        <p:nvPicPr>
          <p:cNvPr id="9" name="Afbeelding 8" descr="Afbeelding met object, klok, man&#10;&#10;Automatisch gegenereerde beschrijving">
            <a:extLst>
              <a:ext uri="{FF2B5EF4-FFF2-40B4-BE49-F238E27FC236}">
                <a16:creationId xmlns:a16="http://schemas.microsoft.com/office/drawing/2014/main" id="{EAC52326-D578-794D-8EE6-3897058F6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4987924"/>
            <a:ext cx="3187700" cy="939800"/>
          </a:xfrm>
          <a:prstGeom prst="rect">
            <a:avLst/>
          </a:prstGeom>
        </p:spPr>
      </p:pic>
      <p:pic>
        <p:nvPicPr>
          <p:cNvPr id="6" name="Afbeelding 5">
            <a:extLst>
              <a:ext uri="{FF2B5EF4-FFF2-40B4-BE49-F238E27FC236}">
                <a16:creationId xmlns:a16="http://schemas.microsoft.com/office/drawing/2014/main" id="{C89C320E-2E31-45F2-9622-D5926A569E52}"/>
              </a:ext>
            </a:extLst>
          </p:cNvPr>
          <p:cNvPicPr>
            <a:picLocks noChangeAspect="1"/>
          </p:cNvPicPr>
          <p:nvPr/>
        </p:nvPicPr>
        <p:blipFill>
          <a:blip r:embed="rId5"/>
          <a:stretch>
            <a:fillRect/>
          </a:stretch>
        </p:blipFill>
        <p:spPr>
          <a:xfrm>
            <a:off x="5945945" y="4149389"/>
            <a:ext cx="2428875" cy="704850"/>
          </a:xfrm>
          <a:prstGeom prst="rect">
            <a:avLst/>
          </a:prstGeom>
        </p:spPr>
      </p:pic>
    </p:spTree>
    <p:extLst>
      <p:ext uri="{BB962C8B-B14F-4D97-AF65-F5344CB8AC3E}">
        <p14:creationId xmlns:p14="http://schemas.microsoft.com/office/powerpoint/2010/main" val="143099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B1711-88D6-F74C-B9A2-6123B10DE854}"/>
              </a:ext>
            </a:extLst>
          </p:cNvPr>
          <p:cNvSpPr>
            <a:spLocks noGrp="1"/>
          </p:cNvSpPr>
          <p:nvPr>
            <p:ph type="title"/>
          </p:nvPr>
        </p:nvSpPr>
        <p:spPr/>
        <p:txBody>
          <a:bodyPr/>
          <a:lstStyle/>
          <a:p>
            <a:r>
              <a:rPr lang="nl-NL" dirty="0" err="1"/>
              <a:t>Calculation</a:t>
            </a:r>
            <a:r>
              <a:rPr lang="nl-NL" dirty="0"/>
              <a:t> on </a:t>
            </a:r>
            <a:r>
              <a:rPr lang="nl-NL" dirty="0" err="1"/>
              <a:t>reactions</a:t>
            </a:r>
            <a:endParaRPr lang="nl-NL" dirty="0"/>
          </a:p>
        </p:txBody>
      </p:sp>
      <p:sp>
        <p:nvSpPr>
          <p:cNvPr id="3" name="Tijdelijke aanduiding voor inhoud 2">
            <a:extLst>
              <a:ext uri="{FF2B5EF4-FFF2-40B4-BE49-F238E27FC236}">
                <a16:creationId xmlns:a16="http://schemas.microsoft.com/office/drawing/2014/main" id="{CCD45E69-21DE-EF4E-9795-A491C6524590}"/>
              </a:ext>
            </a:extLst>
          </p:cNvPr>
          <p:cNvSpPr>
            <a:spLocks noGrp="1"/>
          </p:cNvSpPr>
          <p:nvPr>
            <p:ph idx="1"/>
          </p:nvPr>
        </p:nvSpPr>
        <p:spPr/>
        <p:txBody>
          <a:bodyPr/>
          <a:lstStyle/>
          <a:p>
            <a:r>
              <a:rPr lang="nl-NL" dirty="0"/>
              <a:t>See tutor </a:t>
            </a:r>
            <a:r>
              <a:rPr lang="nl-NL" dirty="0" err="1"/>
              <a:t>hour</a:t>
            </a:r>
            <a:r>
              <a:rPr lang="nl-NL" dirty="0"/>
              <a:t> next </a:t>
            </a:r>
            <a:r>
              <a:rPr lang="nl-NL" dirty="0" err="1"/>
              <a:t>two</a:t>
            </a:r>
            <a:r>
              <a:rPr lang="nl-NL" dirty="0"/>
              <a:t> slides</a:t>
            </a:r>
          </a:p>
          <a:p>
            <a:r>
              <a:rPr lang="nl-NL" dirty="0" err="1"/>
              <a:t>Followed</a:t>
            </a:r>
            <a:r>
              <a:rPr lang="nl-NL" dirty="0"/>
              <a:t> </a:t>
            </a:r>
            <a:r>
              <a:rPr lang="nl-NL" dirty="0" err="1"/>
              <a:t>by</a:t>
            </a:r>
            <a:r>
              <a:rPr lang="nl-NL" dirty="0"/>
              <a:t> </a:t>
            </a:r>
            <a:r>
              <a:rPr lang="nl-NL" dirty="0" err="1"/>
              <a:t>the</a:t>
            </a:r>
            <a:r>
              <a:rPr lang="nl-NL" dirty="0"/>
              <a:t> </a:t>
            </a:r>
            <a:r>
              <a:rPr lang="nl-NL" dirty="0" err="1"/>
              <a:t>formal</a:t>
            </a:r>
            <a:r>
              <a:rPr lang="nl-NL" dirty="0"/>
              <a:t> way of presenting</a:t>
            </a:r>
          </a:p>
        </p:txBody>
      </p:sp>
    </p:spTree>
    <p:extLst>
      <p:ext uri="{BB962C8B-B14F-4D97-AF65-F5344CB8AC3E}">
        <p14:creationId xmlns:p14="http://schemas.microsoft.com/office/powerpoint/2010/main" val="145033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3095</TotalTime>
  <Words>940</Words>
  <Application>Microsoft Office PowerPoint</Application>
  <PresentationFormat>Diavoorstelling (4:3)</PresentationFormat>
  <Paragraphs>93</Paragraphs>
  <Slides>22</Slides>
  <Notes>0</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2</vt:i4>
      </vt:variant>
      <vt:variant>
        <vt:lpstr>Diatitels</vt:lpstr>
      </vt:variant>
      <vt:variant>
        <vt:i4>22</vt:i4>
      </vt:variant>
    </vt:vector>
  </HeadingPairs>
  <TitlesOfParts>
    <vt:vector size="28" baseType="lpstr">
      <vt:lpstr>Arial</vt:lpstr>
      <vt:lpstr>Calibri</vt:lpstr>
      <vt:lpstr>Times New Roman</vt:lpstr>
      <vt:lpstr>Office Theme</vt:lpstr>
      <vt:lpstr>Equation</vt:lpstr>
      <vt:lpstr>Vergelijking</vt:lpstr>
      <vt:lpstr>Thermodynamics</vt:lpstr>
      <vt:lpstr>Course outline</vt:lpstr>
      <vt:lpstr>Course today</vt:lpstr>
      <vt:lpstr>Study material</vt:lpstr>
      <vt:lpstr>Activity instead of concentration</vt:lpstr>
      <vt:lpstr>PowerPoint-presentatie</vt:lpstr>
      <vt:lpstr> </vt:lpstr>
      <vt:lpstr>Q versus K</vt:lpstr>
      <vt:lpstr>Calculation on reactions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Radboud Universiteit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eheijmen</dc:creator>
  <cp:lastModifiedBy>Martin Waals</cp:lastModifiedBy>
  <cp:revision>115</cp:revision>
  <dcterms:created xsi:type="dcterms:W3CDTF">2014-05-23T13:46:13Z</dcterms:created>
  <dcterms:modified xsi:type="dcterms:W3CDTF">2022-03-02T09:27:14Z</dcterms:modified>
</cp:coreProperties>
</file>