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1"/>
  </p:notesMasterIdLst>
  <p:sldIdLst>
    <p:sldId id="298" r:id="rId2"/>
    <p:sldId id="312" r:id="rId3"/>
    <p:sldId id="337" r:id="rId4"/>
    <p:sldId id="317" r:id="rId5"/>
    <p:sldId id="339" r:id="rId6"/>
    <p:sldId id="338" r:id="rId7"/>
    <p:sldId id="313" r:id="rId8"/>
    <p:sldId id="340" r:id="rId9"/>
    <p:sldId id="341" r:id="rId10"/>
    <p:sldId id="330" r:id="rId11"/>
    <p:sldId id="344" r:id="rId12"/>
    <p:sldId id="343" r:id="rId13"/>
    <p:sldId id="345" r:id="rId14"/>
    <p:sldId id="346" r:id="rId15"/>
    <p:sldId id="347" r:id="rId16"/>
    <p:sldId id="348" r:id="rId17"/>
    <p:sldId id="349" r:id="rId18"/>
    <p:sldId id="342" r:id="rId19"/>
    <p:sldId id="331" r:id="rId20"/>
    <p:sldId id="332" r:id="rId21"/>
    <p:sldId id="351" r:id="rId22"/>
    <p:sldId id="350" r:id="rId23"/>
    <p:sldId id="320" r:id="rId24"/>
    <p:sldId id="353" r:id="rId25"/>
    <p:sldId id="352" r:id="rId26"/>
    <p:sldId id="318" r:id="rId27"/>
    <p:sldId id="376" r:id="rId28"/>
    <p:sldId id="355" r:id="rId29"/>
    <p:sldId id="354" r:id="rId30"/>
    <p:sldId id="319" r:id="rId31"/>
    <p:sldId id="377" r:id="rId32"/>
    <p:sldId id="357" r:id="rId33"/>
    <p:sldId id="356" r:id="rId34"/>
    <p:sldId id="324" r:id="rId35"/>
    <p:sldId id="359" r:id="rId36"/>
    <p:sldId id="358" r:id="rId37"/>
    <p:sldId id="325" r:id="rId38"/>
    <p:sldId id="328" r:id="rId39"/>
    <p:sldId id="366" r:id="rId40"/>
    <p:sldId id="365" r:id="rId41"/>
    <p:sldId id="364" r:id="rId42"/>
    <p:sldId id="363" r:id="rId43"/>
    <p:sldId id="362" r:id="rId44"/>
    <p:sldId id="361" r:id="rId45"/>
    <p:sldId id="360" r:id="rId46"/>
    <p:sldId id="333" r:id="rId47"/>
    <p:sldId id="367" r:id="rId48"/>
    <p:sldId id="371" r:id="rId49"/>
    <p:sldId id="370" r:id="rId50"/>
    <p:sldId id="369" r:id="rId51"/>
    <p:sldId id="368" r:id="rId52"/>
    <p:sldId id="334" r:id="rId53"/>
    <p:sldId id="372" r:id="rId54"/>
    <p:sldId id="375" r:id="rId55"/>
    <p:sldId id="374" r:id="rId56"/>
    <p:sldId id="373" r:id="rId57"/>
    <p:sldId id="335" r:id="rId58"/>
    <p:sldId id="336" r:id="rId59"/>
    <p:sldId id="378" r:id="rId6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45"/>
  </p:normalViewPr>
  <p:slideViewPr>
    <p:cSldViewPr>
      <p:cViewPr varScale="1">
        <p:scale>
          <a:sx n="68" d="100"/>
          <a:sy n="68" d="100"/>
        </p:scale>
        <p:origin x="127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2EEAA5-29B5-4705-98C9-292EEFCAA971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8B584-60BE-49F6-8E6D-CC056F9489D2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126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F4B8-C508-4F77-8D68-6BF7F0CD4ACC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5C30-457F-4515-B604-DEE27F9B59F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F4B8-C508-4F77-8D68-6BF7F0CD4ACC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5C30-457F-4515-B604-DEE27F9B59F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F4B8-C508-4F77-8D68-6BF7F0CD4ACC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5C30-457F-4515-B604-DEE27F9B59F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F4B8-C508-4F77-8D68-6BF7F0CD4ACC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5C30-457F-4515-B604-DEE27F9B59F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F4B8-C508-4F77-8D68-6BF7F0CD4ACC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5C30-457F-4515-B604-DEE27F9B59F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F4B8-C508-4F77-8D68-6BF7F0CD4ACC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5C30-457F-4515-B604-DEE27F9B59F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F4B8-C508-4F77-8D68-6BF7F0CD4ACC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5C30-457F-4515-B604-DEE27F9B59F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F4B8-C508-4F77-8D68-6BF7F0CD4ACC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5C30-457F-4515-B604-DEE27F9B59F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F4B8-C508-4F77-8D68-6BF7F0CD4ACC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5C30-457F-4515-B604-DEE27F9B59F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F4B8-C508-4F77-8D68-6BF7F0CD4ACC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5C30-457F-4515-B604-DEE27F9B59F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F4B8-C508-4F77-8D68-6BF7F0CD4ACC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D5C30-457F-4515-B604-DEE27F9B59F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4F4B8-C508-4F77-8D68-6BF7F0CD4ACC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D5C30-457F-4515-B604-DEE27F9B59F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1.png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>
                <a:solidFill>
                  <a:schemeClr val="tx2"/>
                </a:solidFill>
              </a:rPr>
              <a:t>Thermodynamics</a:t>
            </a:r>
            <a:endParaRPr lang="nl-NL" dirty="0">
              <a:solidFill>
                <a:schemeClr val="tx2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79104"/>
          </a:xfrm>
        </p:spPr>
        <p:txBody>
          <a:bodyPr/>
          <a:lstStyle/>
          <a:p>
            <a:r>
              <a:rPr lang="nl-NL" dirty="0">
                <a:solidFill>
                  <a:schemeClr val="accent1"/>
                </a:solidFill>
              </a:rPr>
              <a:t>Remedial </a:t>
            </a:r>
            <a:r>
              <a:rPr lang="nl-NL" dirty="0" err="1">
                <a:solidFill>
                  <a:schemeClr val="accent1"/>
                </a:solidFill>
              </a:rPr>
              <a:t>Lecture</a:t>
            </a:r>
            <a:r>
              <a:rPr lang="nl-NL" dirty="0">
                <a:solidFill>
                  <a:schemeClr val="accent1"/>
                </a:solidFill>
              </a:rPr>
              <a:t> 2</a:t>
            </a:r>
          </a:p>
          <a:p>
            <a:r>
              <a:rPr lang="nl-NL" dirty="0">
                <a:solidFill>
                  <a:schemeClr val="accent1"/>
                </a:solidFill>
              </a:rPr>
              <a:t>02 – 24 – 2022</a:t>
            </a:r>
          </a:p>
        </p:txBody>
      </p:sp>
    </p:spTree>
    <p:extLst>
      <p:ext uri="{BB962C8B-B14F-4D97-AF65-F5344CB8AC3E}">
        <p14:creationId xmlns:p14="http://schemas.microsoft.com/office/powerpoint/2010/main" val="3952105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81000" y="533400"/>
                <a:ext cx="7848600" cy="41111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Entropy: S</a:t>
                </a:r>
              </a:p>
              <a:p>
                <a:endParaRPr lang="en-US" dirty="0"/>
              </a:p>
              <a:p>
                <a:r>
                  <a:rPr lang="en-US" dirty="0"/>
                  <a:t>Entropy of a system </a:t>
                </a:r>
                <a:r>
                  <a:rPr lang="en-US" dirty="0" err="1"/>
                  <a:t>S</a:t>
                </a:r>
                <a:r>
                  <a:rPr lang="en-US" baseline="-25000" dirty="0" err="1"/>
                  <a:t>sys</a:t>
                </a:r>
                <a:r>
                  <a:rPr lang="en-US" dirty="0"/>
                  <a:t> is a state function, </a:t>
                </a:r>
              </a:p>
              <a:p>
                <a:r>
                  <a:rPr lang="en-US" dirty="0"/>
                  <a:t>entropy of the surroundings </a:t>
                </a:r>
                <a:r>
                  <a:rPr lang="en-US" dirty="0" err="1"/>
                  <a:t>S</a:t>
                </a:r>
                <a:r>
                  <a:rPr lang="en-US" baseline="-25000" dirty="0" err="1"/>
                  <a:t>sur</a:t>
                </a:r>
                <a:r>
                  <a:rPr lang="en-US" dirty="0"/>
                  <a:t> is NOT a state function. </a:t>
                </a:r>
              </a:p>
              <a:p>
                <a:r>
                  <a:rPr lang="en-US" dirty="0"/>
                  <a:t>The total entropy (</a:t>
                </a:r>
                <a:r>
                  <a:rPr lang="en-US" dirty="0" err="1"/>
                  <a:t>S</a:t>
                </a:r>
                <a:r>
                  <a:rPr lang="en-US" baseline="-25000" dirty="0" err="1"/>
                  <a:t>tot</a:t>
                </a:r>
                <a:r>
                  <a:rPr lang="en-US" dirty="0"/>
                  <a:t> = </a:t>
                </a:r>
                <a:r>
                  <a:rPr lang="en-US" dirty="0" err="1"/>
                  <a:t>S</a:t>
                </a:r>
                <a:r>
                  <a:rPr lang="en-US" baseline="-25000" dirty="0" err="1"/>
                  <a:t>sys</a:t>
                </a:r>
                <a:r>
                  <a:rPr lang="en-US" dirty="0"/>
                  <a:t> + </a:t>
                </a:r>
                <a:r>
                  <a:rPr lang="en-US" dirty="0" err="1"/>
                  <a:t>S</a:t>
                </a:r>
                <a:r>
                  <a:rPr lang="en-US" baseline="-25000" dirty="0" err="1"/>
                  <a:t>sur</a:t>
                </a:r>
                <a:r>
                  <a:rPr lang="en-US" dirty="0"/>
                  <a:t>) is also NOT a state function. </a:t>
                </a:r>
              </a:p>
              <a:p>
                <a:r>
                  <a:rPr lang="en-US" dirty="0"/>
                  <a:t>S without subscript means </a:t>
                </a:r>
                <a:r>
                  <a:rPr lang="en-US" dirty="0" err="1"/>
                  <a:t>S</a:t>
                </a:r>
                <a:r>
                  <a:rPr lang="en-US" baseline="-25000" dirty="0" err="1"/>
                  <a:t>sys</a:t>
                </a:r>
                <a:r>
                  <a:rPr lang="en-US" dirty="0"/>
                  <a:t>.</a:t>
                </a:r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𝑄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𝑟𝑒𝑣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den>
                    </m:f>
                  </m:oMath>
                </a14:m>
                <a:r>
                  <a:rPr lang="nl-NL" dirty="0"/>
                  <a:t> </a:t>
                </a:r>
              </a:p>
              <a:p>
                <a:endParaRPr lang="en-US" dirty="0"/>
              </a:p>
              <a:p>
                <a:r>
                  <a:rPr lang="en-US" dirty="0"/>
                  <a:t>2nd law of thermodynamics:</a:t>
                </a:r>
              </a:p>
              <a:p>
                <a:r>
                  <a:rPr lang="en-US" dirty="0"/>
                  <a:t>A process runs spontaneously if </a:t>
                </a:r>
                <a:r>
                  <a:rPr lang="en-US" dirty="0" err="1"/>
                  <a:t>S</a:t>
                </a:r>
                <a:r>
                  <a:rPr lang="en-US" baseline="-25000" dirty="0" err="1"/>
                  <a:t>tot</a:t>
                </a:r>
                <a:r>
                  <a:rPr lang="en-US" dirty="0"/>
                  <a:t> ≥ 0</a:t>
                </a:r>
              </a:p>
              <a:p>
                <a:endParaRPr lang="en-US" dirty="0"/>
              </a:p>
              <a:p>
                <a:r>
                  <a:rPr lang="en-US" dirty="0"/>
                  <a:t>We saw in the first session that at constant pressure Q = H and since H is a state function, </a:t>
                </a:r>
                <a:r>
                  <a:rPr lang="en-US" dirty="0" err="1"/>
                  <a:t>H</a:t>
                </a:r>
                <a:r>
                  <a:rPr lang="en-US" baseline="30000" dirty="0" err="1"/>
                  <a:t>rev</a:t>
                </a:r>
                <a:r>
                  <a:rPr lang="en-US" dirty="0"/>
                  <a:t> = </a:t>
                </a:r>
                <a:r>
                  <a:rPr lang="en-US" dirty="0" err="1"/>
                  <a:t>H</a:t>
                </a:r>
                <a:r>
                  <a:rPr lang="en-US" baseline="30000" dirty="0" err="1"/>
                  <a:t>irr</a:t>
                </a:r>
                <a:endParaRPr lang="nl-NL" baseline="30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533400"/>
                <a:ext cx="7848600" cy="4111125"/>
              </a:xfrm>
              <a:prstGeom prst="rect">
                <a:avLst/>
              </a:prstGeom>
              <a:blipFill>
                <a:blip r:embed="rId2"/>
                <a:stretch>
                  <a:fillRect l="-699" t="-890" b="-1335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7303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6"/>
          <p:cNvSpPr txBox="1">
            <a:spLocks noChangeArrowheads="1"/>
          </p:cNvSpPr>
          <p:nvPr/>
        </p:nvSpPr>
        <p:spPr bwMode="auto">
          <a:xfrm>
            <a:off x="152400" y="609601"/>
            <a:ext cx="8001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/>
              <a:t>For </a:t>
            </a:r>
            <a:r>
              <a:rPr lang="nl-NL" sz="2400" dirty="0" err="1"/>
              <a:t>example</a:t>
            </a:r>
            <a:r>
              <a:rPr lang="nl-NL" sz="2400" dirty="0"/>
              <a:t>:</a:t>
            </a:r>
            <a:br>
              <a:rPr lang="nl-NL" sz="2400" dirty="0"/>
            </a:br>
            <a:r>
              <a:rPr lang="nl-NL" sz="2400" dirty="0" err="1"/>
              <a:t>Substance</a:t>
            </a:r>
            <a:r>
              <a:rPr lang="nl-NL" sz="2400" dirty="0"/>
              <a:t> X is </a:t>
            </a:r>
            <a:r>
              <a:rPr lang="nl-NL" sz="2400" dirty="0" err="1"/>
              <a:t>being</a:t>
            </a:r>
            <a:r>
              <a:rPr lang="nl-NL" sz="2400" dirty="0"/>
              <a:t> </a:t>
            </a:r>
            <a:r>
              <a:rPr lang="nl-NL" sz="2400" dirty="0" err="1"/>
              <a:t>heated</a:t>
            </a:r>
            <a:r>
              <a:rPr lang="nl-NL" sz="2400" dirty="0"/>
              <a:t> </a:t>
            </a:r>
            <a:r>
              <a:rPr lang="nl-NL" sz="2400" dirty="0" err="1"/>
              <a:t>from</a:t>
            </a:r>
            <a:r>
              <a:rPr lang="nl-NL" sz="2400" dirty="0"/>
              <a:t> </a:t>
            </a:r>
            <a:r>
              <a:rPr lang="nl-NL" sz="2400" i="1" dirty="0"/>
              <a:t>T</a:t>
            </a:r>
            <a:r>
              <a:rPr lang="nl-NL" sz="2400" i="1" baseline="-25000" dirty="0"/>
              <a:t>A</a:t>
            </a:r>
            <a:r>
              <a:rPr lang="nl-NL" sz="2400" dirty="0"/>
              <a:t> (below </a:t>
            </a:r>
            <a:r>
              <a:rPr lang="nl-NL" sz="2400" dirty="0" err="1"/>
              <a:t>melting</a:t>
            </a:r>
            <a:r>
              <a:rPr lang="nl-NL" sz="2400" dirty="0"/>
              <a:t> point) </a:t>
            </a:r>
            <a:r>
              <a:rPr lang="nl-NL" sz="2400" dirty="0" err="1"/>
              <a:t>to</a:t>
            </a:r>
            <a:r>
              <a:rPr lang="nl-NL" sz="2400" dirty="0"/>
              <a:t> </a:t>
            </a:r>
            <a:r>
              <a:rPr lang="nl-NL" sz="2400" i="1" dirty="0"/>
              <a:t>T</a:t>
            </a:r>
            <a:r>
              <a:rPr lang="nl-NL" sz="2400" i="1" baseline="-25000" dirty="0"/>
              <a:t>X</a:t>
            </a:r>
            <a:r>
              <a:rPr lang="nl-NL" sz="2400" dirty="0"/>
              <a:t> (</a:t>
            </a:r>
            <a:r>
              <a:rPr lang="nl-NL" sz="2400" dirty="0" err="1"/>
              <a:t>above</a:t>
            </a:r>
            <a:r>
              <a:rPr lang="nl-NL" sz="2400" dirty="0"/>
              <a:t> </a:t>
            </a:r>
            <a:r>
              <a:rPr lang="nl-NL" sz="2400" dirty="0" err="1"/>
              <a:t>boiling</a:t>
            </a:r>
            <a:r>
              <a:rPr lang="nl-NL" sz="2400" dirty="0"/>
              <a:t> point) at constant </a:t>
            </a:r>
            <a:r>
              <a:rPr lang="nl-NL" sz="2400" dirty="0" err="1"/>
              <a:t>pressure</a:t>
            </a:r>
            <a:r>
              <a:rPr lang="nl-NL" sz="2400" dirty="0"/>
              <a:t>. The heat </a:t>
            </a:r>
            <a:r>
              <a:rPr lang="nl-NL" sz="2400" dirty="0" err="1"/>
              <a:t>needed</a:t>
            </a:r>
            <a:r>
              <a:rPr lang="nl-NL" sz="2400" dirty="0"/>
              <a:t> </a:t>
            </a:r>
            <a:r>
              <a:rPr lang="nl-NL" sz="2400" dirty="0" err="1"/>
              <a:t>for</a:t>
            </a:r>
            <a:r>
              <a:rPr lang="nl-NL" sz="2400" dirty="0"/>
              <a:t> </a:t>
            </a:r>
            <a:r>
              <a:rPr lang="nl-NL" sz="2400" dirty="0" err="1"/>
              <a:t>this</a:t>
            </a:r>
            <a:r>
              <a:rPr lang="nl-NL" sz="2400" dirty="0"/>
              <a:t> process </a:t>
            </a:r>
            <a:r>
              <a:rPr lang="nl-NL" sz="2400" dirty="0" err="1"/>
              <a:t>can</a:t>
            </a:r>
            <a:r>
              <a:rPr lang="nl-NL" sz="2400" dirty="0"/>
              <a:t> </a:t>
            </a:r>
            <a:r>
              <a:rPr lang="nl-NL" sz="2400" dirty="0" err="1"/>
              <a:t>be</a:t>
            </a:r>
            <a:r>
              <a:rPr lang="nl-NL" sz="2400" dirty="0"/>
              <a:t> </a:t>
            </a:r>
            <a:r>
              <a:rPr lang="nl-NL" sz="2400" dirty="0" err="1"/>
              <a:t>calculated</a:t>
            </a:r>
            <a:r>
              <a:rPr lang="nl-NL" sz="2400" dirty="0"/>
              <a:t> </a:t>
            </a:r>
            <a:r>
              <a:rPr lang="nl-NL" sz="2400" dirty="0" err="1"/>
              <a:t>using</a:t>
            </a:r>
            <a:r>
              <a:rPr lang="nl-NL" sz="2400" dirty="0"/>
              <a:t> </a:t>
            </a:r>
            <a:r>
              <a:rPr lang="nl-NL" sz="2400" dirty="0" err="1"/>
              <a:t>this</a:t>
            </a:r>
            <a:r>
              <a:rPr lang="nl-NL" sz="2400" dirty="0"/>
              <a:t> </a:t>
            </a:r>
            <a:r>
              <a:rPr lang="nl-NL" sz="2400" dirty="0" err="1"/>
              <a:t>formula</a:t>
            </a:r>
            <a:r>
              <a:rPr lang="nl-NL" sz="2400" dirty="0"/>
              <a:t>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77309" y="2383028"/>
          <a:ext cx="7301384" cy="8787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Vergelijking" r:id="rId3" imgW="4431960" imgH="533160" progId="Equation.3">
                  <p:embed/>
                </p:oleObj>
              </mc:Choice>
              <mc:Fallback>
                <p:oleObj name="Vergelijking" r:id="rId3" imgW="4431960" imgH="533160" progId="Equation.3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309" y="2383028"/>
                        <a:ext cx="7301384" cy="8787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hoek 9"/>
          <p:cNvSpPr/>
          <p:nvPr/>
        </p:nvSpPr>
        <p:spPr>
          <a:xfrm>
            <a:off x="1152721" y="2362200"/>
            <a:ext cx="1404816" cy="1081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5" name="Rechthoek 11"/>
          <p:cNvSpPr/>
          <p:nvPr/>
        </p:nvSpPr>
        <p:spPr>
          <a:xfrm>
            <a:off x="2515345" y="2363788"/>
            <a:ext cx="1131721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6" name="Rechthoek 12"/>
          <p:cNvSpPr/>
          <p:nvPr/>
        </p:nvSpPr>
        <p:spPr>
          <a:xfrm>
            <a:off x="3647066" y="2362200"/>
            <a:ext cx="1604583" cy="1081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7" name="Rechthoek 13"/>
          <p:cNvSpPr/>
          <p:nvPr/>
        </p:nvSpPr>
        <p:spPr>
          <a:xfrm>
            <a:off x="5251649" y="2291160"/>
            <a:ext cx="1152128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8" name="Rechthoek 14"/>
          <p:cNvSpPr/>
          <p:nvPr/>
        </p:nvSpPr>
        <p:spPr>
          <a:xfrm>
            <a:off x="6403778" y="2218184"/>
            <a:ext cx="2160239" cy="1081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9" name="Rechthoek 18"/>
          <p:cNvSpPr/>
          <p:nvPr/>
        </p:nvSpPr>
        <p:spPr>
          <a:xfrm>
            <a:off x="383719" y="2578224"/>
            <a:ext cx="1054085" cy="496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2033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6"/>
          <p:cNvSpPr txBox="1">
            <a:spLocks noChangeArrowheads="1"/>
          </p:cNvSpPr>
          <p:nvPr/>
        </p:nvSpPr>
        <p:spPr bwMode="auto">
          <a:xfrm>
            <a:off x="152400" y="609601"/>
            <a:ext cx="8001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/>
              <a:t>For </a:t>
            </a:r>
            <a:r>
              <a:rPr lang="nl-NL" sz="2400" dirty="0" err="1"/>
              <a:t>example</a:t>
            </a:r>
            <a:r>
              <a:rPr lang="nl-NL" sz="2400" dirty="0"/>
              <a:t>:</a:t>
            </a:r>
            <a:br>
              <a:rPr lang="nl-NL" sz="2400" dirty="0"/>
            </a:br>
            <a:r>
              <a:rPr lang="nl-NL" sz="2400" dirty="0" err="1"/>
              <a:t>Substance</a:t>
            </a:r>
            <a:r>
              <a:rPr lang="nl-NL" sz="2400" dirty="0"/>
              <a:t> X is </a:t>
            </a:r>
            <a:r>
              <a:rPr lang="nl-NL" sz="2400" dirty="0" err="1"/>
              <a:t>being</a:t>
            </a:r>
            <a:r>
              <a:rPr lang="nl-NL" sz="2400" dirty="0"/>
              <a:t> </a:t>
            </a:r>
            <a:r>
              <a:rPr lang="nl-NL" sz="2400" dirty="0" err="1"/>
              <a:t>heated</a:t>
            </a:r>
            <a:r>
              <a:rPr lang="nl-NL" sz="2400" dirty="0"/>
              <a:t> </a:t>
            </a:r>
            <a:r>
              <a:rPr lang="nl-NL" sz="2400" dirty="0" err="1"/>
              <a:t>from</a:t>
            </a:r>
            <a:r>
              <a:rPr lang="nl-NL" sz="2400" dirty="0"/>
              <a:t> </a:t>
            </a:r>
            <a:r>
              <a:rPr lang="nl-NL" sz="2400" i="1" dirty="0"/>
              <a:t>T</a:t>
            </a:r>
            <a:r>
              <a:rPr lang="nl-NL" sz="2400" i="1" baseline="-25000" dirty="0"/>
              <a:t>A</a:t>
            </a:r>
            <a:r>
              <a:rPr lang="nl-NL" sz="2400" dirty="0"/>
              <a:t> (below </a:t>
            </a:r>
            <a:r>
              <a:rPr lang="nl-NL" sz="2400" dirty="0" err="1"/>
              <a:t>melting</a:t>
            </a:r>
            <a:r>
              <a:rPr lang="nl-NL" sz="2400" dirty="0"/>
              <a:t> point) </a:t>
            </a:r>
            <a:r>
              <a:rPr lang="nl-NL" sz="2400" dirty="0" err="1"/>
              <a:t>to</a:t>
            </a:r>
            <a:r>
              <a:rPr lang="nl-NL" sz="2400" dirty="0"/>
              <a:t> </a:t>
            </a:r>
            <a:r>
              <a:rPr lang="nl-NL" sz="2400" i="1" dirty="0"/>
              <a:t>T</a:t>
            </a:r>
            <a:r>
              <a:rPr lang="nl-NL" sz="2400" i="1" baseline="-25000" dirty="0"/>
              <a:t>X</a:t>
            </a:r>
            <a:r>
              <a:rPr lang="nl-NL" sz="2400" dirty="0"/>
              <a:t> (</a:t>
            </a:r>
            <a:r>
              <a:rPr lang="nl-NL" sz="2400" dirty="0" err="1"/>
              <a:t>above</a:t>
            </a:r>
            <a:r>
              <a:rPr lang="nl-NL" sz="2400" dirty="0"/>
              <a:t> </a:t>
            </a:r>
            <a:r>
              <a:rPr lang="nl-NL" sz="2400" dirty="0" err="1"/>
              <a:t>boiling</a:t>
            </a:r>
            <a:r>
              <a:rPr lang="nl-NL" sz="2400" dirty="0"/>
              <a:t> point) at constant </a:t>
            </a:r>
            <a:r>
              <a:rPr lang="nl-NL" sz="2400" dirty="0" err="1"/>
              <a:t>pressure</a:t>
            </a:r>
            <a:r>
              <a:rPr lang="nl-NL" sz="2400" dirty="0"/>
              <a:t>. The heat </a:t>
            </a:r>
            <a:r>
              <a:rPr lang="nl-NL" sz="2400" dirty="0" err="1"/>
              <a:t>needed</a:t>
            </a:r>
            <a:r>
              <a:rPr lang="nl-NL" sz="2400" dirty="0"/>
              <a:t> </a:t>
            </a:r>
            <a:r>
              <a:rPr lang="nl-NL" sz="2400" dirty="0" err="1"/>
              <a:t>for</a:t>
            </a:r>
            <a:r>
              <a:rPr lang="nl-NL" sz="2400" dirty="0"/>
              <a:t> </a:t>
            </a:r>
            <a:r>
              <a:rPr lang="nl-NL" sz="2400" dirty="0" err="1"/>
              <a:t>this</a:t>
            </a:r>
            <a:r>
              <a:rPr lang="nl-NL" sz="2400" dirty="0"/>
              <a:t> process </a:t>
            </a:r>
            <a:r>
              <a:rPr lang="nl-NL" sz="2400" dirty="0" err="1"/>
              <a:t>can</a:t>
            </a:r>
            <a:r>
              <a:rPr lang="nl-NL" sz="2400" dirty="0"/>
              <a:t> </a:t>
            </a:r>
            <a:r>
              <a:rPr lang="nl-NL" sz="2400" dirty="0" err="1"/>
              <a:t>be</a:t>
            </a:r>
            <a:r>
              <a:rPr lang="nl-NL" sz="2400" dirty="0"/>
              <a:t> </a:t>
            </a:r>
            <a:r>
              <a:rPr lang="nl-NL" sz="2400" dirty="0" err="1"/>
              <a:t>calculated</a:t>
            </a:r>
            <a:r>
              <a:rPr lang="nl-NL" sz="2400" dirty="0"/>
              <a:t> </a:t>
            </a:r>
            <a:r>
              <a:rPr lang="nl-NL" sz="2400" dirty="0" err="1"/>
              <a:t>using</a:t>
            </a:r>
            <a:r>
              <a:rPr lang="nl-NL" sz="2400" dirty="0"/>
              <a:t> </a:t>
            </a:r>
            <a:r>
              <a:rPr lang="nl-NL" sz="2400" dirty="0" err="1"/>
              <a:t>this</a:t>
            </a:r>
            <a:r>
              <a:rPr lang="nl-NL" sz="2400" dirty="0"/>
              <a:t> </a:t>
            </a:r>
            <a:r>
              <a:rPr lang="nl-NL" sz="2400" dirty="0" err="1"/>
              <a:t>formula</a:t>
            </a:r>
            <a:r>
              <a:rPr lang="nl-NL" sz="2400" dirty="0"/>
              <a:t>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77309" y="2383028"/>
          <a:ext cx="7301384" cy="8787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Vergelijking" r:id="rId3" imgW="4431960" imgH="533160" progId="Equation.3">
                  <p:embed/>
                </p:oleObj>
              </mc:Choice>
              <mc:Fallback>
                <p:oleObj name="Vergelijking" r:id="rId3" imgW="4431960" imgH="533160" progId="Equation.3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309" y="2383028"/>
                        <a:ext cx="7301384" cy="8787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hoek 9"/>
          <p:cNvSpPr/>
          <p:nvPr/>
        </p:nvSpPr>
        <p:spPr>
          <a:xfrm>
            <a:off x="1152721" y="2362200"/>
            <a:ext cx="1404816" cy="1081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5" name="Rechthoek 11"/>
          <p:cNvSpPr/>
          <p:nvPr/>
        </p:nvSpPr>
        <p:spPr>
          <a:xfrm>
            <a:off x="2515345" y="2363788"/>
            <a:ext cx="1131721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6" name="Rechthoek 12"/>
          <p:cNvSpPr/>
          <p:nvPr/>
        </p:nvSpPr>
        <p:spPr>
          <a:xfrm>
            <a:off x="3647066" y="2362200"/>
            <a:ext cx="1604583" cy="1081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7" name="Rechthoek 13"/>
          <p:cNvSpPr/>
          <p:nvPr/>
        </p:nvSpPr>
        <p:spPr>
          <a:xfrm>
            <a:off x="5251649" y="2291160"/>
            <a:ext cx="1152128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8" name="Rechthoek 14"/>
          <p:cNvSpPr/>
          <p:nvPr/>
        </p:nvSpPr>
        <p:spPr>
          <a:xfrm>
            <a:off x="6403778" y="2218184"/>
            <a:ext cx="2160239" cy="1081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52942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6"/>
          <p:cNvSpPr txBox="1">
            <a:spLocks noChangeArrowheads="1"/>
          </p:cNvSpPr>
          <p:nvPr/>
        </p:nvSpPr>
        <p:spPr bwMode="auto">
          <a:xfrm>
            <a:off x="152400" y="609601"/>
            <a:ext cx="8001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/>
              <a:t>For </a:t>
            </a:r>
            <a:r>
              <a:rPr lang="nl-NL" sz="2400" dirty="0" err="1"/>
              <a:t>example</a:t>
            </a:r>
            <a:r>
              <a:rPr lang="nl-NL" sz="2400" dirty="0"/>
              <a:t>:</a:t>
            </a:r>
            <a:br>
              <a:rPr lang="nl-NL" sz="2400" dirty="0"/>
            </a:br>
            <a:r>
              <a:rPr lang="nl-NL" sz="2400" dirty="0" err="1"/>
              <a:t>Substance</a:t>
            </a:r>
            <a:r>
              <a:rPr lang="nl-NL" sz="2400" dirty="0"/>
              <a:t> X is </a:t>
            </a:r>
            <a:r>
              <a:rPr lang="nl-NL" sz="2400" dirty="0" err="1"/>
              <a:t>being</a:t>
            </a:r>
            <a:r>
              <a:rPr lang="nl-NL" sz="2400" dirty="0"/>
              <a:t> </a:t>
            </a:r>
            <a:r>
              <a:rPr lang="nl-NL" sz="2400" dirty="0" err="1"/>
              <a:t>heated</a:t>
            </a:r>
            <a:r>
              <a:rPr lang="nl-NL" sz="2400" dirty="0"/>
              <a:t> </a:t>
            </a:r>
            <a:r>
              <a:rPr lang="nl-NL" sz="2400" dirty="0" err="1"/>
              <a:t>from</a:t>
            </a:r>
            <a:r>
              <a:rPr lang="nl-NL" sz="2400" dirty="0"/>
              <a:t> </a:t>
            </a:r>
            <a:r>
              <a:rPr lang="nl-NL" sz="2400" i="1" dirty="0"/>
              <a:t>T</a:t>
            </a:r>
            <a:r>
              <a:rPr lang="nl-NL" sz="2400" i="1" baseline="-25000" dirty="0"/>
              <a:t>A</a:t>
            </a:r>
            <a:r>
              <a:rPr lang="nl-NL" sz="2400" dirty="0"/>
              <a:t> (below </a:t>
            </a:r>
            <a:r>
              <a:rPr lang="nl-NL" sz="2400" dirty="0" err="1"/>
              <a:t>melting</a:t>
            </a:r>
            <a:r>
              <a:rPr lang="nl-NL" sz="2400" dirty="0"/>
              <a:t> point) </a:t>
            </a:r>
            <a:r>
              <a:rPr lang="nl-NL" sz="2400" dirty="0" err="1"/>
              <a:t>to</a:t>
            </a:r>
            <a:r>
              <a:rPr lang="nl-NL" sz="2400" dirty="0"/>
              <a:t> </a:t>
            </a:r>
            <a:r>
              <a:rPr lang="nl-NL" sz="2400" i="1" dirty="0"/>
              <a:t>T</a:t>
            </a:r>
            <a:r>
              <a:rPr lang="nl-NL" sz="2400" i="1" baseline="-25000" dirty="0"/>
              <a:t>X</a:t>
            </a:r>
            <a:r>
              <a:rPr lang="nl-NL" sz="2400" dirty="0"/>
              <a:t> (</a:t>
            </a:r>
            <a:r>
              <a:rPr lang="nl-NL" sz="2400" dirty="0" err="1"/>
              <a:t>above</a:t>
            </a:r>
            <a:r>
              <a:rPr lang="nl-NL" sz="2400" dirty="0"/>
              <a:t> </a:t>
            </a:r>
            <a:r>
              <a:rPr lang="nl-NL" sz="2400" dirty="0" err="1"/>
              <a:t>boiling</a:t>
            </a:r>
            <a:r>
              <a:rPr lang="nl-NL" sz="2400" dirty="0"/>
              <a:t> point) at constant </a:t>
            </a:r>
            <a:r>
              <a:rPr lang="nl-NL" sz="2400" dirty="0" err="1"/>
              <a:t>pressure</a:t>
            </a:r>
            <a:r>
              <a:rPr lang="nl-NL" sz="2400" dirty="0"/>
              <a:t>. The heat </a:t>
            </a:r>
            <a:r>
              <a:rPr lang="nl-NL" sz="2400" dirty="0" err="1"/>
              <a:t>needed</a:t>
            </a:r>
            <a:r>
              <a:rPr lang="nl-NL" sz="2400" dirty="0"/>
              <a:t> </a:t>
            </a:r>
            <a:r>
              <a:rPr lang="nl-NL" sz="2400" dirty="0" err="1"/>
              <a:t>for</a:t>
            </a:r>
            <a:r>
              <a:rPr lang="nl-NL" sz="2400" dirty="0"/>
              <a:t> </a:t>
            </a:r>
            <a:r>
              <a:rPr lang="nl-NL" sz="2400" dirty="0" err="1"/>
              <a:t>this</a:t>
            </a:r>
            <a:r>
              <a:rPr lang="nl-NL" sz="2400" dirty="0"/>
              <a:t> process </a:t>
            </a:r>
            <a:r>
              <a:rPr lang="nl-NL" sz="2400" dirty="0" err="1"/>
              <a:t>can</a:t>
            </a:r>
            <a:r>
              <a:rPr lang="nl-NL" sz="2400" dirty="0"/>
              <a:t> </a:t>
            </a:r>
            <a:r>
              <a:rPr lang="nl-NL" sz="2400" dirty="0" err="1"/>
              <a:t>be</a:t>
            </a:r>
            <a:r>
              <a:rPr lang="nl-NL" sz="2400" dirty="0"/>
              <a:t> </a:t>
            </a:r>
            <a:r>
              <a:rPr lang="nl-NL" sz="2400" dirty="0" err="1"/>
              <a:t>calculated</a:t>
            </a:r>
            <a:r>
              <a:rPr lang="nl-NL" sz="2400" dirty="0"/>
              <a:t> </a:t>
            </a:r>
            <a:r>
              <a:rPr lang="nl-NL" sz="2400" dirty="0" err="1"/>
              <a:t>using</a:t>
            </a:r>
            <a:r>
              <a:rPr lang="nl-NL" sz="2400" dirty="0"/>
              <a:t> </a:t>
            </a:r>
            <a:r>
              <a:rPr lang="nl-NL" sz="2400" dirty="0" err="1"/>
              <a:t>this</a:t>
            </a:r>
            <a:r>
              <a:rPr lang="nl-NL" sz="2400" dirty="0"/>
              <a:t> </a:t>
            </a:r>
            <a:r>
              <a:rPr lang="nl-NL" sz="2400" dirty="0" err="1"/>
              <a:t>formula</a:t>
            </a:r>
            <a:r>
              <a:rPr lang="nl-NL" sz="2400" dirty="0"/>
              <a:t>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77309" y="2383028"/>
          <a:ext cx="7301384" cy="8787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Vergelijking" r:id="rId3" imgW="4431960" imgH="533160" progId="Equation.3">
                  <p:embed/>
                </p:oleObj>
              </mc:Choice>
              <mc:Fallback>
                <p:oleObj name="Vergelijking" r:id="rId3" imgW="4431960" imgH="533160" progId="Equation.3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309" y="2383028"/>
                        <a:ext cx="7301384" cy="8787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hthoek 11"/>
          <p:cNvSpPr/>
          <p:nvPr/>
        </p:nvSpPr>
        <p:spPr>
          <a:xfrm>
            <a:off x="2515345" y="2363788"/>
            <a:ext cx="1131721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6" name="Rechthoek 12"/>
          <p:cNvSpPr/>
          <p:nvPr/>
        </p:nvSpPr>
        <p:spPr>
          <a:xfrm>
            <a:off x="3647066" y="2362200"/>
            <a:ext cx="1604583" cy="1081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7" name="Rechthoek 13"/>
          <p:cNvSpPr/>
          <p:nvPr/>
        </p:nvSpPr>
        <p:spPr>
          <a:xfrm>
            <a:off x="5251649" y="2291160"/>
            <a:ext cx="1152128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8" name="Rechthoek 14"/>
          <p:cNvSpPr/>
          <p:nvPr/>
        </p:nvSpPr>
        <p:spPr>
          <a:xfrm>
            <a:off x="6403778" y="2218184"/>
            <a:ext cx="2160239" cy="1081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96450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6"/>
          <p:cNvSpPr txBox="1">
            <a:spLocks noChangeArrowheads="1"/>
          </p:cNvSpPr>
          <p:nvPr/>
        </p:nvSpPr>
        <p:spPr bwMode="auto">
          <a:xfrm>
            <a:off x="152400" y="609601"/>
            <a:ext cx="8001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/>
              <a:t>For </a:t>
            </a:r>
            <a:r>
              <a:rPr lang="nl-NL" sz="2400" dirty="0" err="1"/>
              <a:t>example</a:t>
            </a:r>
            <a:r>
              <a:rPr lang="nl-NL" sz="2400" dirty="0"/>
              <a:t>:</a:t>
            </a:r>
            <a:br>
              <a:rPr lang="nl-NL" sz="2400" dirty="0"/>
            </a:br>
            <a:r>
              <a:rPr lang="nl-NL" sz="2400" dirty="0" err="1"/>
              <a:t>Substance</a:t>
            </a:r>
            <a:r>
              <a:rPr lang="nl-NL" sz="2400" dirty="0"/>
              <a:t> X is </a:t>
            </a:r>
            <a:r>
              <a:rPr lang="nl-NL" sz="2400" dirty="0" err="1"/>
              <a:t>being</a:t>
            </a:r>
            <a:r>
              <a:rPr lang="nl-NL" sz="2400" dirty="0"/>
              <a:t> </a:t>
            </a:r>
            <a:r>
              <a:rPr lang="nl-NL" sz="2400" dirty="0" err="1"/>
              <a:t>heated</a:t>
            </a:r>
            <a:r>
              <a:rPr lang="nl-NL" sz="2400" dirty="0"/>
              <a:t> </a:t>
            </a:r>
            <a:r>
              <a:rPr lang="nl-NL" sz="2400" dirty="0" err="1"/>
              <a:t>from</a:t>
            </a:r>
            <a:r>
              <a:rPr lang="nl-NL" sz="2400" dirty="0"/>
              <a:t> </a:t>
            </a:r>
            <a:r>
              <a:rPr lang="nl-NL" sz="2400" i="1" dirty="0"/>
              <a:t>T</a:t>
            </a:r>
            <a:r>
              <a:rPr lang="nl-NL" sz="2400" i="1" baseline="-25000" dirty="0"/>
              <a:t>A</a:t>
            </a:r>
            <a:r>
              <a:rPr lang="nl-NL" sz="2400" dirty="0"/>
              <a:t> (below </a:t>
            </a:r>
            <a:r>
              <a:rPr lang="nl-NL" sz="2400" dirty="0" err="1"/>
              <a:t>melting</a:t>
            </a:r>
            <a:r>
              <a:rPr lang="nl-NL" sz="2400" dirty="0"/>
              <a:t> point) </a:t>
            </a:r>
            <a:r>
              <a:rPr lang="nl-NL" sz="2400" dirty="0" err="1"/>
              <a:t>to</a:t>
            </a:r>
            <a:r>
              <a:rPr lang="nl-NL" sz="2400" dirty="0"/>
              <a:t> </a:t>
            </a:r>
            <a:r>
              <a:rPr lang="nl-NL" sz="2400" i="1" dirty="0"/>
              <a:t>T</a:t>
            </a:r>
            <a:r>
              <a:rPr lang="nl-NL" sz="2400" i="1" baseline="-25000" dirty="0"/>
              <a:t>X</a:t>
            </a:r>
            <a:r>
              <a:rPr lang="nl-NL" sz="2400" dirty="0"/>
              <a:t> (</a:t>
            </a:r>
            <a:r>
              <a:rPr lang="nl-NL" sz="2400" dirty="0" err="1"/>
              <a:t>above</a:t>
            </a:r>
            <a:r>
              <a:rPr lang="nl-NL" sz="2400" dirty="0"/>
              <a:t> </a:t>
            </a:r>
            <a:r>
              <a:rPr lang="nl-NL" sz="2400" dirty="0" err="1"/>
              <a:t>boiling</a:t>
            </a:r>
            <a:r>
              <a:rPr lang="nl-NL" sz="2400" dirty="0"/>
              <a:t> point) at constant </a:t>
            </a:r>
            <a:r>
              <a:rPr lang="nl-NL" sz="2400" dirty="0" err="1"/>
              <a:t>pressure</a:t>
            </a:r>
            <a:r>
              <a:rPr lang="nl-NL" sz="2400" dirty="0"/>
              <a:t>. The heat </a:t>
            </a:r>
            <a:r>
              <a:rPr lang="nl-NL" sz="2400" dirty="0" err="1"/>
              <a:t>needed</a:t>
            </a:r>
            <a:r>
              <a:rPr lang="nl-NL" sz="2400" dirty="0"/>
              <a:t> </a:t>
            </a:r>
            <a:r>
              <a:rPr lang="nl-NL" sz="2400" dirty="0" err="1"/>
              <a:t>for</a:t>
            </a:r>
            <a:r>
              <a:rPr lang="nl-NL" sz="2400" dirty="0"/>
              <a:t> </a:t>
            </a:r>
            <a:r>
              <a:rPr lang="nl-NL" sz="2400" dirty="0" err="1"/>
              <a:t>this</a:t>
            </a:r>
            <a:r>
              <a:rPr lang="nl-NL" sz="2400" dirty="0"/>
              <a:t> process </a:t>
            </a:r>
            <a:r>
              <a:rPr lang="nl-NL" sz="2400" dirty="0" err="1"/>
              <a:t>can</a:t>
            </a:r>
            <a:r>
              <a:rPr lang="nl-NL" sz="2400" dirty="0"/>
              <a:t> </a:t>
            </a:r>
            <a:r>
              <a:rPr lang="nl-NL" sz="2400" dirty="0" err="1"/>
              <a:t>be</a:t>
            </a:r>
            <a:r>
              <a:rPr lang="nl-NL" sz="2400" dirty="0"/>
              <a:t> </a:t>
            </a:r>
            <a:r>
              <a:rPr lang="nl-NL" sz="2400" dirty="0" err="1"/>
              <a:t>calculated</a:t>
            </a:r>
            <a:r>
              <a:rPr lang="nl-NL" sz="2400" dirty="0"/>
              <a:t> </a:t>
            </a:r>
            <a:r>
              <a:rPr lang="nl-NL" sz="2400" dirty="0" err="1"/>
              <a:t>using</a:t>
            </a:r>
            <a:r>
              <a:rPr lang="nl-NL" sz="2400" dirty="0"/>
              <a:t> </a:t>
            </a:r>
            <a:r>
              <a:rPr lang="nl-NL" sz="2400" dirty="0" err="1"/>
              <a:t>this</a:t>
            </a:r>
            <a:r>
              <a:rPr lang="nl-NL" sz="2400" dirty="0"/>
              <a:t> </a:t>
            </a:r>
            <a:r>
              <a:rPr lang="nl-NL" sz="2400" dirty="0" err="1"/>
              <a:t>formula</a:t>
            </a:r>
            <a:r>
              <a:rPr lang="nl-NL" sz="2400" dirty="0"/>
              <a:t>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77309" y="2383028"/>
          <a:ext cx="7301384" cy="8787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Vergelijking" r:id="rId3" imgW="4431960" imgH="533160" progId="Equation.3">
                  <p:embed/>
                </p:oleObj>
              </mc:Choice>
              <mc:Fallback>
                <p:oleObj name="Vergelijking" r:id="rId3" imgW="4431960" imgH="533160" progId="Equation.3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309" y="2383028"/>
                        <a:ext cx="7301384" cy="8787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hthoek 12"/>
          <p:cNvSpPr/>
          <p:nvPr/>
        </p:nvSpPr>
        <p:spPr>
          <a:xfrm>
            <a:off x="3647066" y="2362200"/>
            <a:ext cx="1604583" cy="1081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7" name="Rechthoek 13"/>
          <p:cNvSpPr/>
          <p:nvPr/>
        </p:nvSpPr>
        <p:spPr>
          <a:xfrm>
            <a:off x="5251649" y="2291160"/>
            <a:ext cx="1152128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8" name="Rechthoek 14"/>
          <p:cNvSpPr/>
          <p:nvPr/>
        </p:nvSpPr>
        <p:spPr>
          <a:xfrm>
            <a:off x="6403778" y="2218184"/>
            <a:ext cx="2160239" cy="1081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48373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6"/>
          <p:cNvSpPr txBox="1">
            <a:spLocks noChangeArrowheads="1"/>
          </p:cNvSpPr>
          <p:nvPr/>
        </p:nvSpPr>
        <p:spPr bwMode="auto">
          <a:xfrm>
            <a:off x="152400" y="609601"/>
            <a:ext cx="8001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/>
              <a:t>For </a:t>
            </a:r>
            <a:r>
              <a:rPr lang="nl-NL" sz="2400" dirty="0" err="1"/>
              <a:t>example</a:t>
            </a:r>
            <a:r>
              <a:rPr lang="nl-NL" sz="2400" dirty="0"/>
              <a:t>:</a:t>
            </a:r>
            <a:br>
              <a:rPr lang="nl-NL" sz="2400" dirty="0"/>
            </a:br>
            <a:r>
              <a:rPr lang="nl-NL" sz="2400" dirty="0" err="1"/>
              <a:t>Substance</a:t>
            </a:r>
            <a:r>
              <a:rPr lang="nl-NL" sz="2400" dirty="0"/>
              <a:t> X is </a:t>
            </a:r>
            <a:r>
              <a:rPr lang="nl-NL" sz="2400" dirty="0" err="1"/>
              <a:t>being</a:t>
            </a:r>
            <a:r>
              <a:rPr lang="nl-NL" sz="2400" dirty="0"/>
              <a:t> </a:t>
            </a:r>
            <a:r>
              <a:rPr lang="nl-NL" sz="2400" dirty="0" err="1"/>
              <a:t>heated</a:t>
            </a:r>
            <a:r>
              <a:rPr lang="nl-NL" sz="2400" dirty="0"/>
              <a:t> </a:t>
            </a:r>
            <a:r>
              <a:rPr lang="nl-NL" sz="2400" dirty="0" err="1"/>
              <a:t>from</a:t>
            </a:r>
            <a:r>
              <a:rPr lang="nl-NL" sz="2400" dirty="0"/>
              <a:t> </a:t>
            </a:r>
            <a:r>
              <a:rPr lang="nl-NL" sz="2400" i="1" dirty="0"/>
              <a:t>T</a:t>
            </a:r>
            <a:r>
              <a:rPr lang="nl-NL" sz="2400" i="1" baseline="-25000" dirty="0"/>
              <a:t>A</a:t>
            </a:r>
            <a:r>
              <a:rPr lang="nl-NL" sz="2400" dirty="0"/>
              <a:t> (below </a:t>
            </a:r>
            <a:r>
              <a:rPr lang="nl-NL" sz="2400" dirty="0" err="1"/>
              <a:t>melting</a:t>
            </a:r>
            <a:r>
              <a:rPr lang="nl-NL" sz="2400" dirty="0"/>
              <a:t> point) </a:t>
            </a:r>
            <a:r>
              <a:rPr lang="nl-NL" sz="2400" dirty="0" err="1"/>
              <a:t>to</a:t>
            </a:r>
            <a:r>
              <a:rPr lang="nl-NL" sz="2400" dirty="0"/>
              <a:t> </a:t>
            </a:r>
            <a:r>
              <a:rPr lang="nl-NL" sz="2400" i="1" dirty="0"/>
              <a:t>T</a:t>
            </a:r>
            <a:r>
              <a:rPr lang="nl-NL" sz="2400" i="1" baseline="-25000" dirty="0"/>
              <a:t>X</a:t>
            </a:r>
            <a:r>
              <a:rPr lang="nl-NL" sz="2400" dirty="0"/>
              <a:t> (</a:t>
            </a:r>
            <a:r>
              <a:rPr lang="nl-NL" sz="2400" dirty="0" err="1"/>
              <a:t>above</a:t>
            </a:r>
            <a:r>
              <a:rPr lang="nl-NL" sz="2400" dirty="0"/>
              <a:t> </a:t>
            </a:r>
            <a:r>
              <a:rPr lang="nl-NL" sz="2400" dirty="0" err="1"/>
              <a:t>boiling</a:t>
            </a:r>
            <a:r>
              <a:rPr lang="nl-NL" sz="2400" dirty="0"/>
              <a:t> point) at constant </a:t>
            </a:r>
            <a:r>
              <a:rPr lang="nl-NL" sz="2400" dirty="0" err="1"/>
              <a:t>pressure</a:t>
            </a:r>
            <a:r>
              <a:rPr lang="nl-NL" sz="2400" dirty="0"/>
              <a:t>. The heat </a:t>
            </a:r>
            <a:r>
              <a:rPr lang="nl-NL" sz="2400" dirty="0" err="1"/>
              <a:t>needed</a:t>
            </a:r>
            <a:r>
              <a:rPr lang="nl-NL" sz="2400" dirty="0"/>
              <a:t> </a:t>
            </a:r>
            <a:r>
              <a:rPr lang="nl-NL" sz="2400" dirty="0" err="1"/>
              <a:t>for</a:t>
            </a:r>
            <a:r>
              <a:rPr lang="nl-NL" sz="2400" dirty="0"/>
              <a:t> </a:t>
            </a:r>
            <a:r>
              <a:rPr lang="nl-NL" sz="2400" dirty="0" err="1"/>
              <a:t>this</a:t>
            </a:r>
            <a:r>
              <a:rPr lang="nl-NL" sz="2400" dirty="0"/>
              <a:t> process </a:t>
            </a:r>
            <a:r>
              <a:rPr lang="nl-NL" sz="2400" dirty="0" err="1"/>
              <a:t>can</a:t>
            </a:r>
            <a:r>
              <a:rPr lang="nl-NL" sz="2400" dirty="0"/>
              <a:t> </a:t>
            </a:r>
            <a:r>
              <a:rPr lang="nl-NL" sz="2400" dirty="0" err="1"/>
              <a:t>be</a:t>
            </a:r>
            <a:r>
              <a:rPr lang="nl-NL" sz="2400" dirty="0"/>
              <a:t> </a:t>
            </a:r>
            <a:r>
              <a:rPr lang="nl-NL" sz="2400" dirty="0" err="1"/>
              <a:t>calculated</a:t>
            </a:r>
            <a:r>
              <a:rPr lang="nl-NL" sz="2400" dirty="0"/>
              <a:t> </a:t>
            </a:r>
            <a:r>
              <a:rPr lang="nl-NL" sz="2400" dirty="0" err="1"/>
              <a:t>using</a:t>
            </a:r>
            <a:r>
              <a:rPr lang="nl-NL" sz="2400" dirty="0"/>
              <a:t> </a:t>
            </a:r>
            <a:r>
              <a:rPr lang="nl-NL" sz="2400" dirty="0" err="1"/>
              <a:t>this</a:t>
            </a:r>
            <a:r>
              <a:rPr lang="nl-NL" sz="2400" dirty="0"/>
              <a:t> </a:t>
            </a:r>
            <a:r>
              <a:rPr lang="nl-NL" sz="2400" dirty="0" err="1"/>
              <a:t>formula</a:t>
            </a:r>
            <a:r>
              <a:rPr lang="nl-NL" sz="2400" dirty="0"/>
              <a:t>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77309" y="2383028"/>
          <a:ext cx="7301384" cy="8787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Vergelijking" r:id="rId3" imgW="4431960" imgH="533160" progId="Equation.3">
                  <p:embed/>
                </p:oleObj>
              </mc:Choice>
              <mc:Fallback>
                <p:oleObj name="Vergelijking" r:id="rId3" imgW="4431960" imgH="533160" progId="Equation.3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309" y="2383028"/>
                        <a:ext cx="7301384" cy="8787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hoek 13"/>
          <p:cNvSpPr/>
          <p:nvPr/>
        </p:nvSpPr>
        <p:spPr>
          <a:xfrm>
            <a:off x="5251649" y="2291160"/>
            <a:ext cx="1152128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8" name="Rechthoek 14"/>
          <p:cNvSpPr/>
          <p:nvPr/>
        </p:nvSpPr>
        <p:spPr>
          <a:xfrm>
            <a:off x="6403778" y="2218184"/>
            <a:ext cx="2160239" cy="1081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99214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6"/>
          <p:cNvSpPr txBox="1">
            <a:spLocks noChangeArrowheads="1"/>
          </p:cNvSpPr>
          <p:nvPr/>
        </p:nvSpPr>
        <p:spPr bwMode="auto">
          <a:xfrm>
            <a:off x="152400" y="609601"/>
            <a:ext cx="8001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/>
              <a:t>For </a:t>
            </a:r>
            <a:r>
              <a:rPr lang="nl-NL" sz="2400" dirty="0" err="1"/>
              <a:t>example</a:t>
            </a:r>
            <a:r>
              <a:rPr lang="nl-NL" sz="2400" dirty="0"/>
              <a:t>:</a:t>
            </a:r>
            <a:br>
              <a:rPr lang="nl-NL" sz="2400" dirty="0"/>
            </a:br>
            <a:r>
              <a:rPr lang="nl-NL" sz="2400" dirty="0" err="1"/>
              <a:t>Substance</a:t>
            </a:r>
            <a:r>
              <a:rPr lang="nl-NL" sz="2400" dirty="0"/>
              <a:t> X is </a:t>
            </a:r>
            <a:r>
              <a:rPr lang="nl-NL" sz="2400" dirty="0" err="1"/>
              <a:t>being</a:t>
            </a:r>
            <a:r>
              <a:rPr lang="nl-NL" sz="2400" dirty="0"/>
              <a:t> </a:t>
            </a:r>
            <a:r>
              <a:rPr lang="nl-NL" sz="2400" dirty="0" err="1"/>
              <a:t>heated</a:t>
            </a:r>
            <a:r>
              <a:rPr lang="nl-NL" sz="2400" dirty="0"/>
              <a:t> </a:t>
            </a:r>
            <a:r>
              <a:rPr lang="nl-NL" sz="2400" dirty="0" err="1"/>
              <a:t>from</a:t>
            </a:r>
            <a:r>
              <a:rPr lang="nl-NL" sz="2400" dirty="0"/>
              <a:t> </a:t>
            </a:r>
            <a:r>
              <a:rPr lang="nl-NL" sz="2400" i="1" dirty="0"/>
              <a:t>T</a:t>
            </a:r>
            <a:r>
              <a:rPr lang="nl-NL" sz="2400" i="1" baseline="-25000" dirty="0"/>
              <a:t>A</a:t>
            </a:r>
            <a:r>
              <a:rPr lang="nl-NL" sz="2400" dirty="0"/>
              <a:t> (below </a:t>
            </a:r>
            <a:r>
              <a:rPr lang="nl-NL" sz="2400" dirty="0" err="1"/>
              <a:t>melting</a:t>
            </a:r>
            <a:r>
              <a:rPr lang="nl-NL" sz="2400" dirty="0"/>
              <a:t> point) </a:t>
            </a:r>
            <a:r>
              <a:rPr lang="nl-NL" sz="2400" dirty="0" err="1"/>
              <a:t>to</a:t>
            </a:r>
            <a:r>
              <a:rPr lang="nl-NL" sz="2400" dirty="0"/>
              <a:t> </a:t>
            </a:r>
            <a:r>
              <a:rPr lang="nl-NL" sz="2400" i="1" dirty="0"/>
              <a:t>T</a:t>
            </a:r>
            <a:r>
              <a:rPr lang="nl-NL" sz="2400" i="1" baseline="-25000" dirty="0"/>
              <a:t>X</a:t>
            </a:r>
            <a:r>
              <a:rPr lang="nl-NL" sz="2400" dirty="0"/>
              <a:t> (</a:t>
            </a:r>
            <a:r>
              <a:rPr lang="nl-NL" sz="2400" dirty="0" err="1"/>
              <a:t>above</a:t>
            </a:r>
            <a:r>
              <a:rPr lang="nl-NL" sz="2400" dirty="0"/>
              <a:t> </a:t>
            </a:r>
            <a:r>
              <a:rPr lang="nl-NL" sz="2400" dirty="0" err="1"/>
              <a:t>boiling</a:t>
            </a:r>
            <a:r>
              <a:rPr lang="nl-NL" sz="2400" dirty="0"/>
              <a:t> point) at constant </a:t>
            </a:r>
            <a:r>
              <a:rPr lang="nl-NL" sz="2400" dirty="0" err="1"/>
              <a:t>pressure</a:t>
            </a:r>
            <a:r>
              <a:rPr lang="nl-NL" sz="2400" dirty="0"/>
              <a:t>. The heat </a:t>
            </a:r>
            <a:r>
              <a:rPr lang="nl-NL" sz="2400" dirty="0" err="1"/>
              <a:t>needed</a:t>
            </a:r>
            <a:r>
              <a:rPr lang="nl-NL" sz="2400" dirty="0"/>
              <a:t> </a:t>
            </a:r>
            <a:r>
              <a:rPr lang="nl-NL" sz="2400" dirty="0" err="1"/>
              <a:t>for</a:t>
            </a:r>
            <a:r>
              <a:rPr lang="nl-NL" sz="2400" dirty="0"/>
              <a:t> </a:t>
            </a:r>
            <a:r>
              <a:rPr lang="nl-NL" sz="2400" dirty="0" err="1"/>
              <a:t>this</a:t>
            </a:r>
            <a:r>
              <a:rPr lang="nl-NL" sz="2400" dirty="0"/>
              <a:t> process </a:t>
            </a:r>
            <a:r>
              <a:rPr lang="nl-NL" sz="2400" dirty="0" err="1"/>
              <a:t>can</a:t>
            </a:r>
            <a:r>
              <a:rPr lang="nl-NL" sz="2400" dirty="0"/>
              <a:t> </a:t>
            </a:r>
            <a:r>
              <a:rPr lang="nl-NL" sz="2400" dirty="0" err="1"/>
              <a:t>be</a:t>
            </a:r>
            <a:r>
              <a:rPr lang="nl-NL" sz="2400" dirty="0"/>
              <a:t> </a:t>
            </a:r>
            <a:r>
              <a:rPr lang="nl-NL" sz="2400" dirty="0" err="1"/>
              <a:t>calculated</a:t>
            </a:r>
            <a:r>
              <a:rPr lang="nl-NL" sz="2400" dirty="0"/>
              <a:t> </a:t>
            </a:r>
            <a:r>
              <a:rPr lang="nl-NL" sz="2400" dirty="0" err="1"/>
              <a:t>using</a:t>
            </a:r>
            <a:r>
              <a:rPr lang="nl-NL" sz="2400" dirty="0"/>
              <a:t> </a:t>
            </a:r>
            <a:r>
              <a:rPr lang="nl-NL" sz="2400" dirty="0" err="1"/>
              <a:t>this</a:t>
            </a:r>
            <a:r>
              <a:rPr lang="nl-NL" sz="2400" dirty="0"/>
              <a:t> </a:t>
            </a:r>
            <a:r>
              <a:rPr lang="nl-NL" sz="2400" dirty="0" err="1"/>
              <a:t>formula</a:t>
            </a:r>
            <a:r>
              <a:rPr lang="nl-NL" sz="2400" dirty="0"/>
              <a:t>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77309" y="2383028"/>
          <a:ext cx="7301384" cy="8787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Vergelijking" r:id="rId3" imgW="4431960" imgH="533160" progId="Equation.3">
                  <p:embed/>
                </p:oleObj>
              </mc:Choice>
              <mc:Fallback>
                <p:oleObj name="Vergelijking" r:id="rId3" imgW="4431960" imgH="533160" progId="Equation.3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309" y="2383028"/>
                        <a:ext cx="7301384" cy="8787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hoek 14"/>
          <p:cNvSpPr/>
          <p:nvPr/>
        </p:nvSpPr>
        <p:spPr>
          <a:xfrm>
            <a:off x="6403778" y="2218184"/>
            <a:ext cx="2160239" cy="1081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58412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6"/>
          <p:cNvSpPr txBox="1">
            <a:spLocks noChangeArrowheads="1"/>
          </p:cNvSpPr>
          <p:nvPr/>
        </p:nvSpPr>
        <p:spPr bwMode="auto">
          <a:xfrm>
            <a:off x="152400" y="609601"/>
            <a:ext cx="8001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/>
              <a:t>For </a:t>
            </a:r>
            <a:r>
              <a:rPr lang="nl-NL" sz="2400" dirty="0" err="1"/>
              <a:t>example</a:t>
            </a:r>
            <a:r>
              <a:rPr lang="nl-NL" sz="2400" dirty="0"/>
              <a:t>:</a:t>
            </a:r>
            <a:br>
              <a:rPr lang="nl-NL" sz="2400" dirty="0"/>
            </a:br>
            <a:r>
              <a:rPr lang="nl-NL" sz="2400" dirty="0" err="1"/>
              <a:t>Substance</a:t>
            </a:r>
            <a:r>
              <a:rPr lang="nl-NL" sz="2400" dirty="0"/>
              <a:t> X is </a:t>
            </a:r>
            <a:r>
              <a:rPr lang="nl-NL" sz="2400" dirty="0" err="1"/>
              <a:t>being</a:t>
            </a:r>
            <a:r>
              <a:rPr lang="nl-NL" sz="2400" dirty="0"/>
              <a:t> </a:t>
            </a:r>
            <a:r>
              <a:rPr lang="nl-NL" sz="2400" dirty="0" err="1"/>
              <a:t>heated</a:t>
            </a:r>
            <a:r>
              <a:rPr lang="nl-NL" sz="2400" dirty="0"/>
              <a:t> </a:t>
            </a:r>
            <a:r>
              <a:rPr lang="nl-NL" sz="2400" dirty="0" err="1"/>
              <a:t>from</a:t>
            </a:r>
            <a:r>
              <a:rPr lang="nl-NL" sz="2400" dirty="0"/>
              <a:t> </a:t>
            </a:r>
            <a:r>
              <a:rPr lang="nl-NL" sz="2400" i="1" dirty="0"/>
              <a:t>T</a:t>
            </a:r>
            <a:r>
              <a:rPr lang="nl-NL" sz="2400" i="1" baseline="-25000" dirty="0"/>
              <a:t>A</a:t>
            </a:r>
            <a:r>
              <a:rPr lang="nl-NL" sz="2400" dirty="0"/>
              <a:t> (below </a:t>
            </a:r>
            <a:r>
              <a:rPr lang="nl-NL" sz="2400" dirty="0" err="1"/>
              <a:t>melting</a:t>
            </a:r>
            <a:r>
              <a:rPr lang="nl-NL" sz="2400" dirty="0"/>
              <a:t> point) </a:t>
            </a:r>
            <a:r>
              <a:rPr lang="nl-NL" sz="2400" dirty="0" err="1"/>
              <a:t>to</a:t>
            </a:r>
            <a:r>
              <a:rPr lang="nl-NL" sz="2400" dirty="0"/>
              <a:t> </a:t>
            </a:r>
            <a:r>
              <a:rPr lang="nl-NL" sz="2400" i="1" dirty="0"/>
              <a:t>T</a:t>
            </a:r>
            <a:r>
              <a:rPr lang="nl-NL" sz="2400" i="1" baseline="-25000" dirty="0"/>
              <a:t>X</a:t>
            </a:r>
            <a:r>
              <a:rPr lang="nl-NL" sz="2400" dirty="0"/>
              <a:t> (</a:t>
            </a:r>
            <a:r>
              <a:rPr lang="nl-NL" sz="2400" dirty="0" err="1"/>
              <a:t>above</a:t>
            </a:r>
            <a:r>
              <a:rPr lang="nl-NL" sz="2400" dirty="0"/>
              <a:t> </a:t>
            </a:r>
            <a:r>
              <a:rPr lang="nl-NL" sz="2400" dirty="0" err="1"/>
              <a:t>boiling</a:t>
            </a:r>
            <a:r>
              <a:rPr lang="nl-NL" sz="2400" dirty="0"/>
              <a:t> point) at constant </a:t>
            </a:r>
            <a:r>
              <a:rPr lang="nl-NL" sz="2400" dirty="0" err="1"/>
              <a:t>pressure</a:t>
            </a:r>
            <a:r>
              <a:rPr lang="nl-NL" sz="2400" dirty="0"/>
              <a:t>. The heat </a:t>
            </a:r>
            <a:r>
              <a:rPr lang="nl-NL" sz="2400" dirty="0" err="1"/>
              <a:t>needed</a:t>
            </a:r>
            <a:r>
              <a:rPr lang="nl-NL" sz="2400" dirty="0"/>
              <a:t> </a:t>
            </a:r>
            <a:r>
              <a:rPr lang="nl-NL" sz="2400" dirty="0" err="1"/>
              <a:t>for</a:t>
            </a:r>
            <a:r>
              <a:rPr lang="nl-NL" sz="2400" dirty="0"/>
              <a:t> </a:t>
            </a:r>
            <a:r>
              <a:rPr lang="nl-NL" sz="2400" dirty="0" err="1"/>
              <a:t>this</a:t>
            </a:r>
            <a:r>
              <a:rPr lang="nl-NL" sz="2400" dirty="0"/>
              <a:t> process </a:t>
            </a:r>
            <a:r>
              <a:rPr lang="nl-NL" sz="2400" dirty="0" err="1"/>
              <a:t>can</a:t>
            </a:r>
            <a:r>
              <a:rPr lang="nl-NL" sz="2400" dirty="0"/>
              <a:t> </a:t>
            </a:r>
            <a:r>
              <a:rPr lang="nl-NL" sz="2400" dirty="0" err="1"/>
              <a:t>be</a:t>
            </a:r>
            <a:r>
              <a:rPr lang="nl-NL" sz="2400" dirty="0"/>
              <a:t> </a:t>
            </a:r>
            <a:r>
              <a:rPr lang="nl-NL" sz="2400" dirty="0" err="1"/>
              <a:t>calculated</a:t>
            </a:r>
            <a:r>
              <a:rPr lang="nl-NL" sz="2400" dirty="0"/>
              <a:t> </a:t>
            </a:r>
            <a:r>
              <a:rPr lang="nl-NL" sz="2400" dirty="0" err="1"/>
              <a:t>using</a:t>
            </a:r>
            <a:r>
              <a:rPr lang="nl-NL" sz="2400" dirty="0"/>
              <a:t> </a:t>
            </a:r>
            <a:r>
              <a:rPr lang="nl-NL" sz="2400" dirty="0" err="1"/>
              <a:t>this</a:t>
            </a:r>
            <a:r>
              <a:rPr lang="nl-NL" sz="2400" dirty="0"/>
              <a:t> </a:t>
            </a:r>
            <a:r>
              <a:rPr lang="nl-NL" sz="2400" dirty="0" err="1"/>
              <a:t>formula</a:t>
            </a:r>
            <a:r>
              <a:rPr lang="nl-NL" sz="2400" dirty="0"/>
              <a:t>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77309" y="2383028"/>
          <a:ext cx="7301384" cy="8787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Vergelijking" r:id="rId3" imgW="4431960" imgH="533160" progId="Equation.3">
                  <p:embed/>
                </p:oleObj>
              </mc:Choice>
              <mc:Fallback>
                <p:oleObj name="Vergelijking" r:id="rId3" imgW="4431960" imgH="533160" progId="Equation.3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309" y="2383028"/>
                        <a:ext cx="7301384" cy="8787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85913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6"/>
          <p:cNvSpPr txBox="1">
            <a:spLocks noChangeArrowheads="1"/>
          </p:cNvSpPr>
          <p:nvPr/>
        </p:nvSpPr>
        <p:spPr bwMode="auto">
          <a:xfrm>
            <a:off x="152400" y="609601"/>
            <a:ext cx="8001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/>
              <a:t>For </a:t>
            </a:r>
            <a:r>
              <a:rPr lang="nl-NL" sz="2400" dirty="0" err="1"/>
              <a:t>example</a:t>
            </a:r>
            <a:r>
              <a:rPr lang="nl-NL" sz="2400" dirty="0"/>
              <a:t>:</a:t>
            </a:r>
            <a:br>
              <a:rPr lang="nl-NL" sz="2400" dirty="0"/>
            </a:br>
            <a:r>
              <a:rPr lang="nl-NL" sz="2400" dirty="0" err="1"/>
              <a:t>Substance</a:t>
            </a:r>
            <a:r>
              <a:rPr lang="nl-NL" sz="2400" dirty="0"/>
              <a:t> X is </a:t>
            </a:r>
            <a:r>
              <a:rPr lang="nl-NL" sz="2400" dirty="0" err="1"/>
              <a:t>being</a:t>
            </a:r>
            <a:r>
              <a:rPr lang="nl-NL" sz="2400" dirty="0"/>
              <a:t> </a:t>
            </a:r>
            <a:r>
              <a:rPr lang="nl-NL" sz="2400" dirty="0" err="1"/>
              <a:t>heated</a:t>
            </a:r>
            <a:r>
              <a:rPr lang="nl-NL" sz="2400" dirty="0"/>
              <a:t> </a:t>
            </a:r>
            <a:r>
              <a:rPr lang="nl-NL" sz="2400" dirty="0" err="1"/>
              <a:t>from</a:t>
            </a:r>
            <a:r>
              <a:rPr lang="nl-NL" sz="2400" dirty="0"/>
              <a:t> </a:t>
            </a:r>
            <a:r>
              <a:rPr lang="nl-NL" sz="2400" i="1" dirty="0"/>
              <a:t>T</a:t>
            </a:r>
            <a:r>
              <a:rPr lang="nl-NL" sz="2400" i="1" baseline="-25000" dirty="0"/>
              <a:t>A</a:t>
            </a:r>
            <a:r>
              <a:rPr lang="nl-NL" sz="2400" dirty="0"/>
              <a:t> (below </a:t>
            </a:r>
            <a:r>
              <a:rPr lang="nl-NL" sz="2400" dirty="0" err="1"/>
              <a:t>melting</a:t>
            </a:r>
            <a:r>
              <a:rPr lang="nl-NL" sz="2400" dirty="0"/>
              <a:t> point) </a:t>
            </a:r>
            <a:r>
              <a:rPr lang="nl-NL" sz="2400" dirty="0" err="1"/>
              <a:t>to</a:t>
            </a:r>
            <a:r>
              <a:rPr lang="nl-NL" sz="2400" dirty="0"/>
              <a:t> </a:t>
            </a:r>
            <a:r>
              <a:rPr lang="nl-NL" sz="2400" i="1" dirty="0"/>
              <a:t>T</a:t>
            </a:r>
            <a:r>
              <a:rPr lang="nl-NL" sz="2400" i="1" baseline="-25000" dirty="0"/>
              <a:t>X</a:t>
            </a:r>
            <a:r>
              <a:rPr lang="nl-NL" sz="2400" dirty="0"/>
              <a:t> (</a:t>
            </a:r>
            <a:r>
              <a:rPr lang="nl-NL" sz="2400" dirty="0" err="1"/>
              <a:t>above</a:t>
            </a:r>
            <a:r>
              <a:rPr lang="nl-NL" sz="2400" dirty="0"/>
              <a:t> </a:t>
            </a:r>
            <a:r>
              <a:rPr lang="nl-NL" sz="2400" dirty="0" err="1"/>
              <a:t>boiling</a:t>
            </a:r>
            <a:r>
              <a:rPr lang="nl-NL" sz="2400" dirty="0"/>
              <a:t> point) at constant </a:t>
            </a:r>
            <a:r>
              <a:rPr lang="nl-NL" sz="2400" dirty="0" err="1"/>
              <a:t>pressure</a:t>
            </a:r>
            <a:r>
              <a:rPr lang="nl-NL" sz="2400" dirty="0"/>
              <a:t>. The heat </a:t>
            </a:r>
            <a:r>
              <a:rPr lang="nl-NL" sz="2400" dirty="0" err="1"/>
              <a:t>needed</a:t>
            </a:r>
            <a:r>
              <a:rPr lang="nl-NL" sz="2400" dirty="0"/>
              <a:t> </a:t>
            </a:r>
            <a:r>
              <a:rPr lang="nl-NL" sz="2400" dirty="0" err="1"/>
              <a:t>for</a:t>
            </a:r>
            <a:r>
              <a:rPr lang="nl-NL" sz="2400" dirty="0"/>
              <a:t> </a:t>
            </a:r>
            <a:r>
              <a:rPr lang="nl-NL" sz="2400" dirty="0" err="1"/>
              <a:t>this</a:t>
            </a:r>
            <a:r>
              <a:rPr lang="nl-NL" sz="2400" dirty="0"/>
              <a:t> process </a:t>
            </a:r>
            <a:r>
              <a:rPr lang="nl-NL" sz="2400" dirty="0" err="1"/>
              <a:t>can</a:t>
            </a:r>
            <a:r>
              <a:rPr lang="nl-NL" sz="2400" dirty="0"/>
              <a:t> </a:t>
            </a:r>
            <a:r>
              <a:rPr lang="nl-NL" sz="2400" dirty="0" err="1"/>
              <a:t>be</a:t>
            </a:r>
            <a:r>
              <a:rPr lang="nl-NL" sz="2400" dirty="0"/>
              <a:t> </a:t>
            </a:r>
            <a:r>
              <a:rPr lang="nl-NL" sz="2400" dirty="0" err="1"/>
              <a:t>calculated</a:t>
            </a:r>
            <a:r>
              <a:rPr lang="nl-NL" sz="2400" dirty="0"/>
              <a:t> </a:t>
            </a:r>
            <a:r>
              <a:rPr lang="nl-NL" sz="2400" dirty="0" err="1"/>
              <a:t>using</a:t>
            </a:r>
            <a:r>
              <a:rPr lang="nl-NL" sz="2400" dirty="0"/>
              <a:t> </a:t>
            </a:r>
            <a:r>
              <a:rPr lang="nl-NL" sz="2400" dirty="0" err="1"/>
              <a:t>this</a:t>
            </a:r>
            <a:r>
              <a:rPr lang="nl-NL" sz="2400" dirty="0"/>
              <a:t> </a:t>
            </a:r>
            <a:r>
              <a:rPr lang="nl-NL" sz="2400" dirty="0" err="1"/>
              <a:t>formula</a:t>
            </a:r>
            <a:r>
              <a:rPr lang="nl-NL" sz="2400" dirty="0"/>
              <a:t>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77309" y="2383028"/>
          <a:ext cx="7301384" cy="8787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Vergelijking" r:id="rId3" imgW="4431960" imgH="533160" progId="Equation.3">
                  <p:embed/>
                </p:oleObj>
              </mc:Choice>
              <mc:Fallback>
                <p:oleObj name="Vergelijking" r:id="rId3" imgW="4431960" imgH="533160" progId="Equation.3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309" y="2383028"/>
                        <a:ext cx="7301384" cy="8787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kstvak 19"/>
          <p:cNvSpPr txBox="1">
            <a:spLocks noChangeArrowheads="1"/>
          </p:cNvSpPr>
          <p:nvPr/>
        </p:nvSpPr>
        <p:spPr bwMode="auto">
          <a:xfrm>
            <a:off x="342399" y="3153338"/>
            <a:ext cx="84249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/>
              <a:t>The </a:t>
            </a:r>
            <a:r>
              <a:rPr lang="nl-NL" sz="2400" dirty="0" err="1"/>
              <a:t>cummulative</a:t>
            </a:r>
            <a:r>
              <a:rPr lang="nl-NL" sz="2400" dirty="0"/>
              <a:t> </a:t>
            </a:r>
            <a:r>
              <a:rPr lang="nl-NL" sz="2400" dirty="0" err="1"/>
              <a:t>entropy</a:t>
            </a:r>
            <a:r>
              <a:rPr lang="nl-NL" sz="2400" dirty="0"/>
              <a:t> change is </a:t>
            </a:r>
            <a:r>
              <a:rPr lang="nl-NL" sz="2400" dirty="0" err="1"/>
              <a:t>then</a:t>
            </a:r>
            <a:r>
              <a:rPr lang="nl-NL" sz="2400" dirty="0"/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9028870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6"/>
          <p:cNvSpPr txBox="1">
            <a:spLocks noChangeArrowheads="1"/>
          </p:cNvSpPr>
          <p:nvPr/>
        </p:nvSpPr>
        <p:spPr bwMode="auto">
          <a:xfrm>
            <a:off x="152400" y="609601"/>
            <a:ext cx="8001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/>
              <a:t>For </a:t>
            </a:r>
            <a:r>
              <a:rPr lang="nl-NL" sz="2400" dirty="0" err="1"/>
              <a:t>example</a:t>
            </a:r>
            <a:r>
              <a:rPr lang="nl-NL" sz="2400" dirty="0"/>
              <a:t>:</a:t>
            </a:r>
            <a:br>
              <a:rPr lang="nl-NL" sz="2400" dirty="0"/>
            </a:br>
            <a:r>
              <a:rPr lang="nl-NL" sz="2400" dirty="0" err="1"/>
              <a:t>Substance</a:t>
            </a:r>
            <a:r>
              <a:rPr lang="nl-NL" sz="2400" dirty="0"/>
              <a:t> X is </a:t>
            </a:r>
            <a:r>
              <a:rPr lang="nl-NL" sz="2400" dirty="0" err="1"/>
              <a:t>being</a:t>
            </a:r>
            <a:r>
              <a:rPr lang="nl-NL" sz="2400" dirty="0"/>
              <a:t> </a:t>
            </a:r>
            <a:r>
              <a:rPr lang="nl-NL" sz="2400" dirty="0" err="1"/>
              <a:t>heated</a:t>
            </a:r>
            <a:r>
              <a:rPr lang="nl-NL" sz="2400" dirty="0"/>
              <a:t> </a:t>
            </a:r>
            <a:r>
              <a:rPr lang="nl-NL" sz="2400" dirty="0" err="1"/>
              <a:t>from</a:t>
            </a:r>
            <a:r>
              <a:rPr lang="nl-NL" sz="2400" dirty="0"/>
              <a:t> </a:t>
            </a:r>
            <a:r>
              <a:rPr lang="nl-NL" sz="2400" i="1" dirty="0"/>
              <a:t>T</a:t>
            </a:r>
            <a:r>
              <a:rPr lang="nl-NL" sz="2400" i="1" baseline="-25000" dirty="0"/>
              <a:t>A</a:t>
            </a:r>
            <a:r>
              <a:rPr lang="nl-NL" sz="2400" dirty="0"/>
              <a:t> (below </a:t>
            </a:r>
            <a:r>
              <a:rPr lang="nl-NL" sz="2400" dirty="0" err="1"/>
              <a:t>melting</a:t>
            </a:r>
            <a:r>
              <a:rPr lang="nl-NL" sz="2400" dirty="0"/>
              <a:t> point) </a:t>
            </a:r>
            <a:r>
              <a:rPr lang="nl-NL" sz="2400" dirty="0" err="1"/>
              <a:t>to</a:t>
            </a:r>
            <a:r>
              <a:rPr lang="nl-NL" sz="2400" dirty="0"/>
              <a:t> </a:t>
            </a:r>
            <a:r>
              <a:rPr lang="nl-NL" sz="2400" i="1" dirty="0"/>
              <a:t>T</a:t>
            </a:r>
            <a:r>
              <a:rPr lang="nl-NL" sz="2400" i="1" baseline="-25000" dirty="0"/>
              <a:t>X</a:t>
            </a:r>
            <a:r>
              <a:rPr lang="nl-NL" sz="2400" dirty="0"/>
              <a:t> (</a:t>
            </a:r>
            <a:r>
              <a:rPr lang="nl-NL" sz="2400" dirty="0" err="1"/>
              <a:t>above</a:t>
            </a:r>
            <a:r>
              <a:rPr lang="nl-NL" sz="2400" dirty="0"/>
              <a:t> </a:t>
            </a:r>
            <a:r>
              <a:rPr lang="nl-NL" sz="2400" dirty="0" err="1"/>
              <a:t>boiling</a:t>
            </a:r>
            <a:r>
              <a:rPr lang="nl-NL" sz="2400" dirty="0"/>
              <a:t> point) at constant </a:t>
            </a:r>
            <a:r>
              <a:rPr lang="nl-NL" sz="2400" dirty="0" err="1"/>
              <a:t>pressure</a:t>
            </a:r>
            <a:r>
              <a:rPr lang="nl-NL" sz="2400" dirty="0"/>
              <a:t>. The heat </a:t>
            </a:r>
            <a:r>
              <a:rPr lang="nl-NL" sz="2400" dirty="0" err="1"/>
              <a:t>needed</a:t>
            </a:r>
            <a:r>
              <a:rPr lang="nl-NL" sz="2400" dirty="0"/>
              <a:t> </a:t>
            </a:r>
            <a:r>
              <a:rPr lang="nl-NL" sz="2400" dirty="0" err="1"/>
              <a:t>for</a:t>
            </a:r>
            <a:r>
              <a:rPr lang="nl-NL" sz="2400" dirty="0"/>
              <a:t> </a:t>
            </a:r>
            <a:r>
              <a:rPr lang="nl-NL" sz="2400" dirty="0" err="1"/>
              <a:t>this</a:t>
            </a:r>
            <a:r>
              <a:rPr lang="nl-NL" sz="2400" dirty="0"/>
              <a:t> process </a:t>
            </a:r>
            <a:r>
              <a:rPr lang="nl-NL" sz="2400" dirty="0" err="1"/>
              <a:t>can</a:t>
            </a:r>
            <a:r>
              <a:rPr lang="nl-NL" sz="2400" dirty="0"/>
              <a:t> </a:t>
            </a:r>
            <a:r>
              <a:rPr lang="nl-NL" sz="2400" dirty="0" err="1"/>
              <a:t>be</a:t>
            </a:r>
            <a:r>
              <a:rPr lang="nl-NL" sz="2400" dirty="0"/>
              <a:t> </a:t>
            </a:r>
            <a:r>
              <a:rPr lang="nl-NL" sz="2400" dirty="0" err="1"/>
              <a:t>calculated</a:t>
            </a:r>
            <a:r>
              <a:rPr lang="nl-NL" sz="2400" dirty="0"/>
              <a:t> </a:t>
            </a:r>
            <a:r>
              <a:rPr lang="nl-NL" sz="2400" dirty="0" err="1"/>
              <a:t>using</a:t>
            </a:r>
            <a:r>
              <a:rPr lang="nl-NL" sz="2400" dirty="0"/>
              <a:t> </a:t>
            </a:r>
            <a:r>
              <a:rPr lang="nl-NL" sz="2400" dirty="0" err="1"/>
              <a:t>this</a:t>
            </a:r>
            <a:r>
              <a:rPr lang="nl-NL" sz="2400" dirty="0"/>
              <a:t> </a:t>
            </a:r>
            <a:r>
              <a:rPr lang="nl-NL" sz="2400" dirty="0" err="1"/>
              <a:t>formula</a:t>
            </a:r>
            <a:r>
              <a:rPr lang="nl-NL" sz="2400" dirty="0"/>
              <a:t>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4880492"/>
              </p:ext>
            </p:extLst>
          </p:nvPr>
        </p:nvGraphicFramePr>
        <p:xfrm>
          <a:off x="477309" y="2383028"/>
          <a:ext cx="7301384" cy="8787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Vergelijking" r:id="rId3" imgW="4431960" imgH="533160" progId="Equation.3">
                  <p:embed/>
                </p:oleObj>
              </mc:Choice>
              <mc:Fallback>
                <p:oleObj name="Vergelijking" r:id="rId3" imgW="4431960" imgH="533160" progId="Equation.3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309" y="2383028"/>
                        <a:ext cx="7301384" cy="8787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kstvak 19"/>
          <p:cNvSpPr txBox="1">
            <a:spLocks noChangeArrowheads="1"/>
          </p:cNvSpPr>
          <p:nvPr/>
        </p:nvSpPr>
        <p:spPr bwMode="auto">
          <a:xfrm>
            <a:off x="342399" y="3153338"/>
            <a:ext cx="84249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/>
              <a:t>The </a:t>
            </a:r>
            <a:r>
              <a:rPr lang="nl-NL" sz="2400" dirty="0" err="1"/>
              <a:t>cummulative</a:t>
            </a:r>
            <a:r>
              <a:rPr lang="nl-NL" sz="2400" dirty="0"/>
              <a:t> </a:t>
            </a:r>
            <a:r>
              <a:rPr lang="nl-NL" sz="2400" dirty="0" err="1"/>
              <a:t>entropy</a:t>
            </a:r>
            <a:r>
              <a:rPr lang="nl-NL" sz="2400" dirty="0"/>
              <a:t> change is </a:t>
            </a:r>
            <a:r>
              <a:rPr lang="nl-NL" sz="2400" dirty="0" err="1"/>
              <a:t>then</a:t>
            </a:r>
            <a:r>
              <a:rPr lang="nl-NL" sz="2400" dirty="0"/>
              <a:t>: </a:t>
            </a:r>
          </a:p>
        </p:txBody>
      </p:sp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890020"/>
              </p:ext>
            </p:extLst>
          </p:nvPr>
        </p:nvGraphicFramePr>
        <p:xfrm>
          <a:off x="444352" y="3808157"/>
          <a:ext cx="7632848" cy="9162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Vergelijking" r:id="rId5" imgW="4647960" imgH="558720" progId="Equation.3">
                  <p:embed/>
                </p:oleObj>
              </mc:Choice>
              <mc:Fallback>
                <p:oleObj name="Vergelijking" r:id="rId5" imgW="4647960" imgH="558720" progId="Equation.3">
                  <p:embed/>
                  <p:pic>
                    <p:nvPicPr>
                      <p:cNvPr id="1127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352" y="3808157"/>
                        <a:ext cx="7632848" cy="91624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47888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3B9FFA-328C-0243-8287-6CA8B1322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Course </a:t>
            </a:r>
            <a:r>
              <a:rPr lang="nl-NL" dirty="0" err="1"/>
              <a:t>outline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77D93FF-702E-A94E-B39C-78E9E283D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5 </a:t>
            </a:r>
            <a:r>
              <a:rPr lang="nl-NL" dirty="0" err="1"/>
              <a:t>sessions</a:t>
            </a:r>
            <a:r>
              <a:rPr lang="nl-NL" dirty="0"/>
              <a:t>:</a:t>
            </a:r>
          </a:p>
          <a:p>
            <a:pPr lvl="1"/>
            <a:r>
              <a:rPr lang="nl-NL" dirty="0"/>
              <a:t>1 Basics, (state) </a:t>
            </a:r>
            <a:r>
              <a:rPr lang="nl-NL" dirty="0" err="1"/>
              <a:t>functions</a:t>
            </a:r>
            <a:r>
              <a:rPr lang="nl-NL" dirty="0"/>
              <a:t>, </a:t>
            </a:r>
            <a:r>
              <a:rPr lang="nl-NL" dirty="0" err="1"/>
              <a:t>ideal</a:t>
            </a:r>
            <a:r>
              <a:rPr lang="nl-NL" dirty="0"/>
              <a:t> gas, </a:t>
            </a:r>
            <a:r>
              <a:rPr lang="nl-NL" dirty="0" err="1"/>
              <a:t>internal</a:t>
            </a:r>
            <a:r>
              <a:rPr lang="nl-NL" dirty="0"/>
              <a:t> energy, </a:t>
            </a:r>
            <a:r>
              <a:rPr lang="nl-NL" dirty="0" err="1"/>
              <a:t>work</a:t>
            </a:r>
            <a:r>
              <a:rPr lang="nl-NL" dirty="0"/>
              <a:t>, heat</a:t>
            </a:r>
          </a:p>
          <a:p>
            <a:pPr lvl="1"/>
            <a:r>
              <a:rPr lang="nl-NL" b="1" dirty="0">
                <a:solidFill>
                  <a:srgbClr val="FF0000"/>
                </a:solidFill>
              </a:rPr>
              <a:t>2 Energy, </a:t>
            </a:r>
            <a:r>
              <a:rPr lang="nl-NL" b="1" dirty="0" err="1">
                <a:solidFill>
                  <a:srgbClr val="FF0000"/>
                </a:solidFill>
              </a:rPr>
              <a:t>Entropy</a:t>
            </a:r>
            <a:r>
              <a:rPr lang="nl-NL" b="1" dirty="0">
                <a:solidFill>
                  <a:srgbClr val="FF0000"/>
                </a:solidFill>
              </a:rPr>
              <a:t>, </a:t>
            </a:r>
          </a:p>
          <a:p>
            <a:pPr lvl="1"/>
            <a:r>
              <a:rPr lang="nl-NL" dirty="0"/>
              <a:t>3 Energy</a:t>
            </a:r>
            <a:r>
              <a:rPr lang="nl-NL" b="1" dirty="0">
                <a:solidFill>
                  <a:srgbClr val="FF0000"/>
                </a:solidFill>
              </a:rPr>
              <a:t> </a:t>
            </a:r>
            <a:r>
              <a:rPr lang="nl-NL" dirty="0" err="1"/>
              <a:t>chemical</a:t>
            </a:r>
            <a:r>
              <a:rPr lang="nl-NL" dirty="0"/>
              <a:t> </a:t>
            </a:r>
            <a:r>
              <a:rPr lang="nl-NL" dirty="0" err="1"/>
              <a:t>reactions</a:t>
            </a:r>
            <a:endParaRPr lang="nl-NL" dirty="0"/>
          </a:p>
          <a:p>
            <a:pPr lvl="1"/>
            <a:r>
              <a:rPr lang="nl-NL" dirty="0"/>
              <a:t>4 </a:t>
            </a:r>
            <a:r>
              <a:rPr lang="nl-NL" dirty="0" err="1"/>
              <a:t>Electrochemistry</a:t>
            </a:r>
            <a:endParaRPr lang="nl-NL" dirty="0"/>
          </a:p>
          <a:p>
            <a:pPr lvl="1"/>
            <a:r>
              <a:rPr lang="nl-NL" dirty="0"/>
              <a:t>5 </a:t>
            </a:r>
            <a:r>
              <a:rPr lang="nl-NL" dirty="0" err="1"/>
              <a:t>Colligative</a:t>
            </a:r>
            <a:r>
              <a:rPr lang="nl-NL" dirty="0"/>
              <a:t> </a:t>
            </a:r>
            <a:r>
              <a:rPr lang="nl-NL" dirty="0" err="1"/>
              <a:t>properties</a:t>
            </a:r>
            <a:r>
              <a:rPr lang="nl-NL" dirty="0"/>
              <a:t> &amp; </a:t>
            </a:r>
            <a:r>
              <a:rPr lang="nl-NL" dirty="0" err="1"/>
              <a:t>statistical</a:t>
            </a:r>
            <a:r>
              <a:rPr lang="nl-NL" dirty="0"/>
              <a:t> thermo</a:t>
            </a:r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40066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85800" y="533400"/>
                <a:ext cx="708660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/>
                  <a:t>For </a:t>
                </a:r>
                <a:r>
                  <a:rPr lang="nl-NL" dirty="0" err="1"/>
                  <a:t>ideal</a:t>
                </a:r>
                <a:r>
                  <a:rPr lang="nl-NL" dirty="0"/>
                  <a:t> mixtures we </a:t>
                </a:r>
                <a:r>
                  <a:rPr lang="nl-NL" dirty="0" err="1"/>
                  <a:t>find</a:t>
                </a:r>
                <a:r>
                  <a:rPr lang="nl-NL" dirty="0"/>
                  <a:t>:</a:t>
                </a:r>
              </a:p>
              <a:p>
                <a14:m>
                  <m:oMath xmlns:m="http://schemas.openxmlformats.org/officeDocument/2006/math">
                    <m:r>
                      <a:rPr lang="nl-NL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m:rPr>
                        <m:nor/>
                      </m:rPr>
                      <a:rPr lang="nl-NL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R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𝑙𝑛</m:t>
                    </m:r>
                    <m:sSub>
                      <m:sSubPr>
                        <m:ctrlP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𝑙𝑛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nl-NL" dirty="0"/>
                  <a:t> </a:t>
                </a:r>
              </a:p>
              <a:p>
                <a:endParaRPr lang="nl-NL" dirty="0"/>
              </a:p>
              <a:p>
                <a:r>
                  <a:rPr lang="nl-NL" dirty="0" err="1"/>
                  <a:t>Where</a:t>
                </a:r>
                <a:r>
                  <a:rPr lang="nl-NL" dirty="0"/>
                  <a:t> </a:t>
                </a:r>
                <a:r>
                  <a:rPr lang="nl-NL" dirty="0" err="1"/>
                  <a:t>x</a:t>
                </a:r>
                <a:r>
                  <a:rPr lang="nl-NL" baseline="-25000" dirty="0" err="1"/>
                  <a:t>A</a:t>
                </a:r>
                <a:r>
                  <a:rPr lang="nl-NL" dirty="0"/>
                  <a:t> is </a:t>
                </a:r>
                <a:r>
                  <a:rPr lang="nl-NL" dirty="0" err="1"/>
                  <a:t>the</a:t>
                </a:r>
                <a:r>
                  <a:rPr lang="nl-NL" dirty="0"/>
                  <a:t> </a:t>
                </a:r>
                <a:r>
                  <a:rPr lang="nl-NL" dirty="0" err="1"/>
                  <a:t>mole</a:t>
                </a:r>
                <a:r>
                  <a:rPr lang="nl-NL" dirty="0"/>
                  <a:t> </a:t>
                </a:r>
                <a:r>
                  <a:rPr lang="nl-NL" dirty="0" err="1"/>
                  <a:t>fraction</a:t>
                </a:r>
                <a:r>
                  <a:rPr lang="nl-NL" dirty="0"/>
                  <a:t> of component A</a:t>
                </a:r>
              </a:p>
              <a:p>
                <a:endParaRPr lang="nl-NL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533400"/>
                <a:ext cx="7086600" cy="1477328"/>
              </a:xfrm>
              <a:prstGeom prst="rect">
                <a:avLst/>
              </a:prstGeom>
              <a:blipFill>
                <a:blip r:embed="rId2"/>
                <a:stretch>
                  <a:fillRect l="-775" t="-247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32686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85800" y="533400"/>
                <a:ext cx="7086600" cy="24642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/>
                  <a:t>For </a:t>
                </a:r>
                <a:r>
                  <a:rPr lang="nl-NL" dirty="0" err="1"/>
                  <a:t>ideal</a:t>
                </a:r>
                <a:r>
                  <a:rPr lang="nl-NL" dirty="0"/>
                  <a:t> mixtures we </a:t>
                </a:r>
                <a:r>
                  <a:rPr lang="nl-NL" dirty="0" err="1"/>
                  <a:t>find</a:t>
                </a:r>
                <a:r>
                  <a:rPr lang="nl-NL" dirty="0"/>
                  <a:t>:</a:t>
                </a:r>
              </a:p>
              <a:p>
                <a14:m>
                  <m:oMath xmlns:m="http://schemas.openxmlformats.org/officeDocument/2006/math">
                    <m:r>
                      <a:rPr lang="nl-NL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m:rPr>
                        <m:nor/>
                      </m:rPr>
                      <a:rPr lang="nl-NL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R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𝑙𝑛</m:t>
                    </m:r>
                    <m:sSub>
                      <m:sSubPr>
                        <m:ctrlP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𝑙𝑛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nl-NL" dirty="0"/>
                  <a:t> </a:t>
                </a:r>
              </a:p>
              <a:p>
                <a:endParaRPr lang="nl-NL" dirty="0"/>
              </a:p>
              <a:p>
                <a:r>
                  <a:rPr lang="nl-NL" dirty="0" err="1"/>
                  <a:t>Where</a:t>
                </a:r>
                <a:r>
                  <a:rPr lang="nl-NL" dirty="0"/>
                  <a:t> </a:t>
                </a:r>
                <a:r>
                  <a:rPr lang="nl-NL" dirty="0" err="1"/>
                  <a:t>x</a:t>
                </a:r>
                <a:r>
                  <a:rPr lang="nl-NL" baseline="-25000" dirty="0" err="1"/>
                  <a:t>A</a:t>
                </a:r>
                <a:r>
                  <a:rPr lang="nl-NL" dirty="0"/>
                  <a:t> is </a:t>
                </a:r>
                <a:r>
                  <a:rPr lang="nl-NL" dirty="0" err="1"/>
                  <a:t>the</a:t>
                </a:r>
                <a:r>
                  <a:rPr lang="nl-NL" dirty="0"/>
                  <a:t> </a:t>
                </a:r>
                <a:r>
                  <a:rPr lang="nl-NL" dirty="0" err="1"/>
                  <a:t>mole</a:t>
                </a:r>
                <a:r>
                  <a:rPr lang="nl-NL" dirty="0"/>
                  <a:t> </a:t>
                </a:r>
                <a:r>
                  <a:rPr lang="nl-NL" dirty="0" err="1"/>
                  <a:t>fraction</a:t>
                </a:r>
                <a:r>
                  <a:rPr lang="nl-NL" dirty="0"/>
                  <a:t> of component A</a:t>
                </a:r>
              </a:p>
              <a:p>
                <a:endParaRPr lang="nl-NL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nl-NL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nl-N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#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𝑚𝑜𝑙𝑒𝑠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𝑐𝑜𝑚𝑝𝑜𝑛𝑒𝑛𝑡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𝑡𝑜𝑡𝑎𝑙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 # 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𝑚𝑜𝑙𝑒𝑠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𝑎𝑙𝑙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𝑐𝑜𝑚𝑝𝑜𝑛𝑒𝑛𝑡𝑠</m:t>
                        </m:r>
                      </m:den>
                    </m:f>
                  </m:oMath>
                </a14:m>
                <a:r>
                  <a:rPr lang="nl-NL" dirty="0"/>
                  <a:t> </a:t>
                </a:r>
              </a:p>
              <a:p>
                <a:endParaRPr lang="nl-NL" dirty="0"/>
              </a:p>
              <a:p>
                <a:endParaRPr lang="nl-NL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533400"/>
                <a:ext cx="7086600" cy="2464264"/>
              </a:xfrm>
              <a:prstGeom prst="rect">
                <a:avLst/>
              </a:prstGeom>
              <a:blipFill>
                <a:blip r:embed="rId2"/>
                <a:stretch>
                  <a:fillRect l="-775" t="-1485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31838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85800" y="533400"/>
                <a:ext cx="7086600" cy="35722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/>
                  <a:t>For </a:t>
                </a:r>
                <a:r>
                  <a:rPr lang="nl-NL" dirty="0" err="1"/>
                  <a:t>ideal</a:t>
                </a:r>
                <a:r>
                  <a:rPr lang="nl-NL" dirty="0"/>
                  <a:t> mixtures we </a:t>
                </a:r>
                <a:r>
                  <a:rPr lang="nl-NL" dirty="0" err="1"/>
                  <a:t>find</a:t>
                </a:r>
                <a:r>
                  <a:rPr lang="nl-NL" dirty="0"/>
                  <a:t>:</a:t>
                </a:r>
              </a:p>
              <a:p>
                <a14:m>
                  <m:oMath xmlns:m="http://schemas.openxmlformats.org/officeDocument/2006/math">
                    <m:r>
                      <a:rPr lang="nl-NL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m:rPr>
                        <m:nor/>
                      </m:rPr>
                      <a:rPr lang="nl-NL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R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𝑙𝑛</m:t>
                    </m:r>
                    <m:sSub>
                      <m:sSubPr>
                        <m:ctrlP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𝑙𝑛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nl-NL" dirty="0"/>
                  <a:t> </a:t>
                </a:r>
              </a:p>
              <a:p>
                <a:endParaRPr lang="nl-NL" dirty="0"/>
              </a:p>
              <a:p>
                <a:r>
                  <a:rPr lang="nl-NL" dirty="0" err="1"/>
                  <a:t>Where</a:t>
                </a:r>
                <a:r>
                  <a:rPr lang="nl-NL" dirty="0"/>
                  <a:t> </a:t>
                </a:r>
                <a:r>
                  <a:rPr lang="nl-NL" dirty="0" err="1"/>
                  <a:t>x</a:t>
                </a:r>
                <a:r>
                  <a:rPr lang="nl-NL" baseline="-25000" dirty="0" err="1"/>
                  <a:t>A</a:t>
                </a:r>
                <a:r>
                  <a:rPr lang="nl-NL" dirty="0"/>
                  <a:t> is </a:t>
                </a:r>
                <a:r>
                  <a:rPr lang="nl-NL" dirty="0" err="1"/>
                  <a:t>the</a:t>
                </a:r>
                <a:r>
                  <a:rPr lang="nl-NL" dirty="0"/>
                  <a:t> </a:t>
                </a:r>
                <a:r>
                  <a:rPr lang="nl-NL" dirty="0" err="1"/>
                  <a:t>mole</a:t>
                </a:r>
                <a:r>
                  <a:rPr lang="nl-NL" dirty="0"/>
                  <a:t> </a:t>
                </a:r>
                <a:r>
                  <a:rPr lang="nl-NL" dirty="0" err="1"/>
                  <a:t>fraction</a:t>
                </a:r>
                <a:r>
                  <a:rPr lang="nl-NL" dirty="0"/>
                  <a:t> of component A</a:t>
                </a:r>
              </a:p>
              <a:p>
                <a:endParaRPr lang="nl-NL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nl-NL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nl-N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#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𝑚𝑜𝑙𝑒𝑠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𝑐𝑜𝑚𝑝𝑜𝑛𝑒𝑛𝑡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num>
                      <m:den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𝑡𝑜𝑡𝑎𝑙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 # 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𝑚𝑜𝑙𝑒𝑠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𝑎𝑙𝑙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𝑐𝑜𝑚𝑝𝑜𝑛𝑒𝑛𝑡𝑠</m:t>
                        </m:r>
                      </m:den>
                    </m:f>
                  </m:oMath>
                </a14:m>
                <a:r>
                  <a:rPr lang="nl-NL" dirty="0"/>
                  <a:t> </a:t>
                </a:r>
              </a:p>
              <a:p>
                <a:endParaRPr lang="nl-NL" dirty="0"/>
              </a:p>
              <a:p>
                <a:endParaRPr lang="nl-NL" dirty="0"/>
              </a:p>
              <a:p>
                <a:r>
                  <a:rPr lang="nl-NL" dirty="0"/>
                  <a:t>We </a:t>
                </a:r>
                <a:r>
                  <a:rPr lang="nl-NL" dirty="0" err="1"/>
                  <a:t>can</a:t>
                </a:r>
                <a:r>
                  <a:rPr lang="nl-NL" dirty="0"/>
                  <a:t> </a:t>
                </a:r>
                <a:r>
                  <a:rPr lang="nl-NL" dirty="0" err="1"/>
                  <a:t>also</a:t>
                </a:r>
                <a:r>
                  <a:rPr lang="nl-NL" dirty="0"/>
                  <a:t> </a:t>
                </a:r>
                <a:r>
                  <a:rPr lang="nl-NL" dirty="0" err="1"/>
                  <a:t>see</a:t>
                </a:r>
                <a:r>
                  <a:rPr lang="nl-NL" dirty="0"/>
                  <a:t> on </a:t>
                </a:r>
                <a:r>
                  <a:rPr lang="nl-NL" dirty="0" err="1"/>
                  <a:t>the</a:t>
                </a:r>
                <a:r>
                  <a:rPr lang="nl-NL" dirty="0"/>
                  <a:t> </a:t>
                </a:r>
                <a:r>
                  <a:rPr lang="nl-NL" dirty="0" err="1"/>
                  <a:t>formula</a:t>
                </a:r>
                <a:r>
                  <a:rPr lang="nl-NL" dirty="0"/>
                  <a:t> sheet:</a:t>
                </a:r>
              </a:p>
              <a:p>
                <a:endParaRPr lang="nl-NL" dirty="0"/>
              </a:p>
              <a:p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𝑘𝑙𝑛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nl-NL" dirty="0"/>
                  <a:t> </a:t>
                </a:r>
                <a:r>
                  <a:rPr lang="nl-NL" dirty="0" err="1"/>
                  <a:t>this</a:t>
                </a:r>
                <a:r>
                  <a:rPr lang="nl-NL" dirty="0"/>
                  <a:t> is </a:t>
                </a:r>
                <a:r>
                  <a:rPr lang="nl-NL" dirty="0" err="1"/>
                  <a:t>about</a:t>
                </a:r>
                <a:r>
                  <a:rPr lang="nl-NL" dirty="0"/>
                  <a:t> </a:t>
                </a:r>
                <a:r>
                  <a:rPr lang="nl-NL" dirty="0" err="1"/>
                  <a:t>statistical</a:t>
                </a:r>
                <a:r>
                  <a:rPr lang="nl-NL" dirty="0"/>
                  <a:t> </a:t>
                </a:r>
                <a:r>
                  <a:rPr lang="nl-NL" dirty="0" err="1"/>
                  <a:t>thermodynamics</a:t>
                </a:r>
                <a:r>
                  <a:rPr lang="nl-NL" dirty="0"/>
                  <a:t> </a:t>
                </a:r>
                <a:r>
                  <a:rPr lang="nl-NL" dirty="0" err="1"/>
                  <a:t>and</a:t>
                </a:r>
                <a:r>
                  <a:rPr lang="nl-NL" dirty="0"/>
                  <a:t> we </a:t>
                </a:r>
                <a:r>
                  <a:rPr lang="nl-NL" dirty="0" err="1"/>
                  <a:t>will</a:t>
                </a:r>
                <a:r>
                  <a:rPr lang="nl-NL" dirty="0"/>
                  <a:t> </a:t>
                </a:r>
                <a:r>
                  <a:rPr lang="nl-NL" dirty="0" err="1"/>
                  <a:t>come</a:t>
                </a:r>
                <a:r>
                  <a:rPr lang="nl-NL" dirty="0"/>
                  <a:t> back </a:t>
                </a:r>
                <a:r>
                  <a:rPr lang="nl-NL" dirty="0" err="1"/>
                  <a:t>to</a:t>
                </a:r>
                <a:r>
                  <a:rPr lang="nl-NL" dirty="0"/>
                  <a:t> </a:t>
                </a:r>
                <a:r>
                  <a:rPr lang="nl-NL" dirty="0" err="1"/>
                  <a:t>that</a:t>
                </a:r>
                <a:r>
                  <a:rPr lang="nl-NL" dirty="0"/>
                  <a:t> in </a:t>
                </a:r>
                <a:r>
                  <a:rPr lang="nl-NL" dirty="0" err="1"/>
                  <a:t>the</a:t>
                </a:r>
                <a:r>
                  <a:rPr lang="nl-NL" dirty="0"/>
                  <a:t> last remedial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533400"/>
                <a:ext cx="7086600" cy="3572260"/>
              </a:xfrm>
              <a:prstGeom prst="rect">
                <a:avLst/>
              </a:prstGeom>
              <a:blipFill>
                <a:blip r:embed="rId2"/>
                <a:stretch>
                  <a:fillRect l="-775" t="-1024" b="-1536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67863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0D8B11-FA36-0443-A745-A7968327E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Entropy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326531-8BF2-2A4E-A513-A038B710F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400" dirty="0"/>
              <a:t>Definition: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Second </a:t>
            </a:r>
            <a:r>
              <a:rPr lang="nl-NL" sz="2400" dirty="0" err="1"/>
              <a:t>Law</a:t>
            </a:r>
            <a:r>
              <a:rPr lang="nl-NL" sz="2400" dirty="0"/>
              <a:t>, </a:t>
            </a:r>
            <a:r>
              <a:rPr lang="nl-NL" sz="2400" dirty="0" err="1"/>
              <a:t>spontaneous</a:t>
            </a:r>
            <a:r>
              <a:rPr lang="nl-NL" sz="2400" dirty="0"/>
              <a:t> </a:t>
            </a:r>
            <a:r>
              <a:rPr lang="nl-NL" sz="2400" dirty="0" err="1"/>
              <a:t>process</a:t>
            </a:r>
            <a:r>
              <a:rPr lang="nl-NL" sz="2400" dirty="0"/>
              <a:t>: </a:t>
            </a:r>
          </a:p>
          <a:p>
            <a:pPr lvl="1"/>
            <a:r>
              <a:rPr lang="nl-NL" sz="2400" dirty="0" err="1"/>
              <a:t>dS</a:t>
            </a:r>
            <a:r>
              <a:rPr lang="nl-NL" sz="2400" baseline="-25000" dirty="0" err="1"/>
              <a:t>tot</a:t>
            </a:r>
            <a:r>
              <a:rPr lang="nl-NL" sz="2400" dirty="0"/>
              <a:t> = </a:t>
            </a:r>
            <a:r>
              <a:rPr lang="nl-NL" sz="2400" dirty="0" err="1"/>
              <a:t>dS</a:t>
            </a:r>
            <a:r>
              <a:rPr lang="nl-NL" sz="2400" dirty="0"/>
              <a:t> + </a:t>
            </a:r>
            <a:r>
              <a:rPr lang="nl-NL" sz="2400" dirty="0" err="1"/>
              <a:t>dS</a:t>
            </a:r>
            <a:r>
              <a:rPr lang="nl-NL" sz="2400" baseline="-25000" dirty="0" err="1"/>
              <a:t>sur</a:t>
            </a:r>
            <a:r>
              <a:rPr lang="nl-NL" sz="2400" dirty="0"/>
              <a:t> ≥ 0, </a:t>
            </a:r>
          </a:p>
          <a:p>
            <a:pPr lvl="1"/>
            <a:r>
              <a:rPr lang="nl-NL" sz="2400" dirty="0"/>
              <a:t>In </a:t>
            </a:r>
            <a:r>
              <a:rPr lang="nl-NL" sz="2400" dirty="0" err="1"/>
              <a:t>isolated</a:t>
            </a:r>
            <a:r>
              <a:rPr lang="nl-NL" sz="2400" dirty="0"/>
              <a:t> system, </a:t>
            </a:r>
            <a:r>
              <a:rPr lang="nl-NL" sz="2400" dirty="0" err="1"/>
              <a:t>Clausius</a:t>
            </a:r>
            <a:r>
              <a:rPr lang="nl-NL" sz="2400" dirty="0"/>
              <a:t> </a:t>
            </a:r>
            <a:r>
              <a:rPr lang="nl-NL" sz="2400" dirty="0" err="1"/>
              <a:t>inequality</a:t>
            </a:r>
            <a:endParaRPr lang="nl-NL" sz="2400" dirty="0"/>
          </a:p>
          <a:p>
            <a:pPr lvl="2"/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85DDF8E-6943-9A4F-94B9-41B808C003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777" y="3812809"/>
            <a:ext cx="5188243" cy="901700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D75DCF69-72CA-9242-A3AD-5E28EAF42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400" y="1219200"/>
            <a:ext cx="2274999" cy="1252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5320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9FC395-CA7B-CA47-9F81-B39161EA0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924800" cy="715962"/>
          </a:xfrm>
        </p:spPr>
        <p:txBody>
          <a:bodyPr>
            <a:normAutofit fontScale="90000"/>
          </a:bodyPr>
          <a:lstStyle/>
          <a:p>
            <a:r>
              <a:rPr lang="nl-NL" sz="3000" dirty="0"/>
              <a:t>Different energy </a:t>
            </a:r>
            <a:r>
              <a:rPr lang="nl-NL" sz="3000" dirty="0" err="1"/>
              <a:t>functions</a:t>
            </a:r>
            <a:r>
              <a:rPr lang="nl-NL" sz="3000" dirty="0"/>
              <a:t> &amp; </a:t>
            </a:r>
            <a:r>
              <a:rPr lang="nl-NL" sz="3000" dirty="0" err="1"/>
              <a:t>when</a:t>
            </a:r>
            <a:r>
              <a:rPr lang="nl-NL" sz="3000" dirty="0"/>
              <a:t> </a:t>
            </a:r>
            <a:r>
              <a:rPr lang="nl-NL" sz="3000" dirty="0" err="1"/>
              <a:t>to</a:t>
            </a:r>
            <a:r>
              <a:rPr lang="nl-NL" sz="3000" dirty="0"/>
              <a:t> </a:t>
            </a:r>
            <a:r>
              <a:rPr lang="nl-NL" sz="3000" dirty="0" err="1"/>
              <a:t>choose</a:t>
            </a:r>
            <a:r>
              <a:rPr lang="nl-NL" sz="3000" dirty="0"/>
              <a:t>	</a:t>
            </a:r>
            <a:br>
              <a:rPr lang="nl-NL" sz="3000" dirty="0"/>
            </a:br>
            <a:r>
              <a:rPr lang="nl-NL" sz="3000" dirty="0"/>
              <a:t> 1: </a:t>
            </a:r>
            <a:r>
              <a:rPr lang="nl-NL" sz="3000" dirty="0" err="1"/>
              <a:t>Internal</a:t>
            </a:r>
            <a:r>
              <a:rPr lang="nl-NL" sz="3000" dirty="0"/>
              <a:t> Energy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5333985-3F6F-5242-914C-B15CA245E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320800"/>
            <a:ext cx="8534400" cy="4525963"/>
          </a:xfrm>
        </p:spPr>
        <p:txBody>
          <a:bodyPr>
            <a:noAutofit/>
          </a:bodyPr>
          <a:lstStyle/>
          <a:p>
            <a:r>
              <a:rPr lang="nl-NL" sz="2400" dirty="0" err="1"/>
              <a:t>Internal</a:t>
            </a:r>
            <a:r>
              <a:rPr lang="nl-NL" sz="2400" dirty="0"/>
              <a:t> Energy: U</a:t>
            </a:r>
          </a:p>
          <a:p>
            <a:pPr lvl="1"/>
            <a:r>
              <a:rPr lang="nl-NL" sz="2400" dirty="0"/>
              <a:t>U ≡ Q + W</a:t>
            </a:r>
          </a:p>
          <a:p>
            <a:pPr lvl="1"/>
            <a:r>
              <a:rPr lang="nl-NL" sz="2400" dirty="0"/>
              <a:t> </a:t>
            </a:r>
          </a:p>
          <a:p>
            <a:pPr lvl="1"/>
            <a:r>
              <a:rPr lang="nl-NL" sz="2400" dirty="0" err="1"/>
              <a:t>dU</a:t>
            </a:r>
            <a:r>
              <a:rPr lang="nl-NL" sz="2400" dirty="0"/>
              <a:t> = </a:t>
            </a:r>
            <a:r>
              <a:rPr lang="nl-NL" sz="2400" dirty="0" err="1"/>
              <a:t>TdS</a:t>
            </a:r>
            <a:r>
              <a:rPr lang="nl-NL" sz="2400" dirty="0"/>
              <a:t> − </a:t>
            </a:r>
            <a:r>
              <a:rPr lang="nl-NL" sz="2400" dirty="0" err="1"/>
              <a:t>PdV</a:t>
            </a:r>
            <a:r>
              <a:rPr lang="nl-NL" sz="2400" dirty="0"/>
              <a:t> </a:t>
            </a:r>
          </a:p>
          <a:p>
            <a:endParaRPr lang="nl-NL" sz="2400" dirty="0"/>
          </a:p>
          <a:p>
            <a:endParaRPr lang="nl-NL" sz="2400" dirty="0"/>
          </a:p>
          <a:p>
            <a:endParaRPr lang="nl-NL" sz="2400" dirty="0"/>
          </a:p>
          <a:p>
            <a:pPr marL="0" indent="0">
              <a:buNone/>
            </a:pPr>
            <a:br>
              <a:rPr lang="nl-NL" sz="2400" dirty="0"/>
            </a:br>
            <a:endParaRPr lang="nl-NL" sz="2400" dirty="0"/>
          </a:p>
          <a:p>
            <a:endParaRPr lang="nl-NL" sz="2400" dirty="0"/>
          </a:p>
          <a:p>
            <a:endParaRPr lang="nl-NL" sz="2400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AD3B4595-3B83-C746-B866-E3F1A9841D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209800"/>
            <a:ext cx="3924300" cy="48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0863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9FC395-CA7B-CA47-9F81-B39161EA0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924800" cy="715962"/>
          </a:xfrm>
        </p:spPr>
        <p:txBody>
          <a:bodyPr>
            <a:normAutofit fontScale="90000"/>
          </a:bodyPr>
          <a:lstStyle/>
          <a:p>
            <a:r>
              <a:rPr lang="nl-NL" sz="3000" dirty="0"/>
              <a:t>Different energy </a:t>
            </a:r>
            <a:r>
              <a:rPr lang="nl-NL" sz="3000" dirty="0" err="1"/>
              <a:t>functions</a:t>
            </a:r>
            <a:r>
              <a:rPr lang="nl-NL" sz="3000" dirty="0"/>
              <a:t> &amp; </a:t>
            </a:r>
            <a:r>
              <a:rPr lang="nl-NL" sz="3000" dirty="0" err="1"/>
              <a:t>when</a:t>
            </a:r>
            <a:r>
              <a:rPr lang="nl-NL" sz="3000" dirty="0"/>
              <a:t> </a:t>
            </a:r>
            <a:r>
              <a:rPr lang="nl-NL" sz="3000" dirty="0" err="1"/>
              <a:t>to</a:t>
            </a:r>
            <a:r>
              <a:rPr lang="nl-NL" sz="3000" dirty="0"/>
              <a:t> </a:t>
            </a:r>
            <a:r>
              <a:rPr lang="nl-NL" sz="3000" dirty="0" err="1"/>
              <a:t>choose</a:t>
            </a:r>
            <a:r>
              <a:rPr lang="nl-NL" sz="3000" dirty="0"/>
              <a:t>	</a:t>
            </a:r>
            <a:br>
              <a:rPr lang="nl-NL" sz="3000" dirty="0"/>
            </a:br>
            <a:r>
              <a:rPr lang="nl-NL" sz="3000" dirty="0"/>
              <a:t> 1: </a:t>
            </a:r>
            <a:r>
              <a:rPr lang="nl-NL" sz="3000" dirty="0" err="1"/>
              <a:t>Internal</a:t>
            </a:r>
            <a:r>
              <a:rPr lang="nl-NL" sz="3000" dirty="0"/>
              <a:t> Energy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5333985-3F6F-5242-914C-B15CA245E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320800"/>
            <a:ext cx="8534400" cy="4525963"/>
          </a:xfrm>
        </p:spPr>
        <p:txBody>
          <a:bodyPr>
            <a:noAutofit/>
          </a:bodyPr>
          <a:lstStyle/>
          <a:p>
            <a:r>
              <a:rPr lang="nl-NL" sz="2400" dirty="0" err="1"/>
              <a:t>Internal</a:t>
            </a:r>
            <a:r>
              <a:rPr lang="nl-NL" sz="2400" dirty="0"/>
              <a:t> Energy: U</a:t>
            </a:r>
          </a:p>
          <a:p>
            <a:pPr lvl="1"/>
            <a:r>
              <a:rPr lang="nl-NL" sz="2400" dirty="0"/>
              <a:t>U ≡ Q + W</a:t>
            </a:r>
          </a:p>
          <a:p>
            <a:pPr lvl="1"/>
            <a:r>
              <a:rPr lang="nl-NL" sz="2400" dirty="0"/>
              <a:t> </a:t>
            </a:r>
          </a:p>
          <a:p>
            <a:pPr lvl="1"/>
            <a:r>
              <a:rPr lang="nl-NL" sz="2400" dirty="0" err="1"/>
              <a:t>dU</a:t>
            </a:r>
            <a:r>
              <a:rPr lang="nl-NL" sz="2400" dirty="0"/>
              <a:t> = </a:t>
            </a:r>
            <a:r>
              <a:rPr lang="nl-NL" sz="2400" dirty="0" err="1"/>
              <a:t>TdS</a:t>
            </a:r>
            <a:r>
              <a:rPr lang="nl-NL" sz="2400" dirty="0"/>
              <a:t> − </a:t>
            </a:r>
            <a:r>
              <a:rPr lang="nl-NL" sz="2400" dirty="0" err="1"/>
              <a:t>PdV</a:t>
            </a:r>
            <a:r>
              <a:rPr lang="nl-NL" sz="2400" dirty="0"/>
              <a:t> </a:t>
            </a:r>
          </a:p>
          <a:p>
            <a:r>
              <a:rPr lang="nl-NL" sz="2400" dirty="0" err="1"/>
              <a:t>Use</a:t>
            </a:r>
            <a:r>
              <a:rPr lang="nl-NL" sz="2400" dirty="0"/>
              <a:t> </a:t>
            </a:r>
            <a:r>
              <a:rPr lang="nl-NL" sz="2400" dirty="0" err="1"/>
              <a:t>when</a:t>
            </a:r>
            <a:r>
              <a:rPr lang="nl-NL" sz="2400" dirty="0"/>
              <a:t> V  </a:t>
            </a:r>
            <a:r>
              <a:rPr lang="nl-NL" sz="2400" dirty="0" err="1"/>
              <a:t>ans</a:t>
            </a:r>
            <a:r>
              <a:rPr lang="nl-NL" sz="2400" dirty="0"/>
              <a:t> S are constant (</a:t>
            </a:r>
            <a:r>
              <a:rPr lang="nl-NL" sz="2400" dirty="0" err="1"/>
              <a:t>isochoric</a:t>
            </a:r>
            <a:r>
              <a:rPr lang="nl-NL" sz="2400" dirty="0"/>
              <a:t>, </a:t>
            </a:r>
            <a:r>
              <a:rPr lang="nl-NL" sz="2400" dirty="0" err="1"/>
              <a:t>iso-entropic</a:t>
            </a:r>
            <a:r>
              <a:rPr lang="nl-NL" sz="2400" dirty="0"/>
              <a:t> </a:t>
            </a:r>
            <a:r>
              <a:rPr lang="nl-NL" sz="2400" dirty="0" err="1"/>
              <a:t>process</a:t>
            </a:r>
            <a:r>
              <a:rPr lang="nl-NL" sz="2400" dirty="0"/>
              <a:t>)</a:t>
            </a:r>
          </a:p>
          <a:p>
            <a:endParaRPr lang="nl-NL" sz="2400" dirty="0"/>
          </a:p>
          <a:p>
            <a:endParaRPr lang="nl-NL" sz="2400" dirty="0"/>
          </a:p>
          <a:p>
            <a:endParaRPr lang="nl-NL" sz="2400" dirty="0"/>
          </a:p>
          <a:p>
            <a:pPr marL="0" indent="0">
              <a:buNone/>
            </a:pPr>
            <a:br>
              <a:rPr lang="nl-NL" sz="2400" dirty="0"/>
            </a:br>
            <a:endParaRPr lang="nl-NL" sz="2400" dirty="0"/>
          </a:p>
          <a:p>
            <a:endParaRPr lang="nl-NL" sz="2400" dirty="0"/>
          </a:p>
          <a:p>
            <a:endParaRPr lang="nl-NL" sz="2400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AD3B4595-3B83-C746-B866-E3F1A9841D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209800"/>
            <a:ext cx="3924300" cy="48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0557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9FC395-CA7B-CA47-9F81-B39161EA0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924800" cy="715962"/>
          </a:xfrm>
        </p:spPr>
        <p:txBody>
          <a:bodyPr>
            <a:normAutofit fontScale="90000"/>
          </a:bodyPr>
          <a:lstStyle/>
          <a:p>
            <a:r>
              <a:rPr lang="nl-NL" sz="3000" dirty="0"/>
              <a:t>Different energy </a:t>
            </a:r>
            <a:r>
              <a:rPr lang="nl-NL" sz="3000" dirty="0" err="1"/>
              <a:t>functions</a:t>
            </a:r>
            <a:r>
              <a:rPr lang="nl-NL" sz="3000" dirty="0"/>
              <a:t> &amp; </a:t>
            </a:r>
            <a:r>
              <a:rPr lang="nl-NL" sz="3000" dirty="0" err="1"/>
              <a:t>when</a:t>
            </a:r>
            <a:r>
              <a:rPr lang="nl-NL" sz="3000" dirty="0"/>
              <a:t> </a:t>
            </a:r>
            <a:r>
              <a:rPr lang="nl-NL" sz="3000" dirty="0" err="1"/>
              <a:t>to</a:t>
            </a:r>
            <a:r>
              <a:rPr lang="nl-NL" sz="3000" dirty="0"/>
              <a:t> </a:t>
            </a:r>
            <a:r>
              <a:rPr lang="nl-NL" sz="3000" dirty="0" err="1"/>
              <a:t>choose</a:t>
            </a:r>
            <a:r>
              <a:rPr lang="nl-NL" sz="3000" dirty="0"/>
              <a:t>	</a:t>
            </a:r>
            <a:br>
              <a:rPr lang="nl-NL" sz="3000" dirty="0"/>
            </a:br>
            <a:r>
              <a:rPr lang="nl-NL" sz="3000" dirty="0"/>
              <a:t> 1: </a:t>
            </a:r>
            <a:r>
              <a:rPr lang="nl-NL" sz="3000" dirty="0" err="1"/>
              <a:t>Internal</a:t>
            </a:r>
            <a:r>
              <a:rPr lang="nl-NL" sz="3000" dirty="0"/>
              <a:t> Energy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5333985-3F6F-5242-914C-B15CA245E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320800"/>
            <a:ext cx="8534400" cy="4525963"/>
          </a:xfrm>
        </p:spPr>
        <p:txBody>
          <a:bodyPr>
            <a:noAutofit/>
          </a:bodyPr>
          <a:lstStyle/>
          <a:p>
            <a:r>
              <a:rPr lang="nl-NL" sz="2400" dirty="0" err="1"/>
              <a:t>Internal</a:t>
            </a:r>
            <a:r>
              <a:rPr lang="nl-NL" sz="2400" dirty="0"/>
              <a:t> Energy: U</a:t>
            </a:r>
          </a:p>
          <a:p>
            <a:pPr lvl="1"/>
            <a:r>
              <a:rPr lang="nl-NL" sz="2400" dirty="0"/>
              <a:t>U ≡ Q + W</a:t>
            </a:r>
          </a:p>
          <a:p>
            <a:pPr lvl="1"/>
            <a:r>
              <a:rPr lang="nl-NL" sz="2400" dirty="0"/>
              <a:t> </a:t>
            </a:r>
          </a:p>
          <a:p>
            <a:pPr lvl="1"/>
            <a:r>
              <a:rPr lang="nl-NL" sz="2400" dirty="0" err="1"/>
              <a:t>dU</a:t>
            </a:r>
            <a:r>
              <a:rPr lang="nl-NL" sz="2400" dirty="0"/>
              <a:t> = </a:t>
            </a:r>
            <a:r>
              <a:rPr lang="nl-NL" sz="2400" dirty="0" err="1"/>
              <a:t>TdS</a:t>
            </a:r>
            <a:r>
              <a:rPr lang="nl-NL" sz="2400" dirty="0"/>
              <a:t> − </a:t>
            </a:r>
            <a:r>
              <a:rPr lang="nl-NL" sz="2400" dirty="0" err="1"/>
              <a:t>PdV</a:t>
            </a:r>
            <a:r>
              <a:rPr lang="nl-NL" sz="2400" dirty="0"/>
              <a:t> </a:t>
            </a:r>
          </a:p>
          <a:p>
            <a:r>
              <a:rPr lang="nl-NL" sz="2400" dirty="0" err="1"/>
              <a:t>Use</a:t>
            </a:r>
            <a:r>
              <a:rPr lang="nl-NL" sz="2400" dirty="0"/>
              <a:t> </a:t>
            </a:r>
            <a:r>
              <a:rPr lang="nl-NL" sz="2400" dirty="0" err="1"/>
              <a:t>when</a:t>
            </a:r>
            <a:r>
              <a:rPr lang="nl-NL" sz="2400" dirty="0"/>
              <a:t> V  </a:t>
            </a:r>
            <a:r>
              <a:rPr lang="nl-NL" sz="2400" dirty="0" err="1"/>
              <a:t>ans</a:t>
            </a:r>
            <a:r>
              <a:rPr lang="nl-NL" sz="2400" dirty="0"/>
              <a:t> S are constant (</a:t>
            </a:r>
            <a:r>
              <a:rPr lang="nl-NL" sz="2400" dirty="0" err="1"/>
              <a:t>isochoric</a:t>
            </a:r>
            <a:r>
              <a:rPr lang="nl-NL" sz="2400" dirty="0"/>
              <a:t>, </a:t>
            </a:r>
            <a:r>
              <a:rPr lang="nl-NL" sz="2400" dirty="0" err="1"/>
              <a:t>iso-entropic</a:t>
            </a:r>
            <a:r>
              <a:rPr lang="nl-NL" sz="2400" dirty="0"/>
              <a:t> </a:t>
            </a:r>
            <a:r>
              <a:rPr lang="nl-NL" sz="2400" dirty="0" err="1"/>
              <a:t>process</a:t>
            </a:r>
            <a:r>
              <a:rPr lang="nl-NL" sz="2400" dirty="0"/>
              <a:t>)</a:t>
            </a:r>
          </a:p>
          <a:p>
            <a:r>
              <a:rPr lang="nl-NL" sz="2400" dirty="0" err="1"/>
              <a:t>spontaneous</a:t>
            </a:r>
            <a:r>
              <a:rPr lang="nl-NL" sz="2400" dirty="0"/>
              <a:t> </a:t>
            </a:r>
            <a:r>
              <a:rPr lang="nl-NL" sz="2400" dirty="0" err="1"/>
              <a:t>process</a:t>
            </a:r>
            <a:r>
              <a:rPr lang="nl-NL" sz="2400" dirty="0"/>
              <a:t>: </a:t>
            </a:r>
          </a:p>
          <a:p>
            <a:r>
              <a:rPr lang="nl-NL" sz="2400" dirty="0"/>
              <a:t>Equilibrium:</a:t>
            </a:r>
            <a:endParaRPr lang="nl-NL" sz="800" dirty="0"/>
          </a:p>
          <a:p>
            <a:pPr marL="0" indent="0">
              <a:buNone/>
            </a:pPr>
            <a:r>
              <a:rPr lang="nl-NL" sz="800" dirty="0"/>
              <a:t> </a:t>
            </a:r>
          </a:p>
          <a:p>
            <a:pPr marL="0" indent="0">
              <a:buNone/>
            </a:pPr>
            <a:r>
              <a:rPr lang="en-US" sz="2400" dirty="0"/>
              <a:t>(</a:t>
            </a:r>
            <a:r>
              <a:rPr lang="en-US" sz="2400" dirty="0" err="1"/>
              <a:t>iso</a:t>
            </a:r>
            <a:r>
              <a:rPr lang="en-US" sz="2400" dirty="0"/>
              <a:t>-entropic processes are difficult to achieve)</a:t>
            </a:r>
            <a:endParaRPr lang="nl-NL" sz="2400" dirty="0"/>
          </a:p>
          <a:p>
            <a:endParaRPr lang="nl-NL" sz="2400" dirty="0"/>
          </a:p>
          <a:p>
            <a:endParaRPr lang="nl-NL" sz="2400" dirty="0"/>
          </a:p>
          <a:p>
            <a:endParaRPr lang="nl-NL" sz="2400" dirty="0"/>
          </a:p>
          <a:p>
            <a:pPr marL="0" indent="0">
              <a:buNone/>
            </a:pPr>
            <a:br>
              <a:rPr lang="nl-NL" sz="2400" dirty="0"/>
            </a:br>
            <a:endParaRPr lang="nl-NL" sz="2400" dirty="0"/>
          </a:p>
          <a:p>
            <a:endParaRPr lang="nl-NL" sz="2400" dirty="0"/>
          </a:p>
          <a:p>
            <a:endParaRPr lang="nl-NL" sz="2400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AD3B4595-3B83-C746-B866-E3F1A9841D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209800"/>
            <a:ext cx="3924300" cy="48260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34F02096-D571-CA45-8FC3-A1FBFC5C3A8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20102"/>
          <a:stretch/>
        </p:blipFill>
        <p:spPr>
          <a:xfrm>
            <a:off x="3625850" y="3475342"/>
            <a:ext cx="1587500" cy="487058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1C530C45-2CD2-6742-8E93-116D2377D6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56000" y="3880765"/>
            <a:ext cx="1727200" cy="615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517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9FC395-CA7B-CA47-9F81-B39161EA0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924800" cy="715962"/>
          </a:xfrm>
        </p:spPr>
        <p:txBody>
          <a:bodyPr>
            <a:normAutofit fontScale="90000"/>
          </a:bodyPr>
          <a:lstStyle/>
          <a:p>
            <a:r>
              <a:rPr lang="nl-NL" sz="3000" dirty="0"/>
              <a:t>Different energy </a:t>
            </a:r>
            <a:r>
              <a:rPr lang="nl-NL" sz="3000" dirty="0" err="1"/>
              <a:t>functions</a:t>
            </a:r>
            <a:r>
              <a:rPr lang="nl-NL" sz="3000" dirty="0"/>
              <a:t> &amp; </a:t>
            </a:r>
            <a:r>
              <a:rPr lang="nl-NL" sz="3000" dirty="0" err="1"/>
              <a:t>when</a:t>
            </a:r>
            <a:r>
              <a:rPr lang="nl-NL" sz="3000" dirty="0"/>
              <a:t> </a:t>
            </a:r>
            <a:r>
              <a:rPr lang="nl-NL" sz="3000" dirty="0" err="1"/>
              <a:t>to</a:t>
            </a:r>
            <a:r>
              <a:rPr lang="nl-NL" sz="3000" dirty="0"/>
              <a:t> </a:t>
            </a:r>
            <a:r>
              <a:rPr lang="nl-NL" sz="3000" dirty="0" err="1"/>
              <a:t>choose</a:t>
            </a:r>
            <a:r>
              <a:rPr lang="nl-NL" sz="3000" dirty="0"/>
              <a:t>	</a:t>
            </a:r>
            <a:br>
              <a:rPr lang="nl-NL" sz="3000" dirty="0"/>
            </a:br>
            <a:r>
              <a:rPr lang="nl-NL" sz="3000" dirty="0"/>
              <a:t> 1: </a:t>
            </a:r>
            <a:r>
              <a:rPr lang="nl-NL" sz="3000" dirty="0" err="1"/>
              <a:t>Internal</a:t>
            </a:r>
            <a:r>
              <a:rPr lang="nl-NL" sz="3000" dirty="0"/>
              <a:t> Energy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5333985-3F6F-5242-914C-B15CA245E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320800"/>
            <a:ext cx="8534400" cy="4525963"/>
          </a:xfrm>
        </p:spPr>
        <p:txBody>
          <a:bodyPr>
            <a:noAutofit/>
          </a:bodyPr>
          <a:lstStyle/>
          <a:p>
            <a:r>
              <a:rPr lang="nl-NL" sz="2400" dirty="0" err="1"/>
              <a:t>Internal</a:t>
            </a:r>
            <a:r>
              <a:rPr lang="nl-NL" sz="2400" dirty="0"/>
              <a:t> Energy: U</a:t>
            </a:r>
          </a:p>
          <a:p>
            <a:pPr lvl="1"/>
            <a:r>
              <a:rPr lang="nl-NL" sz="2400" dirty="0"/>
              <a:t>U ≡ Q + W</a:t>
            </a:r>
          </a:p>
          <a:p>
            <a:pPr lvl="1"/>
            <a:r>
              <a:rPr lang="nl-NL" sz="2400" dirty="0"/>
              <a:t> </a:t>
            </a:r>
          </a:p>
          <a:p>
            <a:pPr lvl="1"/>
            <a:r>
              <a:rPr lang="nl-NL" sz="2400" dirty="0" err="1"/>
              <a:t>dU</a:t>
            </a:r>
            <a:r>
              <a:rPr lang="nl-NL" sz="2400" dirty="0"/>
              <a:t> = </a:t>
            </a:r>
            <a:r>
              <a:rPr lang="nl-NL" sz="2400" dirty="0" err="1"/>
              <a:t>TdS</a:t>
            </a:r>
            <a:r>
              <a:rPr lang="nl-NL" sz="2400" dirty="0"/>
              <a:t> − </a:t>
            </a:r>
            <a:r>
              <a:rPr lang="nl-NL" sz="2400" dirty="0" err="1"/>
              <a:t>PdV</a:t>
            </a:r>
            <a:r>
              <a:rPr lang="nl-NL" sz="2400" dirty="0"/>
              <a:t> </a:t>
            </a:r>
          </a:p>
          <a:p>
            <a:r>
              <a:rPr lang="nl-NL" sz="2400" dirty="0" err="1"/>
              <a:t>Use</a:t>
            </a:r>
            <a:r>
              <a:rPr lang="nl-NL" sz="2400" dirty="0"/>
              <a:t> </a:t>
            </a:r>
            <a:r>
              <a:rPr lang="nl-NL" sz="2400" dirty="0" err="1"/>
              <a:t>when</a:t>
            </a:r>
            <a:r>
              <a:rPr lang="nl-NL" sz="2400" dirty="0"/>
              <a:t> V  </a:t>
            </a:r>
            <a:r>
              <a:rPr lang="nl-NL" sz="2400" dirty="0" err="1"/>
              <a:t>ans</a:t>
            </a:r>
            <a:r>
              <a:rPr lang="nl-NL" sz="2400" dirty="0"/>
              <a:t> S are constant (</a:t>
            </a:r>
            <a:r>
              <a:rPr lang="nl-NL" sz="2400" dirty="0" err="1"/>
              <a:t>isochoric</a:t>
            </a:r>
            <a:r>
              <a:rPr lang="nl-NL" sz="2400" dirty="0"/>
              <a:t>, </a:t>
            </a:r>
            <a:r>
              <a:rPr lang="nl-NL" sz="2400" dirty="0" err="1"/>
              <a:t>iso-entropic</a:t>
            </a:r>
            <a:r>
              <a:rPr lang="nl-NL" sz="2400" dirty="0"/>
              <a:t> </a:t>
            </a:r>
            <a:r>
              <a:rPr lang="nl-NL" sz="2400" dirty="0" err="1"/>
              <a:t>process</a:t>
            </a:r>
            <a:r>
              <a:rPr lang="nl-NL" sz="2400" dirty="0"/>
              <a:t>)</a:t>
            </a:r>
          </a:p>
          <a:p>
            <a:r>
              <a:rPr lang="nl-NL" sz="2400" dirty="0" err="1"/>
              <a:t>spontaneous</a:t>
            </a:r>
            <a:r>
              <a:rPr lang="nl-NL" sz="2400" dirty="0"/>
              <a:t> </a:t>
            </a:r>
            <a:r>
              <a:rPr lang="nl-NL" sz="2400" dirty="0" err="1"/>
              <a:t>process</a:t>
            </a:r>
            <a:r>
              <a:rPr lang="nl-NL" sz="2400" dirty="0"/>
              <a:t>: </a:t>
            </a:r>
          </a:p>
          <a:p>
            <a:r>
              <a:rPr lang="nl-NL" sz="2400" dirty="0"/>
              <a:t>Equilibrium:</a:t>
            </a:r>
            <a:endParaRPr lang="nl-NL" sz="800" dirty="0"/>
          </a:p>
          <a:p>
            <a:pPr marL="0" indent="0">
              <a:buNone/>
            </a:pPr>
            <a:r>
              <a:rPr lang="nl-NL" sz="800" dirty="0"/>
              <a:t> </a:t>
            </a:r>
          </a:p>
          <a:p>
            <a:pPr marL="0" indent="0">
              <a:buNone/>
            </a:pPr>
            <a:r>
              <a:rPr lang="en-US" sz="2400" dirty="0"/>
              <a:t>(iso-entropic processes are difficult to achieve)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We can also use internal energy U if we deal with a mono-atomic perfect gas: U = 3/2 </a:t>
            </a:r>
            <a:r>
              <a:rPr lang="en-US" sz="2400" dirty="0" err="1"/>
              <a:t>nRT</a:t>
            </a:r>
            <a:r>
              <a:rPr lang="en-US" sz="2400" dirty="0"/>
              <a:t> or </a:t>
            </a:r>
            <a:r>
              <a:rPr lang="el-GR" sz="2400" dirty="0"/>
              <a:t>Δ</a:t>
            </a:r>
            <a:r>
              <a:rPr lang="en-US" sz="2400" dirty="0"/>
              <a:t>U = 3/2 </a:t>
            </a:r>
            <a:r>
              <a:rPr lang="en-US" sz="2400" dirty="0" err="1"/>
              <a:t>nR</a:t>
            </a:r>
            <a:r>
              <a:rPr lang="el-GR" sz="2400" dirty="0"/>
              <a:t>Δ</a:t>
            </a:r>
            <a:r>
              <a:rPr lang="en-US" sz="2400" dirty="0"/>
              <a:t>T. For an </a:t>
            </a:r>
            <a:r>
              <a:rPr lang="en-US" sz="2400" dirty="0" err="1"/>
              <a:t>isothermic</a:t>
            </a:r>
            <a:r>
              <a:rPr lang="en-US" sz="2400" dirty="0"/>
              <a:t> process the </a:t>
            </a:r>
            <a:r>
              <a:rPr lang="el-GR" sz="2400" dirty="0"/>
              <a:t>Δ</a:t>
            </a:r>
            <a:r>
              <a:rPr lang="nl-NL" sz="2400" dirty="0"/>
              <a:t>U </a:t>
            </a:r>
            <a:r>
              <a:rPr lang="nl-NL" sz="2400" dirty="0" err="1"/>
              <a:t>than</a:t>
            </a:r>
            <a:r>
              <a:rPr lang="nl-NL" sz="2400" dirty="0"/>
              <a:t> is 0!</a:t>
            </a:r>
          </a:p>
          <a:p>
            <a:endParaRPr lang="nl-NL" sz="2400" dirty="0"/>
          </a:p>
          <a:p>
            <a:endParaRPr lang="nl-NL" sz="2400" dirty="0"/>
          </a:p>
          <a:p>
            <a:pPr marL="0" indent="0">
              <a:buNone/>
            </a:pPr>
            <a:br>
              <a:rPr lang="nl-NL" sz="2400" dirty="0"/>
            </a:br>
            <a:endParaRPr lang="nl-NL" sz="2400" dirty="0"/>
          </a:p>
          <a:p>
            <a:endParaRPr lang="nl-NL" sz="2400" dirty="0"/>
          </a:p>
          <a:p>
            <a:endParaRPr lang="nl-NL" sz="2400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AD3B4595-3B83-C746-B866-E3F1A9841D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209800"/>
            <a:ext cx="3924300" cy="48260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34F02096-D571-CA45-8FC3-A1FBFC5C3A8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20102"/>
          <a:stretch/>
        </p:blipFill>
        <p:spPr>
          <a:xfrm>
            <a:off x="3625850" y="3475342"/>
            <a:ext cx="1587500" cy="487058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1C530C45-2CD2-6742-8E93-116D2377D6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56000" y="3880765"/>
            <a:ext cx="1727200" cy="615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9023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52F845-DA0A-6942-8D74-668F1E02C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6773"/>
            <a:ext cx="8229600" cy="1143000"/>
          </a:xfrm>
        </p:spPr>
        <p:txBody>
          <a:bodyPr>
            <a:normAutofit/>
          </a:bodyPr>
          <a:lstStyle/>
          <a:p>
            <a:r>
              <a:rPr lang="nl-NL" sz="2800" dirty="0"/>
              <a:t>Different energy </a:t>
            </a:r>
            <a:r>
              <a:rPr lang="nl-NL" sz="2800" dirty="0" err="1"/>
              <a:t>functions</a:t>
            </a:r>
            <a:r>
              <a:rPr lang="nl-NL" sz="2800" dirty="0"/>
              <a:t> &amp; </a:t>
            </a:r>
            <a:r>
              <a:rPr lang="nl-NL" sz="2800" dirty="0" err="1"/>
              <a:t>when</a:t>
            </a:r>
            <a:r>
              <a:rPr lang="nl-NL" sz="2800" dirty="0"/>
              <a:t> </a:t>
            </a:r>
            <a:r>
              <a:rPr lang="nl-NL" sz="2800" dirty="0" err="1"/>
              <a:t>to</a:t>
            </a:r>
            <a:r>
              <a:rPr lang="nl-NL" sz="2800" dirty="0"/>
              <a:t> </a:t>
            </a:r>
            <a:r>
              <a:rPr lang="nl-NL" sz="2800" dirty="0" err="1"/>
              <a:t>choose</a:t>
            </a:r>
            <a:br>
              <a:rPr lang="nl-NL" sz="2800" dirty="0"/>
            </a:br>
            <a:r>
              <a:rPr lang="nl-NL" sz="2800" dirty="0"/>
              <a:t> 2: </a:t>
            </a:r>
            <a:r>
              <a:rPr lang="nl-NL" sz="2800" dirty="0" err="1"/>
              <a:t>Enthalpy</a:t>
            </a:r>
            <a:endParaRPr lang="nl-NL" sz="2800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E44CFB-A04A-BF47-8DF1-C29B3D436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r>
              <a:rPr lang="nl-NL" sz="2400" dirty="0" err="1"/>
              <a:t>Enthalpy</a:t>
            </a:r>
            <a:r>
              <a:rPr lang="nl-NL" sz="2400" dirty="0"/>
              <a:t>: H</a:t>
            </a:r>
          </a:p>
          <a:p>
            <a:pPr lvl="1"/>
            <a:r>
              <a:rPr lang="nl-NL" sz="2400" dirty="0"/>
              <a:t>H ≡ U + P V. </a:t>
            </a:r>
          </a:p>
          <a:p>
            <a:pPr lvl="1"/>
            <a:r>
              <a:rPr lang="nl-NL" sz="2400" dirty="0"/>
              <a:t> </a:t>
            </a:r>
          </a:p>
          <a:p>
            <a:endParaRPr lang="nl-NL" sz="2400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5C9EE083-85B5-3946-BE11-8B7C8AA811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437637"/>
            <a:ext cx="62611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6481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52F845-DA0A-6942-8D74-668F1E02C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6773"/>
            <a:ext cx="8229600" cy="1143000"/>
          </a:xfrm>
        </p:spPr>
        <p:txBody>
          <a:bodyPr>
            <a:normAutofit/>
          </a:bodyPr>
          <a:lstStyle/>
          <a:p>
            <a:r>
              <a:rPr lang="nl-NL" sz="2800" dirty="0"/>
              <a:t>Different energy </a:t>
            </a:r>
            <a:r>
              <a:rPr lang="nl-NL" sz="2800" dirty="0" err="1"/>
              <a:t>functions</a:t>
            </a:r>
            <a:r>
              <a:rPr lang="nl-NL" sz="2800" dirty="0"/>
              <a:t> &amp; </a:t>
            </a:r>
            <a:r>
              <a:rPr lang="nl-NL" sz="2800" dirty="0" err="1"/>
              <a:t>when</a:t>
            </a:r>
            <a:r>
              <a:rPr lang="nl-NL" sz="2800" dirty="0"/>
              <a:t> </a:t>
            </a:r>
            <a:r>
              <a:rPr lang="nl-NL" sz="2800" dirty="0" err="1"/>
              <a:t>to</a:t>
            </a:r>
            <a:r>
              <a:rPr lang="nl-NL" sz="2800" dirty="0"/>
              <a:t> </a:t>
            </a:r>
            <a:r>
              <a:rPr lang="nl-NL" sz="2800" dirty="0" err="1"/>
              <a:t>choose</a:t>
            </a:r>
            <a:br>
              <a:rPr lang="nl-NL" sz="2800" dirty="0"/>
            </a:br>
            <a:r>
              <a:rPr lang="nl-NL" sz="2800" dirty="0"/>
              <a:t> 2: </a:t>
            </a:r>
            <a:r>
              <a:rPr lang="nl-NL" sz="2800" dirty="0" err="1"/>
              <a:t>Enthalpy</a:t>
            </a:r>
            <a:endParaRPr lang="nl-NL" sz="2800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E44CFB-A04A-BF47-8DF1-C29B3D436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r>
              <a:rPr lang="nl-NL" sz="2400" dirty="0" err="1"/>
              <a:t>Enthalpy</a:t>
            </a:r>
            <a:r>
              <a:rPr lang="nl-NL" sz="2400" dirty="0"/>
              <a:t>: H</a:t>
            </a:r>
          </a:p>
          <a:p>
            <a:pPr lvl="1"/>
            <a:r>
              <a:rPr lang="nl-NL" sz="2400" dirty="0"/>
              <a:t>H ≡ U + P V. </a:t>
            </a:r>
          </a:p>
          <a:p>
            <a:pPr lvl="1"/>
            <a:r>
              <a:rPr lang="nl-NL" sz="2400" dirty="0"/>
              <a:t> </a:t>
            </a:r>
          </a:p>
          <a:p>
            <a:r>
              <a:rPr lang="nl-NL" sz="2400" dirty="0" err="1"/>
              <a:t>Use</a:t>
            </a:r>
            <a:r>
              <a:rPr lang="nl-NL" sz="2400" dirty="0"/>
              <a:t> </a:t>
            </a:r>
            <a:r>
              <a:rPr lang="nl-NL" sz="2400" dirty="0" err="1"/>
              <a:t>when</a:t>
            </a:r>
            <a:r>
              <a:rPr lang="nl-NL" sz="2400" dirty="0"/>
              <a:t> P </a:t>
            </a:r>
            <a:r>
              <a:rPr lang="nl-NL" sz="2400" dirty="0" err="1"/>
              <a:t>and</a:t>
            </a:r>
            <a:r>
              <a:rPr lang="nl-NL" sz="2400" dirty="0"/>
              <a:t> S are constant (</a:t>
            </a:r>
            <a:r>
              <a:rPr lang="nl-NL" sz="2400" dirty="0" err="1"/>
              <a:t>isobaric</a:t>
            </a:r>
            <a:r>
              <a:rPr lang="nl-NL" sz="2400" dirty="0"/>
              <a:t> </a:t>
            </a:r>
            <a:r>
              <a:rPr lang="nl-NL" sz="2400" dirty="0" err="1"/>
              <a:t>iso-entropic</a:t>
            </a:r>
            <a:r>
              <a:rPr lang="nl-NL" sz="2400" dirty="0"/>
              <a:t> </a:t>
            </a:r>
            <a:r>
              <a:rPr lang="nl-NL" sz="2400" dirty="0" err="1"/>
              <a:t>process</a:t>
            </a:r>
            <a:r>
              <a:rPr lang="nl-NL" sz="2400" dirty="0"/>
              <a:t>) H</a:t>
            </a:r>
          </a:p>
          <a:p>
            <a:endParaRPr lang="nl-NL" sz="2400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5C9EE083-85B5-3946-BE11-8B7C8AA811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437637"/>
            <a:ext cx="62611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249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EE075B-CA66-8F42-9C3B-E5849464B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/>
              <a:t>Course </a:t>
            </a:r>
            <a:r>
              <a:rPr lang="nl-NL" sz="3600" dirty="0" err="1"/>
              <a:t>today</a:t>
            </a:r>
            <a:endParaRPr lang="nl-NL" sz="3600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B4B21D-268B-E94E-81C7-759DAB424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Different Energy </a:t>
            </a:r>
            <a:r>
              <a:rPr lang="nl-NL" sz="2800" dirty="0" err="1"/>
              <a:t>equations</a:t>
            </a:r>
            <a:endParaRPr lang="nl-NL" sz="2800" dirty="0"/>
          </a:p>
          <a:p>
            <a:pPr lvl="1"/>
            <a:r>
              <a:rPr lang="nl-NL" dirty="0" err="1"/>
              <a:t>Definitions</a:t>
            </a:r>
            <a:endParaRPr lang="nl-NL" dirty="0"/>
          </a:p>
          <a:p>
            <a:pPr lvl="1"/>
            <a:r>
              <a:rPr lang="nl-NL" dirty="0" err="1"/>
              <a:t>When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use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047400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52F845-DA0A-6942-8D74-668F1E02C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6773"/>
            <a:ext cx="8229600" cy="1143000"/>
          </a:xfrm>
        </p:spPr>
        <p:txBody>
          <a:bodyPr>
            <a:normAutofit/>
          </a:bodyPr>
          <a:lstStyle/>
          <a:p>
            <a:r>
              <a:rPr lang="nl-NL" sz="2800" dirty="0"/>
              <a:t>Different energy </a:t>
            </a:r>
            <a:r>
              <a:rPr lang="nl-NL" sz="2800" dirty="0" err="1"/>
              <a:t>functions</a:t>
            </a:r>
            <a:r>
              <a:rPr lang="nl-NL" sz="2800" dirty="0"/>
              <a:t> &amp; </a:t>
            </a:r>
            <a:r>
              <a:rPr lang="nl-NL" sz="2800" dirty="0" err="1"/>
              <a:t>when</a:t>
            </a:r>
            <a:r>
              <a:rPr lang="nl-NL" sz="2800" dirty="0"/>
              <a:t> </a:t>
            </a:r>
            <a:r>
              <a:rPr lang="nl-NL" sz="2800" dirty="0" err="1"/>
              <a:t>to</a:t>
            </a:r>
            <a:r>
              <a:rPr lang="nl-NL" sz="2800" dirty="0"/>
              <a:t> </a:t>
            </a:r>
            <a:r>
              <a:rPr lang="nl-NL" sz="2800" dirty="0" err="1"/>
              <a:t>choose</a:t>
            </a:r>
            <a:br>
              <a:rPr lang="nl-NL" sz="2800" dirty="0"/>
            </a:br>
            <a:r>
              <a:rPr lang="nl-NL" sz="2800" dirty="0"/>
              <a:t> 2: </a:t>
            </a:r>
            <a:r>
              <a:rPr lang="nl-NL" sz="2800" dirty="0" err="1"/>
              <a:t>Enthalpy</a:t>
            </a:r>
            <a:endParaRPr lang="nl-NL" sz="2800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E44CFB-A04A-BF47-8DF1-C29B3D436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r>
              <a:rPr lang="nl-NL" sz="2400" dirty="0" err="1"/>
              <a:t>Enthalpy</a:t>
            </a:r>
            <a:r>
              <a:rPr lang="nl-NL" sz="2400" dirty="0"/>
              <a:t>: H</a:t>
            </a:r>
          </a:p>
          <a:p>
            <a:pPr lvl="1"/>
            <a:r>
              <a:rPr lang="nl-NL" sz="2400" dirty="0"/>
              <a:t>H ≡ U + P V. </a:t>
            </a:r>
          </a:p>
          <a:p>
            <a:pPr lvl="1"/>
            <a:r>
              <a:rPr lang="nl-NL" sz="2400" dirty="0"/>
              <a:t> </a:t>
            </a:r>
          </a:p>
          <a:p>
            <a:r>
              <a:rPr lang="nl-NL" sz="2400" dirty="0" err="1"/>
              <a:t>Use</a:t>
            </a:r>
            <a:r>
              <a:rPr lang="nl-NL" sz="2400" dirty="0"/>
              <a:t> </a:t>
            </a:r>
            <a:r>
              <a:rPr lang="nl-NL" sz="2400" dirty="0" err="1"/>
              <a:t>when</a:t>
            </a:r>
            <a:r>
              <a:rPr lang="nl-NL" sz="2400" dirty="0"/>
              <a:t> P </a:t>
            </a:r>
            <a:r>
              <a:rPr lang="nl-NL" sz="2400" dirty="0" err="1"/>
              <a:t>and</a:t>
            </a:r>
            <a:r>
              <a:rPr lang="nl-NL" sz="2400" dirty="0"/>
              <a:t> S are constant (</a:t>
            </a:r>
            <a:r>
              <a:rPr lang="nl-NL" sz="2400" dirty="0" err="1"/>
              <a:t>isobaric</a:t>
            </a:r>
            <a:r>
              <a:rPr lang="nl-NL" sz="2400" dirty="0"/>
              <a:t> </a:t>
            </a:r>
            <a:r>
              <a:rPr lang="nl-NL" sz="2400" dirty="0" err="1"/>
              <a:t>iso-entropic</a:t>
            </a:r>
            <a:r>
              <a:rPr lang="nl-NL" sz="2400" dirty="0"/>
              <a:t> </a:t>
            </a:r>
            <a:r>
              <a:rPr lang="nl-NL" sz="2400" dirty="0" err="1"/>
              <a:t>process</a:t>
            </a:r>
            <a:r>
              <a:rPr lang="nl-NL" sz="2400" dirty="0"/>
              <a:t>) H</a:t>
            </a:r>
          </a:p>
          <a:p>
            <a:r>
              <a:rPr lang="nl-NL" sz="2400" dirty="0" err="1"/>
              <a:t>spontaneous</a:t>
            </a:r>
            <a:r>
              <a:rPr lang="nl-NL" sz="2400" dirty="0"/>
              <a:t> </a:t>
            </a:r>
            <a:r>
              <a:rPr lang="nl-NL" sz="2400" dirty="0" err="1"/>
              <a:t>process</a:t>
            </a:r>
            <a:r>
              <a:rPr lang="nl-NL" sz="2400" dirty="0"/>
              <a:t>: </a:t>
            </a:r>
          </a:p>
          <a:p>
            <a:r>
              <a:rPr lang="nl-NL" sz="2400" dirty="0"/>
              <a:t>equilibrium </a:t>
            </a:r>
          </a:p>
          <a:p>
            <a:endParaRPr lang="nl-NL" sz="800" dirty="0"/>
          </a:p>
          <a:p>
            <a:pPr marL="0" indent="0">
              <a:buNone/>
            </a:pPr>
            <a:r>
              <a:rPr lang="en-US" sz="2400" dirty="0"/>
              <a:t>(</a:t>
            </a:r>
            <a:r>
              <a:rPr lang="en-US" sz="2400" dirty="0" err="1"/>
              <a:t>iso</a:t>
            </a:r>
            <a:r>
              <a:rPr lang="en-US" sz="2400" dirty="0"/>
              <a:t>-entropic processes are difficult to achieve)</a:t>
            </a:r>
            <a:endParaRPr lang="nl-NL" sz="2400" dirty="0"/>
          </a:p>
          <a:p>
            <a:endParaRPr lang="nl-NL" sz="2400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5C9EE083-85B5-3946-BE11-8B7C8AA811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437637"/>
            <a:ext cx="6261100" cy="533400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ADEFD6F1-2FFF-804E-8E7C-31A79A8A85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6538" y="3378917"/>
            <a:ext cx="1727200" cy="520700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32864AF0-BAE2-DD41-B01F-A7C84F79492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6279"/>
          <a:stretch/>
        </p:blipFill>
        <p:spPr>
          <a:xfrm>
            <a:off x="3956539" y="3824654"/>
            <a:ext cx="16256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0922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52F845-DA0A-6942-8D74-668F1E02C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6773"/>
            <a:ext cx="8229600" cy="1143000"/>
          </a:xfrm>
        </p:spPr>
        <p:txBody>
          <a:bodyPr>
            <a:normAutofit/>
          </a:bodyPr>
          <a:lstStyle/>
          <a:p>
            <a:r>
              <a:rPr lang="nl-NL" sz="2800" dirty="0"/>
              <a:t>Different energy </a:t>
            </a:r>
            <a:r>
              <a:rPr lang="nl-NL" sz="2800" dirty="0" err="1"/>
              <a:t>functions</a:t>
            </a:r>
            <a:r>
              <a:rPr lang="nl-NL" sz="2800" dirty="0"/>
              <a:t> &amp; </a:t>
            </a:r>
            <a:r>
              <a:rPr lang="nl-NL" sz="2800" dirty="0" err="1"/>
              <a:t>when</a:t>
            </a:r>
            <a:r>
              <a:rPr lang="nl-NL" sz="2800" dirty="0"/>
              <a:t> </a:t>
            </a:r>
            <a:r>
              <a:rPr lang="nl-NL" sz="2800" dirty="0" err="1"/>
              <a:t>to</a:t>
            </a:r>
            <a:r>
              <a:rPr lang="nl-NL" sz="2800" dirty="0"/>
              <a:t> </a:t>
            </a:r>
            <a:r>
              <a:rPr lang="nl-NL" sz="2800" dirty="0" err="1"/>
              <a:t>choose</a:t>
            </a:r>
            <a:br>
              <a:rPr lang="nl-NL" sz="2800" dirty="0"/>
            </a:br>
            <a:r>
              <a:rPr lang="nl-NL" sz="2800" dirty="0"/>
              <a:t> 2: </a:t>
            </a:r>
            <a:r>
              <a:rPr lang="nl-NL" sz="2800" dirty="0" err="1"/>
              <a:t>Enthalpy</a:t>
            </a:r>
            <a:endParaRPr lang="nl-NL" sz="2800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E44CFB-A04A-BF47-8DF1-C29B3D436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lnSpcReduction="10000"/>
          </a:bodyPr>
          <a:lstStyle/>
          <a:p>
            <a:r>
              <a:rPr lang="nl-NL" sz="2400" dirty="0" err="1"/>
              <a:t>Enthalpy</a:t>
            </a:r>
            <a:r>
              <a:rPr lang="nl-NL" sz="2400" dirty="0"/>
              <a:t>: H</a:t>
            </a:r>
          </a:p>
          <a:p>
            <a:pPr lvl="1"/>
            <a:r>
              <a:rPr lang="nl-NL" sz="2400" dirty="0"/>
              <a:t>H ≡ U + P V. </a:t>
            </a:r>
          </a:p>
          <a:p>
            <a:pPr lvl="1"/>
            <a:r>
              <a:rPr lang="nl-NL" sz="2400" dirty="0"/>
              <a:t> </a:t>
            </a:r>
          </a:p>
          <a:p>
            <a:r>
              <a:rPr lang="nl-NL" sz="2400" dirty="0" err="1"/>
              <a:t>Use</a:t>
            </a:r>
            <a:r>
              <a:rPr lang="nl-NL" sz="2400" dirty="0"/>
              <a:t> </a:t>
            </a:r>
            <a:r>
              <a:rPr lang="nl-NL" sz="2400" dirty="0" err="1"/>
              <a:t>when</a:t>
            </a:r>
            <a:r>
              <a:rPr lang="nl-NL" sz="2400" dirty="0"/>
              <a:t> P </a:t>
            </a:r>
            <a:r>
              <a:rPr lang="nl-NL" sz="2400" dirty="0" err="1"/>
              <a:t>and</a:t>
            </a:r>
            <a:r>
              <a:rPr lang="nl-NL" sz="2400" dirty="0"/>
              <a:t> S are constant (</a:t>
            </a:r>
            <a:r>
              <a:rPr lang="nl-NL" sz="2400" dirty="0" err="1"/>
              <a:t>isobaric</a:t>
            </a:r>
            <a:r>
              <a:rPr lang="nl-NL" sz="2400" dirty="0"/>
              <a:t> </a:t>
            </a:r>
            <a:r>
              <a:rPr lang="nl-NL" sz="2400" dirty="0" err="1"/>
              <a:t>iso-entropic</a:t>
            </a:r>
            <a:r>
              <a:rPr lang="nl-NL" sz="2400" dirty="0"/>
              <a:t> </a:t>
            </a:r>
            <a:r>
              <a:rPr lang="nl-NL" sz="2400" dirty="0" err="1"/>
              <a:t>process</a:t>
            </a:r>
            <a:r>
              <a:rPr lang="nl-NL" sz="2400" dirty="0"/>
              <a:t>) H</a:t>
            </a:r>
          </a:p>
          <a:p>
            <a:r>
              <a:rPr lang="nl-NL" sz="2400" dirty="0" err="1"/>
              <a:t>spontaneous</a:t>
            </a:r>
            <a:r>
              <a:rPr lang="nl-NL" sz="2400" dirty="0"/>
              <a:t> </a:t>
            </a:r>
            <a:r>
              <a:rPr lang="nl-NL" sz="2400" dirty="0" err="1"/>
              <a:t>process</a:t>
            </a:r>
            <a:r>
              <a:rPr lang="nl-NL" sz="2400" dirty="0"/>
              <a:t>: </a:t>
            </a:r>
          </a:p>
          <a:p>
            <a:r>
              <a:rPr lang="nl-NL" sz="2400" dirty="0"/>
              <a:t>equilibrium </a:t>
            </a:r>
          </a:p>
          <a:p>
            <a:endParaRPr lang="nl-NL" sz="800" dirty="0"/>
          </a:p>
          <a:p>
            <a:pPr marL="0" indent="0">
              <a:buNone/>
            </a:pPr>
            <a:r>
              <a:rPr lang="en-US" sz="2400" dirty="0"/>
              <a:t>(iso-entropic processes are difficult to achieve)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We can also use enthalpy H if we deal with a mono-atomic perfect gas: H = 5/2 </a:t>
            </a:r>
            <a:r>
              <a:rPr lang="en-US" sz="2400" dirty="0" err="1"/>
              <a:t>nRT</a:t>
            </a:r>
            <a:r>
              <a:rPr lang="en-US" sz="2400" dirty="0"/>
              <a:t> or </a:t>
            </a:r>
            <a:r>
              <a:rPr lang="el-GR" sz="2400" dirty="0"/>
              <a:t>Δ</a:t>
            </a:r>
            <a:r>
              <a:rPr lang="en-US" sz="2400" dirty="0"/>
              <a:t>H = 5/2 </a:t>
            </a:r>
            <a:r>
              <a:rPr lang="en-US" sz="2400" dirty="0" err="1"/>
              <a:t>nR</a:t>
            </a:r>
            <a:r>
              <a:rPr lang="el-GR" sz="2400" dirty="0"/>
              <a:t>Δ</a:t>
            </a:r>
            <a:r>
              <a:rPr lang="en-US" sz="2400" dirty="0"/>
              <a:t>T. For an </a:t>
            </a:r>
            <a:r>
              <a:rPr lang="en-US" sz="2400" dirty="0" err="1"/>
              <a:t>isothermic</a:t>
            </a:r>
            <a:r>
              <a:rPr lang="en-US" sz="2400" dirty="0"/>
              <a:t> process the </a:t>
            </a:r>
            <a:r>
              <a:rPr lang="el-GR" sz="2400" dirty="0"/>
              <a:t>Δ</a:t>
            </a:r>
            <a:r>
              <a:rPr lang="nl-NL" sz="2400" dirty="0"/>
              <a:t>H </a:t>
            </a:r>
            <a:r>
              <a:rPr lang="nl-NL" sz="2400" dirty="0" err="1"/>
              <a:t>than</a:t>
            </a:r>
            <a:r>
              <a:rPr lang="nl-NL" sz="2400" dirty="0"/>
              <a:t> is 0!</a:t>
            </a:r>
          </a:p>
          <a:p>
            <a:pPr marL="0" indent="0">
              <a:buNone/>
            </a:pPr>
            <a:endParaRPr lang="nl-NL" sz="2400" dirty="0"/>
          </a:p>
          <a:p>
            <a:endParaRPr lang="nl-NL" sz="2400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5C9EE083-85B5-3946-BE11-8B7C8AA811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437637"/>
            <a:ext cx="6261100" cy="533400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ADEFD6F1-2FFF-804E-8E7C-31A79A8A85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6538" y="3378917"/>
            <a:ext cx="1727200" cy="520700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32864AF0-BAE2-DD41-B01F-A7C84F79492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6279"/>
          <a:stretch/>
        </p:blipFill>
        <p:spPr>
          <a:xfrm>
            <a:off x="3956539" y="3824654"/>
            <a:ext cx="16256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7912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52F845-DA0A-6942-8D74-668F1E02C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6773"/>
            <a:ext cx="8229600" cy="1143000"/>
          </a:xfrm>
        </p:spPr>
        <p:txBody>
          <a:bodyPr>
            <a:normAutofit/>
          </a:bodyPr>
          <a:lstStyle/>
          <a:p>
            <a:r>
              <a:rPr lang="nl-NL" sz="2800" dirty="0"/>
              <a:t>Different energy </a:t>
            </a:r>
            <a:r>
              <a:rPr lang="nl-NL" sz="2800" dirty="0" err="1"/>
              <a:t>functions</a:t>
            </a:r>
            <a:r>
              <a:rPr lang="nl-NL" sz="2800" dirty="0"/>
              <a:t> &amp; </a:t>
            </a:r>
            <a:r>
              <a:rPr lang="nl-NL" sz="2800" dirty="0" err="1"/>
              <a:t>when</a:t>
            </a:r>
            <a:r>
              <a:rPr lang="nl-NL" sz="2800" dirty="0"/>
              <a:t> </a:t>
            </a:r>
            <a:r>
              <a:rPr lang="nl-NL" sz="2800" dirty="0" err="1"/>
              <a:t>to</a:t>
            </a:r>
            <a:r>
              <a:rPr lang="nl-NL" sz="2800" dirty="0"/>
              <a:t> </a:t>
            </a:r>
            <a:r>
              <a:rPr lang="nl-NL" sz="2800" dirty="0" err="1"/>
              <a:t>choose</a:t>
            </a:r>
            <a:r>
              <a:rPr lang="nl-NL" sz="2800" dirty="0"/>
              <a:t> </a:t>
            </a:r>
            <a:br>
              <a:rPr lang="nl-NL" sz="2800" dirty="0"/>
            </a:br>
            <a:r>
              <a:rPr lang="nl-NL" sz="2800" dirty="0"/>
              <a:t>3: Gibbs free energy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E44CFB-A04A-BF47-8DF1-C29B3D436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/>
              <a:t>Gibbs free energy: G</a:t>
            </a:r>
          </a:p>
          <a:p>
            <a:pPr lvl="1"/>
            <a:r>
              <a:rPr lang="nl-NL" sz="2400" dirty="0"/>
              <a:t>G ≡ H - T S. </a:t>
            </a:r>
          </a:p>
          <a:p>
            <a:pPr lvl="1"/>
            <a:r>
              <a:rPr lang="nl-NL" sz="2400" dirty="0"/>
              <a:t> </a:t>
            </a:r>
          </a:p>
          <a:p>
            <a:endParaRPr lang="nl-NL" sz="2400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FD7A86E0-DAE8-5A4E-A35C-EF1AF50792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2438400"/>
            <a:ext cx="2476500" cy="49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2911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52F845-DA0A-6942-8D74-668F1E02C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6773"/>
            <a:ext cx="8229600" cy="1143000"/>
          </a:xfrm>
        </p:spPr>
        <p:txBody>
          <a:bodyPr>
            <a:normAutofit/>
          </a:bodyPr>
          <a:lstStyle/>
          <a:p>
            <a:r>
              <a:rPr lang="nl-NL" sz="2800" dirty="0"/>
              <a:t>Different energy </a:t>
            </a:r>
            <a:r>
              <a:rPr lang="nl-NL" sz="2800" dirty="0" err="1"/>
              <a:t>functions</a:t>
            </a:r>
            <a:r>
              <a:rPr lang="nl-NL" sz="2800" dirty="0"/>
              <a:t> &amp; </a:t>
            </a:r>
            <a:r>
              <a:rPr lang="nl-NL" sz="2800" dirty="0" err="1"/>
              <a:t>when</a:t>
            </a:r>
            <a:r>
              <a:rPr lang="nl-NL" sz="2800" dirty="0"/>
              <a:t> </a:t>
            </a:r>
            <a:r>
              <a:rPr lang="nl-NL" sz="2800" dirty="0" err="1"/>
              <a:t>to</a:t>
            </a:r>
            <a:r>
              <a:rPr lang="nl-NL" sz="2800" dirty="0"/>
              <a:t> </a:t>
            </a:r>
            <a:r>
              <a:rPr lang="nl-NL" sz="2800" dirty="0" err="1"/>
              <a:t>choose</a:t>
            </a:r>
            <a:r>
              <a:rPr lang="nl-NL" sz="2800" dirty="0"/>
              <a:t> </a:t>
            </a:r>
            <a:br>
              <a:rPr lang="nl-NL" sz="2800" dirty="0"/>
            </a:br>
            <a:r>
              <a:rPr lang="nl-NL" sz="2800" dirty="0"/>
              <a:t>3: Gibbs free energy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E44CFB-A04A-BF47-8DF1-C29B3D436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/>
              <a:t>Gibbs free energy: G</a:t>
            </a:r>
          </a:p>
          <a:p>
            <a:pPr lvl="1"/>
            <a:r>
              <a:rPr lang="nl-NL" sz="2400" dirty="0"/>
              <a:t>G ≡ H - T S. </a:t>
            </a:r>
          </a:p>
          <a:p>
            <a:pPr lvl="1"/>
            <a:r>
              <a:rPr lang="nl-NL" sz="2400" dirty="0"/>
              <a:t> </a:t>
            </a:r>
          </a:p>
          <a:p>
            <a:r>
              <a:rPr lang="nl-NL" sz="2400" dirty="0" err="1"/>
              <a:t>Use</a:t>
            </a:r>
            <a:r>
              <a:rPr lang="nl-NL" sz="2400" dirty="0"/>
              <a:t> </a:t>
            </a:r>
            <a:r>
              <a:rPr lang="nl-NL" sz="2400" dirty="0" err="1"/>
              <a:t>when</a:t>
            </a:r>
            <a:r>
              <a:rPr lang="nl-NL" sz="2400" dirty="0"/>
              <a:t> T </a:t>
            </a:r>
            <a:r>
              <a:rPr lang="nl-NL" sz="2400" dirty="0" err="1"/>
              <a:t>and</a:t>
            </a:r>
            <a:r>
              <a:rPr lang="nl-NL" sz="2400" dirty="0"/>
              <a:t> P are constant (isotherm, </a:t>
            </a:r>
            <a:r>
              <a:rPr lang="nl-NL" sz="2400" dirty="0" err="1"/>
              <a:t>isobaric</a:t>
            </a:r>
            <a:r>
              <a:rPr lang="nl-NL" sz="2400" dirty="0"/>
              <a:t> </a:t>
            </a:r>
            <a:r>
              <a:rPr lang="nl-NL" sz="2400" dirty="0" err="1"/>
              <a:t>process</a:t>
            </a:r>
            <a:r>
              <a:rPr lang="nl-NL" sz="2400" dirty="0"/>
              <a:t>)</a:t>
            </a:r>
          </a:p>
          <a:p>
            <a:endParaRPr lang="nl-NL" sz="2400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FD7A86E0-DAE8-5A4E-A35C-EF1AF50792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2438400"/>
            <a:ext cx="2476500" cy="49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2797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52F845-DA0A-6942-8D74-668F1E02C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6773"/>
            <a:ext cx="8229600" cy="1143000"/>
          </a:xfrm>
        </p:spPr>
        <p:txBody>
          <a:bodyPr>
            <a:normAutofit/>
          </a:bodyPr>
          <a:lstStyle/>
          <a:p>
            <a:r>
              <a:rPr lang="nl-NL" sz="2800" dirty="0"/>
              <a:t>Different energy </a:t>
            </a:r>
            <a:r>
              <a:rPr lang="nl-NL" sz="2800" dirty="0" err="1"/>
              <a:t>functions</a:t>
            </a:r>
            <a:r>
              <a:rPr lang="nl-NL" sz="2800" dirty="0"/>
              <a:t> &amp; </a:t>
            </a:r>
            <a:r>
              <a:rPr lang="nl-NL" sz="2800" dirty="0" err="1"/>
              <a:t>when</a:t>
            </a:r>
            <a:r>
              <a:rPr lang="nl-NL" sz="2800" dirty="0"/>
              <a:t> </a:t>
            </a:r>
            <a:r>
              <a:rPr lang="nl-NL" sz="2800" dirty="0" err="1"/>
              <a:t>to</a:t>
            </a:r>
            <a:r>
              <a:rPr lang="nl-NL" sz="2800" dirty="0"/>
              <a:t> </a:t>
            </a:r>
            <a:r>
              <a:rPr lang="nl-NL" sz="2800" dirty="0" err="1"/>
              <a:t>choose</a:t>
            </a:r>
            <a:r>
              <a:rPr lang="nl-NL" sz="2800" dirty="0"/>
              <a:t> </a:t>
            </a:r>
            <a:br>
              <a:rPr lang="nl-NL" sz="2800" dirty="0"/>
            </a:br>
            <a:r>
              <a:rPr lang="nl-NL" sz="2800" dirty="0"/>
              <a:t>3: Gibbs free energy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E44CFB-A04A-BF47-8DF1-C29B3D436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/>
              <a:t>Gibbs free energy: G</a:t>
            </a:r>
          </a:p>
          <a:p>
            <a:pPr lvl="1"/>
            <a:r>
              <a:rPr lang="nl-NL" sz="2400" dirty="0"/>
              <a:t>G ≡ H + T S. </a:t>
            </a:r>
          </a:p>
          <a:p>
            <a:pPr lvl="1"/>
            <a:r>
              <a:rPr lang="nl-NL" sz="2400" dirty="0"/>
              <a:t> </a:t>
            </a:r>
          </a:p>
          <a:p>
            <a:r>
              <a:rPr lang="nl-NL" sz="2400" dirty="0" err="1"/>
              <a:t>Use</a:t>
            </a:r>
            <a:r>
              <a:rPr lang="nl-NL" sz="2400" dirty="0"/>
              <a:t> </a:t>
            </a:r>
            <a:r>
              <a:rPr lang="nl-NL" sz="2400" dirty="0" err="1"/>
              <a:t>when</a:t>
            </a:r>
            <a:r>
              <a:rPr lang="nl-NL" sz="2400" dirty="0"/>
              <a:t> T </a:t>
            </a:r>
            <a:r>
              <a:rPr lang="nl-NL" sz="2400" dirty="0" err="1"/>
              <a:t>and</a:t>
            </a:r>
            <a:r>
              <a:rPr lang="nl-NL" sz="2400" dirty="0"/>
              <a:t> P are constant (isotherm, </a:t>
            </a:r>
            <a:r>
              <a:rPr lang="nl-NL" sz="2400" dirty="0" err="1"/>
              <a:t>isobaric</a:t>
            </a:r>
            <a:r>
              <a:rPr lang="nl-NL" sz="2400" dirty="0"/>
              <a:t> </a:t>
            </a:r>
            <a:r>
              <a:rPr lang="nl-NL" sz="2400" dirty="0" err="1"/>
              <a:t>process</a:t>
            </a:r>
            <a:r>
              <a:rPr lang="nl-NL" sz="2400" dirty="0"/>
              <a:t>)</a:t>
            </a:r>
          </a:p>
          <a:p>
            <a:r>
              <a:rPr lang="nl-NL" sz="2400" dirty="0" err="1"/>
              <a:t>spontaneous</a:t>
            </a:r>
            <a:r>
              <a:rPr lang="nl-NL" sz="2400" dirty="0"/>
              <a:t> </a:t>
            </a:r>
            <a:r>
              <a:rPr lang="nl-NL" sz="2400" dirty="0" err="1"/>
              <a:t>process</a:t>
            </a:r>
            <a:r>
              <a:rPr lang="nl-NL" sz="2400" dirty="0"/>
              <a:t>: </a:t>
            </a:r>
          </a:p>
          <a:p>
            <a:r>
              <a:rPr lang="nl-NL" sz="2400" dirty="0"/>
              <a:t>equilibrium </a:t>
            </a:r>
          </a:p>
          <a:p>
            <a:endParaRPr lang="nl-NL" sz="2400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FD7A86E0-DAE8-5A4E-A35C-EF1AF50792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2438400"/>
            <a:ext cx="2476500" cy="49530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8486C14C-89C0-5246-B7DB-D68AC7E86A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7408" y="3417277"/>
            <a:ext cx="1625600" cy="54610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EFD2F3BB-53BA-3D4B-AF0B-82204E78197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4361" b="1"/>
          <a:stretch/>
        </p:blipFill>
        <p:spPr>
          <a:xfrm>
            <a:off x="3886200" y="3918438"/>
            <a:ext cx="1612900" cy="365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5355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52F845-DA0A-6942-8D74-668F1E02C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6773"/>
            <a:ext cx="8229600" cy="1143000"/>
          </a:xfrm>
        </p:spPr>
        <p:txBody>
          <a:bodyPr>
            <a:normAutofit/>
          </a:bodyPr>
          <a:lstStyle/>
          <a:p>
            <a:r>
              <a:rPr lang="nl-NL" sz="2800" dirty="0"/>
              <a:t>Different energy </a:t>
            </a:r>
            <a:r>
              <a:rPr lang="nl-NL" sz="2800" dirty="0" err="1"/>
              <a:t>functions</a:t>
            </a:r>
            <a:r>
              <a:rPr lang="nl-NL" sz="2800" dirty="0"/>
              <a:t> &amp; </a:t>
            </a:r>
            <a:r>
              <a:rPr lang="nl-NL" sz="2800" dirty="0" err="1"/>
              <a:t>when</a:t>
            </a:r>
            <a:r>
              <a:rPr lang="nl-NL" sz="2800" dirty="0"/>
              <a:t> </a:t>
            </a:r>
            <a:r>
              <a:rPr lang="nl-NL" sz="2800" dirty="0" err="1"/>
              <a:t>to</a:t>
            </a:r>
            <a:r>
              <a:rPr lang="nl-NL" sz="2800" dirty="0"/>
              <a:t> </a:t>
            </a:r>
            <a:r>
              <a:rPr lang="nl-NL" sz="2800" dirty="0" err="1"/>
              <a:t>choose</a:t>
            </a:r>
            <a:r>
              <a:rPr lang="nl-NL" sz="2800" dirty="0"/>
              <a:t> </a:t>
            </a:r>
            <a:br>
              <a:rPr lang="nl-NL" sz="2800" dirty="0"/>
            </a:br>
            <a:r>
              <a:rPr lang="nl-NL" sz="2800" dirty="0"/>
              <a:t>4: </a:t>
            </a:r>
            <a:r>
              <a:rPr lang="nl-NL" sz="2800" dirty="0" err="1"/>
              <a:t>Helmholtz</a:t>
            </a:r>
            <a:r>
              <a:rPr lang="nl-NL" sz="2800" dirty="0"/>
              <a:t> free energy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E44CFB-A04A-BF47-8DF1-C29B3D436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 err="1"/>
              <a:t>Helmholtz</a:t>
            </a:r>
            <a:r>
              <a:rPr lang="nl-NL" sz="2400" dirty="0"/>
              <a:t> free energy: A</a:t>
            </a:r>
          </a:p>
          <a:p>
            <a:pPr lvl="1"/>
            <a:r>
              <a:rPr lang="nl-NL" sz="2400" dirty="0"/>
              <a:t>A ≡ U - T S</a:t>
            </a:r>
          </a:p>
          <a:p>
            <a:pPr lvl="1"/>
            <a:r>
              <a:rPr lang="nl-NL" sz="2400" dirty="0"/>
              <a:t> </a:t>
            </a:r>
          </a:p>
          <a:p>
            <a:endParaRPr lang="nl-NL" sz="2400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9FB4E71F-C1E7-7945-951B-7D71651EFE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455069"/>
            <a:ext cx="41529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6848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52F845-DA0A-6942-8D74-668F1E02C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6773"/>
            <a:ext cx="8229600" cy="1143000"/>
          </a:xfrm>
        </p:spPr>
        <p:txBody>
          <a:bodyPr>
            <a:normAutofit/>
          </a:bodyPr>
          <a:lstStyle/>
          <a:p>
            <a:r>
              <a:rPr lang="nl-NL" sz="2800" dirty="0"/>
              <a:t>Different energy </a:t>
            </a:r>
            <a:r>
              <a:rPr lang="nl-NL" sz="2800" dirty="0" err="1"/>
              <a:t>functions</a:t>
            </a:r>
            <a:r>
              <a:rPr lang="nl-NL" sz="2800" dirty="0"/>
              <a:t> &amp; </a:t>
            </a:r>
            <a:r>
              <a:rPr lang="nl-NL" sz="2800" dirty="0" err="1"/>
              <a:t>when</a:t>
            </a:r>
            <a:r>
              <a:rPr lang="nl-NL" sz="2800" dirty="0"/>
              <a:t> </a:t>
            </a:r>
            <a:r>
              <a:rPr lang="nl-NL" sz="2800" dirty="0" err="1"/>
              <a:t>to</a:t>
            </a:r>
            <a:r>
              <a:rPr lang="nl-NL" sz="2800" dirty="0"/>
              <a:t> </a:t>
            </a:r>
            <a:r>
              <a:rPr lang="nl-NL" sz="2800" dirty="0" err="1"/>
              <a:t>choose</a:t>
            </a:r>
            <a:r>
              <a:rPr lang="nl-NL" sz="2800" dirty="0"/>
              <a:t> </a:t>
            </a:r>
            <a:br>
              <a:rPr lang="nl-NL" sz="2800" dirty="0"/>
            </a:br>
            <a:r>
              <a:rPr lang="nl-NL" sz="2800" dirty="0"/>
              <a:t>4: </a:t>
            </a:r>
            <a:r>
              <a:rPr lang="nl-NL" sz="2800" dirty="0" err="1"/>
              <a:t>Helmholtz</a:t>
            </a:r>
            <a:r>
              <a:rPr lang="nl-NL" sz="2800" dirty="0"/>
              <a:t> free energy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E44CFB-A04A-BF47-8DF1-C29B3D436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 err="1"/>
              <a:t>Helmholtz</a:t>
            </a:r>
            <a:r>
              <a:rPr lang="nl-NL" sz="2400" dirty="0"/>
              <a:t> free energy: A</a:t>
            </a:r>
          </a:p>
          <a:p>
            <a:pPr lvl="1"/>
            <a:r>
              <a:rPr lang="nl-NL" sz="2400" dirty="0"/>
              <a:t>A ≡ U - T S</a:t>
            </a:r>
          </a:p>
          <a:p>
            <a:pPr lvl="1"/>
            <a:r>
              <a:rPr lang="nl-NL" sz="2400" dirty="0"/>
              <a:t> </a:t>
            </a:r>
          </a:p>
          <a:p>
            <a:r>
              <a:rPr lang="nl-NL" sz="2400" dirty="0" err="1"/>
              <a:t>Use</a:t>
            </a:r>
            <a:r>
              <a:rPr lang="nl-NL" sz="2400" dirty="0"/>
              <a:t> </a:t>
            </a:r>
            <a:r>
              <a:rPr lang="nl-NL" sz="2400" dirty="0" err="1"/>
              <a:t>when</a:t>
            </a:r>
            <a:r>
              <a:rPr lang="nl-NL" sz="2400" dirty="0"/>
              <a:t> T </a:t>
            </a:r>
            <a:r>
              <a:rPr lang="nl-NL" sz="2400" dirty="0" err="1"/>
              <a:t>and</a:t>
            </a:r>
            <a:r>
              <a:rPr lang="nl-NL" sz="2400" dirty="0"/>
              <a:t> V are constant (isotherm, </a:t>
            </a:r>
            <a:r>
              <a:rPr lang="nl-NL" sz="2400" dirty="0" err="1"/>
              <a:t>isochoric</a:t>
            </a:r>
            <a:r>
              <a:rPr lang="nl-NL" sz="2400" dirty="0"/>
              <a:t> </a:t>
            </a:r>
            <a:r>
              <a:rPr lang="nl-NL" sz="2400" dirty="0" err="1"/>
              <a:t>process</a:t>
            </a:r>
            <a:r>
              <a:rPr lang="nl-NL" sz="2400" dirty="0"/>
              <a:t>)</a:t>
            </a:r>
          </a:p>
          <a:p>
            <a:endParaRPr lang="nl-NL" sz="2400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9FB4E71F-C1E7-7945-951B-7D71651EFE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455069"/>
            <a:ext cx="41529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4201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52F845-DA0A-6942-8D74-668F1E02C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6773"/>
            <a:ext cx="8229600" cy="1143000"/>
          </a:xfrm>
        </p:spPr>
        <p:txBody>
          <a:bodyPr>
            <a:normAutofit/>
          </a:bodyPr>
          <a:lstStyle/>
          <a:p>
            <a:r>
              <a:rPr lang="nl-NL" sz="2800" dirty="0"/>
              <a:t>Different energy </a:t>
            </a:r>
            <a:r>
              <a:rPr lang="nl-NL" sz="2800" dirty="0" err="1"/>
              <a:t>functions</a:t>
            </a:r>
            <a:r>
              <a:rPr lang="nl-NL" sz="2800" dirty="0"/>
              <a:t> &amp; </a:t>
            </a:r>
            <a:r>
              <a:rPr lang="nl-NL" sz="2800" dirty="0" err="1"/>
              <a:t>when</a:t>
            </a:r>
            <a:r>
              <a:rPr lang="nl-NL" sz="2800" dirty="0"/>
              <a:t> </a:t>
            </a:r>
            <a:r>
              <a:rPr lang="nl-NL" sz="2800" dirty="0" err="1"/>
              <a:t>to</a:t>
            </a:r>
            <a:r>
              <a:rPr lang="nl-NL" sz="2800" dirty="0"/>
              <a:t> </a:t>
            </a:r>
            <a:r>
              <a:rPr lang="nl-NL" sz="2800" dirty="0" err="1"/>
              <a:t>choose</a:t>
            </a:r>
            <a:r>
              <a:rPr lang="nl-NL" sz="2800" dirty="0"/>
              <a:t> </a:t>
            </a:r>
            <a:br>
              <a:rPr lang="nl-NL" sz="2800" dirty="0"/>
            </a:br>
            <a:r>
              <a:rPr lang="nl-NL" sz="2800" dirty="0"/>
              <a:t>4: </a:t>
            </a:r>
            <a:r>
              <a:rPr lang="nl-NL" sz="2800" dirty="0" err="1"/>
              <a:t>Helmholtz</a:t>
            </a:r>
            <a:r>
              <a:rPr lang="nl-NL" sz="2800" dirty="0"/>
              <a:t> free energy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E44CFB-A04A-BF47-8DF1-C29B3D436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 err="1"/>
              <a:t>Helmholtz</a:t>
            </a:r>
            <a:r>
              <a:rPr lang="nl-NL" sz="2400" dirty="0"/>
              <a:t> free energy: A</a:t>
            </a:r>
          </a:p>
          <a:p>
            <a:pPr lvl="1"/>
            <a:r>
              <a:rPr lang="nl-NL" sz="2400" dirty="0"/>
              <a:t>A ≡ U - T S</a:t>
            </a:r>
          </a:p>
          <a:p>
            <a:pPr lvl="1"/>
            <a:r>
              <a:rPr lang="nl-NL" sz="2400" dirty="0"/>
              <a:t> </a:t>
            </a:r>
          </a:p>
          <a:p>
            <a:r>
              <a:rPr lang="nl-NL" sz="2400" dirty="0" err="1"/>
              <a:t>Use</a:t>
            </a:r>
            <a:r>
              <a:rPr lang="nl-NL" sz="2400" dirty="0"/>
              <a:t> </a:t>
            </a:r>
            <a:r>
              <a:rPr lang="nl-NL" sz="2400" dirty="0" err="1"/>
              <a:t>when</a:t>
            </a:r>
            <a:r>
              <a:rPr lang="nl-NL" sz="2400" dirty="0"/>
              <a:t> T </a:t>
            </a:r>
            <a:r>
              <a:rPr lang="nl-NL" sz="2400" dirty="0" err="1"/>
              <a:t>and</a:t>
            </a:r>
            <a:r>
              <a:rPr lang="nl-NL" sz="2400" dirty="0"/>
              <a:t> V are constant (isotherm, </a:t>
            </a:r>
            <a:r>
              <a:rPr lang="nl-NL" sz="2400" dirty="0" err="1"/>
              <a:t>isochoric</a:t>
            </a:r>
            <a:r>
              <a:rPr lang="nl-NL" sz="2400" dirty="0"/>
              <a:t> </a:t>
            </a:r>
            <a:r>
              <a:rPr lang="nl-NL" sz="2400" dirty="0" err="1"/>
              <a:t>process</a:t>
            </a:r>
            <a:r>
              <a:rPr lang="nl-NL" sz="2400" dirty="0"/>
              <a:t>)</a:t>
            </a:r>
          </a:p>
          <a:p>
            <a:r>
              <a:rPr lang="nl-NL" sz="2400" dirty="0" err="1"/>
              <a:t>spontaneous</a:t>
            </a:r>
            <a:r>
              <a:rPr lang="nl-NL" sz="2400" dirty="0"/>
              <a:t> </a:t>
            </a:r>
            <a:r>
              <a:rPr lang="nl-NL" sz="2400" dirty="0" err="1"/>
              <a:t>process</a:t>
            </a:r>
            <a:r>
              <a:rPr lang="nl-NL" sz="2400" dirty="0"/>
              <a:t>: </a:t>
            </a:r>
          </a:p>
          <a:p>
            <a:r>
              <a:rPr lang="nl-NL" sz="2400" dirty="0"/>
              <a:t>equilibrium </a:t>
            </a:r>
          </a:p>
          <a:p>
            <a:endParaRPr lang="nl-NL" sz="2400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9FB4E71F-C1E7-7945-951B-7D71651EFE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455069"/>
            <a:ext cx="4152900" cy="533400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FDF5458C-7038-0243-904B-418FC07B99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6838" y="3665477"/>
            <a:ext cx="1689100" cy="64770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88BB68A2-457C-7343-A78E-4FBC5641832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4000" b="10750"/>
          <a:stretch/>
        </p:blipFill>
        <p:spPr>
          <a:xfrm>
            <a:off x="3924300" y="3429000"/>
            <a:ext cx="1587500" cy="414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3698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C70E2FD-2AF9-984E-A289-93E0B2F10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457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A lump of gold of 200 g and 120.0 °C is placed in an adiabatic container with 25.0 g water at a temperature of 10.0 °C. The system is left alone until equilibrium is achieved.</a:t>
            </a:r>
          </a:p>
          <a:p>
            <a:pPr marL="0" indent="0">
              <a:buNone/>
            </a:pPr>
            <a:r>
              <a:rPr lang="en-US" sz="2000" dirty="0" err="1"/>
              <a:t>C</a:t>
            </a:r>
            <a:r>
              <a:rPr lang="en-US" sz="2000" baseline="-25000" dirty="0" err="1"/>
              <a:t>p</a:t>
            </a:r>
            <a:r>
              <a:rPr lang="en-US" sz="2000" dirty="0"/>
              <a:t>(Au) = 0.131 Jg</a:t>
            </a:r>
            <a:r>
              <a:rPr lang="en-US" sz="2000" baseline="30000" dirty="0"/>
              <a:t>-1</a:t>
            </a:r>
            <a:r>
              <a:rPr lang="en-US" sz="2000" dirty="0"/>
              <a:t>K</a:t>
            </a:r>
            <a:r>
              <a:rPr lang="en-US" sz="2000" baseline="30000" dirty="0"/>
              <a:t>-1</a:t>
            </a:r>
            <a:r>
              <a:rPr lang="en-US" sz="2000" dirty="0"/>
              <a:t> and </a:t>
            </a:r>
            <a:r>
              <a:rPr lang="en-US" sz="2000" dirty="0" err="1"/>
              <a:t>C</a:t>
            </a:r>
            <a:r>
              <a:rPr lang="en-US" sz="2000" baseline="-25000" dirty="0" err="1"/>
              <a:t>p</a:t>
            </a:r>
            <a:r>
              <a:rPr lang="en-US" sz="2000" dirty="0"/>
              <a:t>(H</a:t>
            </a:r>
            <a:r>
              <a:rPr lang="en-US" sz="2000" baseline="-25000" dirty="0"/>
              <a:t>2</a:t>
            </a:r>
            <a:r>
              <a:rPr lang="en-US" sz="2000" dirty="0"/>
              <a:t>O) = 4,15 Jg</a:t>
            </a:r>
            <a:r>
              <a:rPr lang="en-US" sz="2000" baseline="30000" dirty="0"/>
              <a:t>-1</a:t>
            </a:r>
            <a:r>
              <a:rPr lang="en-US" sz="2000" dirty="0"/>
              <a:t>K</a:t>
            </a:r>
            <a:r>
              <a:rPr lang="en-US" sz="2000" baseline="30000" dirty="0"/>
              <a:t>-1</a:t>
            </a:r>
            <a:r>
              <a:rPr lang="en-US" sz="2000" dirty="0"/>
              <a:t> and independent of temperature.</a:t>
            </a:r>
          </a:p>
          <a:p>
            <a:pPr>
              <a:buAutoNum type="alphaLcParenR"/>
            </a:pPr>
            <a:r>
              <a:rPr lang="en-US" sz="2000" dirty="0"/>
              <a:t>Determine the equilibrium temperature of the system</a:t>
            </a:r>
          </a:p>
          <a:p>
            <a:pPr>
              <a:buAutoNum type="alphaLcParenR"/>
            </a:pPr>
            <a:r>
              <a:rPr lang="en-US" sz="2000" dirty="0"/>
              <a:t>Determine the entropy change </a:t>
            </a:r>
            <a:r>
              <a:rPr lang="el-GR" sz="2000" dirty="0"/>
              <a:t>Δ</a:t>
            </a:r>
            <a:r>
              <a:rPr lang="en-US" sz="2000" dirty="0"/>
              <a:t>S of the gold</a:t>
            </a:r>
          </a:p>
          <a:p>
            <a:pPr>
              <a:buAutoNum type="alphaLcParenR"/>
            </a:pPr>
            <a:r>
              <a:rPr lang="en-US" sz="2000" dirty="0"/>
              <a:t>Determine the entropy change of the surroundings and check whether the 2</a:t>
            </a:r>
            <a:r>
              <a:rPr lang="en-US" sz="2000" baseline="30000" dirty="0"/>
              <a:t>nd</a:t>
            </a:r>
            <a:r>
              <a:rPr lang="en-US" sz="2000" dirty="0"/>
              <a:t> law of thermodynamics is taken into account</a:t>
            </a:r>
          </a:p>
          <a:p>
            <a:pPr>
              <a:buAutoNum type="alphaLcParenR"/>
            </a:pP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194617472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F170F61A-8BC8-4F77-9251-97CA726CC592}"/>
              </a:ext>
            </a:extLst>
          </p:cNvPr>
          <p:cNvSpPr txBox="1"/>
          <p:nvPr/>
        </p:nvSpPr>
        <p:spPr>
          <a:xfrm>
            <a:off x="685800" y="609600"/>
            <a:ext cx="75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nl-NL" dirty="0"/>
              <a:t>Q</a:t>
            </a:r>
            <a:r>
              <a:rPr lang="nl-NL" baseline="-25000" dirty="0" err="1"/>
              <a:t>Au</a:t>
            </a:r>
            <a:r>
              <a:rPr lang="nl-NL" dirty="0"/>
              <a:t> = -Q</a:t>
            </a:r>
            <a:r>
              <a:rPr lang="nl-NL" baseline="-25000" dirty="0"/>
              <a:t>H</a:t>
            </a:r>
            <a:r>
              <a:rPr lang="nl-NL" baseline="-50000" dirty="0"/>
              <a:t>2</a:t>
            </a:r>
            <a:r>
              <a:rPr lang="nl-NL" baseline="-25000" dirty="0"/>
              <a:t>O</a:t>
            </a:r>
          </a:p>
          <a:p>
            <a:endParaRPr lang="nl-NL" dirty="0"/>
          </a:p>
          <a:p>
            <a:r>
              <a:rPr lang="nl-NL" dirty="0"/>
              <a:t>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30725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EE075B-CA66-8F42-9C3B-E5849464B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/>
              <a:t>Course </a:t>
            </a:r>
            <a:r>
              <a:rPr lang="nl-NL" sz="3600" dirty="0" err="1"/>
              <a:t>today</a:t>
            </a:r>
            <a:endParaRPr lang="nl-NL" sz="3600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B4B21D-268B-E94E-81C7-759DAB424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Different Energy </a:t>
            </a:r>
            <a:r>
              <a:rPr lang="nl-NL" sz="2800" dirty="0" err="1"/>
              <a:t>equations</a:t>
            </a:r>
            <a:endParaRPr lang="nl-NL" sz="2800" dirty="0"/>
          </a:p>
          <a:p>
            <a:pPr lvl="1"/>
            <a:r>
              <a:rPr lang="nl-NL" dirty="0" err="1"/>
              <a:t>Definitions</a:t>
            </a:r>
            <a:endParaRPr lang="nl-NL" dirty="0"/>
          </a:p>
          <a:p>
            <a:pPr lvl="1"/>
            <a:r>
              <a:rPr lang="nl-NL" dirty="0" err="1"/>
              <a:t>When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use</a:t>
            </a:r>
            <a:endParaRPr lang="nl-NL" dirty="0"/>
          </a:p>
          <a:p>
            <a:r>
              <a:rPr lang="nl-NL" sz="2800" dirty="0" err="1"/>
              <a:t>Entropy</a:t>
            </a:r>
            <a:endParaRPr lang="nl-NL" sz="2800" dirty="0"/>
          </a:p>
          <a:p>
            <a:pPr lvl="1"/>
            <a:r>
              <a:rPr lang="nl-NL" dirty="0"/>
              <a:t>Definition</a:t>
            </a:r>
          </a:p>
          <a:p>
            <a:pPr lvl="1"/>
            <a:r>
              <a:rPr lang="nl-NL" dirty="0" err="1"/>
              <a:t>Function</a:t>
            </a:r>
            <a:r>
              <a:rPr lang="nl-NL" dirty="0"/>
              <a:t> in </a:t>
            </a:r>
            <a:r>
              <a:rPr lang="nl-NL" dirty="0" err="1"/>
              <a:t>Thermodynamics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32594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F170F61A-8BC8-4F77-9251-97CA726CC592}"/>
                  </a:ext>
                </a:extLst>
              </p:cNvPr>
              <p:cNvSpPr txBox="1"/>
              <p:nvPr/>
            </p:nvSpPr>
            <p:spPr>
              <a:xfrm>
                <a:off x="685800" y="609600"/>
                <a:ext cx="7543800" cy="17971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nl-NL" dirty="0"/>
                  <a:t>Q</a:t>
                </a:r>
                <a:r>
                  <a:rPr lang="nl-NL" baseline="-25000" dirty="0" err="1"/>
                  <a:t>Au</a:t>
                </a:r>
                <a:r>
                  <a:rPr lang="nl-NL" dirty="0"/>
                  <a:t> = -Q</a:t>
                </a:r>
                <a:r>
                  <a:rPr lang="nl-NL" baseline="-25000" dirty="0"/>
                  <a:t>H</a:t>
                </a:r>
                <a:r>
                  <a:rPr lang="nl-NL" baseline="-50000" dirty="0"/>
                  <a:t>2</a:t>
                </a:r>
                <a:r>
                  <a:rPr lang="nl-NL" baseline="-25000" dirty="0"/>
                  <a:t>O</a:t>
                </a:r>
              </a:p>
              <a:p>
                <a:endParaRPr lang="nl-NL" dirty="0"/>
              </a:p>
              <a:p>
                <a:r>
                  <a:rPr lang="nl-NL" dirty="0"/>
                  <a:t>Au cools down </a:t>
                </a:r>
                <a:r>
                  <a:rPr lang="nl-NL" dirty="0" err="1"/>
                  <a:t>till</a:t>
                </a:r>
                <a:r>
                  <a:rPr lang="nl-NL" dirty="0"/>
                  <a:t> </a:t>
                </a:r>
                <a:r>
                  <a:rPr lang="nl-NL" dirty="0" err="1"/>
                  <a:t>T</a:t>
                </a:r>
                <a:r>
                  <a:rPr lang="nl-NL" baseline="-25000" dirty="0" err="1"/>
                  <a:t>final</a:t>
                </a:r>
                <a:r>
                  <a:rPr lang="nl-NL" dirty="0"/>
                  <a:t>, H2O heats up </a:t>
                </a:r>
                <a:r>
                  <a:rPr lang="nl-NL" dirty="0" err="1"/>
                  <a:t>till</a:t>
                </a:r>
                <a:r>
                  <a:rPr lang="nl-NL" dirty="0"/>
                  <a:t> </a:t>
                </a:r>
                <a:r>
                  <a:rPr lang="nl-NL" dirty="0" err="1"/>
                  <a:t>T</a:t>
                </a:r>
                <a:r>
                  <a:rPr lang="nl-NL" baseline="-25000" dirty="0" err="1"/>
                  <a:t>final</a:t>
                </a:r>
                <a:r>
                  <a:rPr lang="nl-NL" dirty="0"/>
                  <a:t>.</a:t>
                </a:r>
              </a:p>
              <a:p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nl-NL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𝑑𝑇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𝑑𝑇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nl-NL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sub>
                            </m:sSub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e>
                        </m:nary>
                      </m:e>
                    </m:nary>
                    <m:r>
                      <a:rPr lang="nl-NL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nl-NL" dirty="0"/>
                  <a:t> </a:t>
                </a:r>
              </a:p>
              <a:p>
                <a:r>
                  <a:rPr lang="nl-NL" dirty="0"/>
                  <a:t> </a:t>
                </a:r>
              </a:p>
              <a:p>
                <a:endParaRPr lang="nl-NL" dirty="0"/>
              </a:p>
            </p:txBody>
          </p:sp>
        </mc:Choice>
        <mc:Fallback xmlns="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F170F61A-8BC8-4F77-9251-97CA726CC5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609600"/>
                <a:ext cx="7543800" cy="1797159"/>
              </a:xfrm>
              <a:prstGeom prst="rect">
                <a:avLst/>
              </a:prstGeom>
              <a:blipFill>
                <a:blip r:embed="rId2"/>
                <a:stretch>
                  <a:fillRect l="-728" t="-1695" b="-12881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765559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F170F61A-8BC8-4F77-9251-97CA726CC592}"/>
                  </a:ext>
                </a:extLst>
              </p:cNvPr>
              <p:cNvSpPr txBox="1"/>
              <p:nvPr/>
            </p:nvSpPr>
            <p:spPr>
              <a:xfrm>
                <a:off x="685800" y="609600"/>
                <a:ext cx="7543800" cy="20741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nl-NL" dirty="0"/>
                  <a:t>Q</a:t>
                </a:r>
                <a:r>
                  <a:rPr lang="nl-NL" baseline="-25000" dirty="0" err="1"/>
                  <a:t>Au</a:t>
                </a:r>
                <a:r>
                  <a:rPr lang="nl-NL" dirty="0"/>
                  <a:t> = -Q</a:t>
                </a:r>
                <a:r>
                  <a:rPr lang="nl-NL" baseline="-25000" dirty="0"/>
                  <a:t>H</a:t>
                </a:r>
                <a:r>
                  <a:rPr lang="nl-NL" baseline="-50000" dirty="0"/>
                  <a:t>2</a:t>
                </a:r>
                <a:r>
                  <a:rPr lang="nl-NL" baseline="-25000" dirty="0"/>
                  <a:t>O</a:t>
                </a:r>
              </a:p>
              <a:p>
                <a:endParaRPr lang="nl-NL" dirty="0"/>
              </a:p>
              <a:p>
                <a:r>
                  <a:rPr lang="nl-NL" dirty="0"/>
                  <a:t>Au cools down </a:t>
                </a:r>
                <a:r>
                  <a:rPr lang="nl-NL" dirty="0" err="1"/>
                  <a:t>till</a:t>
                </a:r>
                <a:r>
                  <a:rPr lang="nl-NL" dirty="0"/>
                  <a:t> </a:t>
                </a:r>
                <a:r>
                  <a:rPr lang="nl-NL" dirty="0" err="1"/>
                  <a:t>T</a:t>
                </a:r>
                <a:r>
                  <a:rPr lang="nl-NL" baseline="-25000" dirty="0" err="1"/>
                  <a:t>final</a:t>
                </a:r>
                <a:r>
                  <a:rPr lang="nl-NL" dirty="0"/>
                  <a:t>, H2O heats up </a:t>
                </a:r>
                <a:r>
                  <a:rPr lang="nl-NL" dirty="0" err="1"/>
                  <a:t>till</a:t>
                </a:r>
                <a:r>
                  <a:rPr lang="nl-NL" dirty="0"/>
                  <a:t> </a:t>
                </a:r>
                <a:r>
                  <a:rPr lang="nl-NL" dirty="0" err="1"/>
                  <a:t>T</a:t>
                </a:r>
                <a:r>
                  <a:rPr lang="nl-NL" baseline="-25000" dirty="0" err="1"/>
                  <a:t>final</a:t>
                </a:r>
                <a:r>
                  <a:rPr lang="nl-NL" dirty="0"/>
                  <a:t>.</a:t>
                </a:r>
              </a:p>
              <a:p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nl-NL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𝑑𝑇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𝑑𝑇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nl-NL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sub>
                            </m:sSub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e>
                        </m:nary>
                      </m:e>
                    </m:nary>
                    <m:r>
                      <a:rPr lang="nl-NL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nl-NL" dirty="0"/>
                  <a:t> </a:t>
                </a:r>
              </a:p>
              <a:p>
                <a:r>
                  <a:rPr lang="nl-NL" dirty="0" err="1"/>
                  <a:t>Cp</a:t>
                </a:r>
                <a:r>
                  <a:rPr lang="nl-NL" dirty="0"/>
                  <a:t> is </a:t>
                </a:r>
                <a:r>
                  <a:rPr lang="nl-NL" dirty="0" err="1"/>
                  <a:t>given</a:t>
                </a:r>
                <a:r>
                  <a:rPr lang="nl-NL" dirty="0"/>
                  <a:t> in </a:t>
                </a:r>
                <a:r>
                  <a:rPr lang="en-US" dirty="0"/>
                  <a:t>Jg</a:t>
                </a:r>
                <a:r>
                  <a:rPr lang="en-US" baseline="30000" dirty="0"/>
                  <a:t>-1</a:t>
                </a:r>
                <a:r>
                  <a:rPr lang="en-US" dirty="0"/>
                  <a:t>K</a:t>
                </a:r>
                <a:r>
                  <a:rPr lang="en-US" baseline="30000" dirty="0"/>
                  <a:t>-1</a:t>
                </a:r>
                <a:r>
                  <a:rPr lang="en-US" dirty="0"/>
                  <a:t> so we have to multiply by the mass</a:t>
                </a:r>
              </a:p>
              <a:p>
                <a:r>
                  <a:rPr lang="nl-NL" dirty="0"/>
                  <a:t> </a:t>
                </a:r>
              </a:p>
              <a:p>
                <a:endParaRPr lang="nl-NL" dirty="0"/>
              </a:p>
            </p:txBody>
          </p:sp>
        </mc:Choice>
        <mc:Fallback xmlns="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F170F61A-8BC8-4F77-9251-97CA726CC5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609600"/>
                <a:ext cx="7543800" cy="2074158"/>
              </a:xfrm>
              <a:prstGeom prst="rect">
                <a:avLst/>
              </a:prstGeom>
              <a:blipFill>
                <a:blip r:embed="rId2"/>
                <a:stretch>
                  <a:fillRect l="-728" t="-1471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782660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F170F61A-8BC8-4F77-9251-97CA726CC592}"/>
                  </a:ext>
                </a:extLst>
              </p:cNvPr>
              <p:cNvSpPr txBox="1"/>
              <p:nvPr/>
            </p:nvSpPr>
            <p:spPr>
              <a:xfrm>
                <a:off x="685800" y="609600"/>
                <a:ext cx="7543800" cy="23766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nl-NL" dirty="0"/>
                  <a:t>Q</a:t>
                </a:r>
                <a:r>
                  <a:rPr lang="nl-NL" baseline="-25000" dirty="0" err="1"/>
                  <a:t>Au</a:t>
                </a:r>
                <a:r>
                  <a:rPr lang="nl-NL" dirty="0"/>
                  <a:t> = -Q</a:t>
                </a:r>
                <a:r>
                  <a:rPr lang="nl-NL" baseline="-25000" dirty="0"/>
                  <a:t>H</a:t>
                </a:r>
                <a:r>
                  <a:rPr lang="nl-NL" baseline="-50000" dirty="0"/>
                  <a:t>2</a:t>
                </a:r>
                <a:r>
                  <a:rPr lang="nl-NL" baseline="-25000" dirty="0"/>
                  <a:t>O</a:t>
                </a:r>
              </a:p>
              <a:p>
                <a:endParaRPr lang="nl-NL" dirty="0"/>
              </a:p>
              <a:p>
                <a:r>
                  <a:rPr lang="nl-NL" dirty="0"/>
                  <a:t>Au cools down </a:t>
                </a:r>
                <a:r>
                  <a:rPr lang="nl-NL" dirty="0" err="1"/>
                  <a:t>till</a:t>
                </a:r>
                <a:r>
                  <a:rPr lang="nl-NL" dirty="0"/>
                  <a:t> </a:t>
                </a:r>
                <a:r>
                  <a:rPr lang="nl-NL" dirty="0" err="1"/>
                  <a:t>T</a:t>
                </a:r>
                <a:r>
                  <a:rPr lang="nl-NL" baseline="-25000" dirty="0" err="1"/>
                  <a:t>final</a:t>
                </a:r>
                <a:r>
                  <a:rPr lang="nl-NL" dirty="0"/>
                  <a:t>, H2O heats up </a:t>
                </a:r>
                <a:r>
                  <a:rPr lang="nl-NL" dirty="0" err="1"/>
                  <a:t>till</a:t>
                </a:r>
                <a:r>
                  <a:rPr lang="nl-NL" dirty="0"/>
                  <a:t> </a:t>
                </a:r>
                <a:r>
                  <a:rPr lang="nl-NL" dirty="0" err="1"/>
                  <a:t>T</a:t>
                </a:r>
                <a:r>
                  <a:rPr lang="nl-NL" baseline="-25000" dirty="0" err="1"/>
                  <a:t>final</a:t>
                </a:r>
                <a:r>
                  <a:rPr lang="nl-NL" dirty="0"/>
                  <a:t>.</a:t>
                </a:r>
              </a:p>
              <a:p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nl-NL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𝑑𝑇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𝑑𝑇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nl-NL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sub>
                            </m:sSub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e>
                        </m:nary>
                      </m:e>
                    </m:nary>
                    <m:r>
                      <a:rPr lang="nl-NL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nl-NL" dirty="0"/>
                  <a:t> </a:t>
                </a:r>
              </a:p>
              <a:p>
                <a:r>
                  <a:rPr lang="nl-NL" dirty="0" err="1"/>
                  <a:t>Cp</a:t>
                </a:r>
                <a:r>
                  <a:rPr lang="nl-NL" dirty="0"/>
                  <a:t> is </a:t>
                </a:r>
                <a:r>
                  <a:rPr lang="nl-NL" dirty="0" err="1"/>
                  <a:t>given</a:t>
                </a:r>
                <a:r>
                  <a:rPr lang="nl-NL" dirty="0"/>
                  <a:t> in </a:t>
                </a:r>
                <a:r>
                  <a:rPr lang="en-US" dirty="0"/>
                  <a:t>Jg</a:t>
                </a:r>
                <a:r>
                  <a:rPr lang="en-US" baseline="30000" dirty="0"/>
                  <a:t>-1</a:t>
                </a:r>
                <a:r>
                  <a:rPr lang="en-US" dirty="0"/>
                  <a:t>K</a:t>
                </a:r>
                <a:r>
                  <a:rPr lang="en-US" baseline="30000" dirty="0"/>
                  <a:t>-1</a:t>
                </a:r>
                <a:r>
                  <a:rPr lang="en-US" dirty="0"/>
                  <a:t> so we have to multiply by the mass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nl-NL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𝐴𝑢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nl-NL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sSub>
                          <m:sSubPr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𝐴𝑢</m:t>
                            </m:r>
                          </m:sub>
                        </m:sSub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𝐴𝑢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sSub>
                      <m:sSubPr>
                        <m:ctrlP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𝐴𝑢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nl-NL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sSub>
                          <m:sSubPr>
                            <m:ctrlPr>
                              <a:rPr lang="nl-NL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𝑂</m:t>
                            </m:r>
                          </m:sub>
                        </m:sSub>
                      </m:sub>
                    </m:sSub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</m:t>
                        </m:r>
                      </m:sub>
                    </m:sSub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</m:t>
                        </m:r>
                      </m:sub>
                    </m:sSub>
                  </m:oMath>
                </a14:m>
                <a:r>
                  <a:rPr lang="nl-NL" dirty="0"/>
                  <a:t> </a:t>
                </a:r>
              </a:p>
              <a:p>
                <a:r>
                  <a:rPr lang="nl-NL" dirty="0"/>
                  <a:t> </a:t>
                </a:r>
              </a:p>
              <a:p>
                <a:endParaRPr lang="nl-NL" dirty="0"/>
              </a:p>
            </p:txBody>
          </p:sp>
        </mc:Choice>
        <mc:Fallback xmlns="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F170F61A-8BC8-4F77-9251-97CA726CC5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609600"/>
                <a:ext cx="7543800" cy="2376676"/>
              </a:xfrm>
              <a:prstGeom prst="rect">
                <a:avLst/>
              </a:prstGeom>
              <a:blipFill>
                <a:blip r:embed="rId2"/>
                <a:stretch>
                  <a:fillRect l="-728" t="-1282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057945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F170F61A-8BC8-4F77-9251-97CA726CC592}"/>
                  </a:ext>
                </a:extLst>
              </p:cNvPr>
              <p:cNvSpPr txBox="1"/>
              <p:nvPr/>
            </p:nvSpPr>
            <p:spPr>
              <a:xfrm>
                <a:off x="685800" y="609600"/>
                <a:ext cx="7543800" cy="26759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nl-NL" dirty="0"/>
                  <a:t>Q</a:t>
                </a:r>
                <a:r>
                  <a:rPr lang="nl-NL" baseline="-25000" dirty="0" err="1"/>
                  <a:t>Au</a:t>
                </a:r>
                <a:r>
                  <a:rPr lang="nl-NL" dirty="0"/>
                  <a:t> = -Q</a:t>
                </a:r>
                <a:r>
                  <a:rPr lang="nl-NL" baseline="-25000" dirty="0"/>
                  <a:t>H</a:t>
                </a:r>
                <a:r>
                  <a:rPr lang="nl-NL" baseline="-50000" dirty="0"/>
                  <a:t>2</a:t>
                </a:r>
                <a:r>
                  <a:rPr lang="nl-NL" baseline="-25000" dirty="0"/>
                  <a:t>O</a:t>
                </a:r>
              </a:p>
              <a:p>
                <a:endParaRPr lang="nl-NL" dirty="0"/>
              </a:p>
              <a:p>
                <a:r>
                  <a:rPr lang="nl-NL" dirty="0"/>
                  <a:t>Au cools down </a:t>
                </a:r>
                <a:r>
                  <a:rPr lang="nl-NL" dirty="0" err="1"/>
                  <a:t>till</a:t>
                </a:r>
                <a:r>
                  <a:rPr lang="nl-NL" dirty="0"/>
                  <a:t> </a:t>
                </a:r>
                <a:r>
                  <a:rPr lang="nl-NL" dirty="0" err="1"/>
                  <a:t>T</a:t>
                </a:r>
                <a:r>
                  <a:rPr lang="nl-NL" baseline="-25000" dirty="0" err="1"/>
                  <a:t>final</a:t>
                </a:r>
                <a:r>
                  <a:rPr lang="nl-NL" dirty="0"/>
                  <a:t>, H2O heats up </a:t>
                </a:r>
                <a:r>
                  <a:rPr lang="nl-NL" dirty="0" err="1"/>
                  <a:t>till</a:t>
                </a:r>
                <a:r>
                  <a:rPr lang="nl-NL" dirty="0"/>
                  <a:t> </a:t>
                </a:r>
                <a:r>
                  <a:rPr lang="nl-NL" dirty="0" err="1"/>
                  <a:t>T</a:t>
                </a:r>
                <a:r>
                  <a:rPr lang="nl-NL" baseline="-25000" dirty="0" err="1"/>
                  <a:t>final</a:t>
                </a:r>
                <a:r>
                  <a:rPr lang="nl-NL" dirty="0"/>
                  <a:t>.</a:t>
                </a:r>
              </a:p>
              <a:p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nl-NL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𝑑𝑇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𝑑𝑇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nl-NL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sub>
                            </m:sSub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e>
                        </m:nary>
                      </m:e>
                    </m:nary>
                    <m:r>
                      <a:rPr lang="nl-NL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nl-NL" dirty="0"/>
                  <a:t> </a:t>
                </a:r>
              </a:p>
              <a:p>
                <a:r>
                  <a:rPr lang="nl-NL" dirty="0" err="1"/>
                  <a:t>Cp</a:t>
                </a:r>
                <a:r>
                  <a:rPr lang="nl-NL" dirty="0"/>
                  <a:t> is </a:t>
                </a:r>
                <a:r>
                  <a:rPr lang="nl-NL" dirty="0" err="1"/>
                  <a:t>given</a:t>
                </a:r>
                <a:r>
                  <a:rPr lang="nl-NL" dirty="0"/>
                  <a:t> in </a:t>
                </a:r>
                <a:r>
                  <a:rPr lang="en-US" dirty="0"/>
                  <a:t>Jg</a:t>
                </a:r>
                <a:r>
                  <a:rPr lang="en-US" baseline="30000" dirty="0"/>
                  <a:t>-1</a:t>
                </a:r>
                <a:r>
                  <a:rPr lang="en-US" dirty="0"/>
                  <a:t>K</a:t>
                </a:r>
                <a:r>
                  <a:rPr lang="en-US" baseline="30000" dirty="0"/>
                  <a:t>-1</a:t>
                </a:r>
                <a:r>
                  <a:rPr lang="en-US" dirty="0"/>
                  <a:t> so we have to multiply by the mass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nl-NL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𝐴𝑢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nl-NL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sSub>
                          <m:sSubPr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𝐴𝑢</m:t>
                            </m:r>
                          </m:sub>
                        </m:sSub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𝐴𝑢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sSub>
                      <m:sSubPr>
                        <m:ctrlP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𝐴𝑢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nl-NL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sSub>
                          <m:sSubPr>
                            <m:ctrlPr>
                              <a:rPr lang="nl-NL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𝑂</m:t>
                            </m:r>
                          </m:sub>
                        </m:sSub>
                      </m:sub>
                    </m:sSub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</m:t>
                        </m:r>
                      </m:sub>
                    </m:sSub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</m:t>
                        </m:r>
                      </m:sub>
                    </m:sSub>
                  </m:oMath>
                </a14:m>
                <a:r>
                  <a:rPr lang="nl-NL" dirty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0.131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200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nl-NL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−120)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−4.15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25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−10)</m:t>
                    </m:r>
                  </m:oMath>
                </a14:m>
                <a:r>
                  <a:rPr lang="nl-NL" dirty="0"/>
                  <a:t> </a:t>
                </a:r>
              </a:p>
              <a:p>
                <a:r>
                  <a:rPr lang="nl-NL" dirty="0"/>
                  <a:t> </a:t>
                </a:r>
              </a:p>
              <a:p>
                <a:endParaRPr lang="nl-NL" dirty="0"/>
              </a:p>
            </p:txBody>
          </p:sp>
        </mc:Choice>
        <mc:Fallback xmlns="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F170F61A-8BC8-4F77-9251-97CA726CC5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609600"/>
                <a:ext cx="7543800" cy="2675925"/>
              </a:xfrm>
              <a:prstGeom prst="rect">
                <a:avLst/>
              </a:prstGeom>
              <a:blipFill>
                <a:blip r:embed="rId2"/>
                <a:stretch>
                  <a:fillRect l="-728" t="-113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372265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F170F61A-8BC8-4F77-9251-97CA726CC592}"/>
                  </a:ext>
                </a:extLst>
              </p:cNvPr>
              <p:cNvSpPr txBox="1"/>
              <p:nvPr/>
            </p:nvSpPr>
            <p:spPr>
              <a:xfrm>
                <a:off x="685800" y="609600"/>
                <a:ext cx="7543800" cy="29751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nl-NL" dirty="0"/>
                  <a:t>Q</a:t>
                </a:r>
                <a:r>
                  <a:rPr lang="nl-NL" baseline="-25000" dirty="0" err="1"/>
                  <a:t>Au</a:t>
                </a:r>
                <a:r>
                  <a:rPr lang="nl-NL" dirty="0"/>
                  <a:t> = -Q</a:t>
                </a:r>
                <a:r>
                  <a:rPr lang="nl-NL" baseline="-25000" dirty="0"/>
                  <a:t>H</a:t>
                </a:r>
                <a:r>
                  <a:rPr lang="nl-NL" baseline="-50000" dirty="0"/>
                  <a:t>2</a:t>
                </a:r>
                <a:r>
                  <a:rPr lang="nl-NL" baseline="-25000" dirty="0"/>
                  <a:t>O</a:t>
                </a:r>
              </a:p>
              <a:p>
                <a:endParaRPr lang="nl-NL" dirty="0"/>
              </a:p>
              <a:p>
                <a:r>
                  <a:rPr lang="nl-NL" dirty="0"/>
                  <a:t>Au cools down </a:t>
                </a:r>
                <a:r>
                  <a:rPr lang="nl-NL" dirty="0" err="1"/>
                  <a:t>till</a:t>
                </a:r>
                <a:r>
                  <a:rPr lang="nl-NL" dirty="0"/>
                  <a:t> </a:t>
                </a:r>
                <a:r>
                  <a:rPr lang="nl-NL" dirty="0" err="1"/>
                  <a:t>T</a:t>
                </a:r>
                <a:r>
                  <a:rPr lang="nl-NL" baseline="-25000" dirty="0" err="1"/>
                  <a:t>final</a:t>
                </a:r>
                <a:r>
                  <a:rPr lang="nl-NL" dirty="0"/>
                  <a:t>, H2O heats up </a:t>
                </a:r>
                <a:r>
                  <a:rPr lang="nl-NL" dirty="0" err="1"/>
                  <a:t>till</a:t>
                </a:r>
                <a:r>
                  <a:rPr lang="nl-NL" dirty="0"/>
                  <a:t> </a:t>
                </a:r>
                <a:r>
                  <a:rPr lang="nl-NL" dirty="0" err="1"/>
                  <a:t>T</a:t>
                </a:r>
                <a:r>
                  <a:rPr lang="nl-NL" baseline="-25000" dirty="0" err="1"/>
                  <a:t>final</a:t>
                </a:r>
                <a:r>
                  <a:rPr lang="nl-NL" dirty="0"/>
                  <a:t>.</a:t>
                </a:r>
              </a:p>
              <a:p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nl-NL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𝑑𝑇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𝑑𝑇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nl-NL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sub>
                            </m:sSub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e>
                        </m:nary>
                      </m:e>
                    </m:nary>
                    <m:r>
                      <a:rPr lang="nl-NL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nl-NL" dirty="0"/>
                  <a:t> </a:t>
                </a:r>
              </a:p>
              <a:p>
                <a:r>
                  <a:rPr lang="nl-NL" dirty="0" err="1"/>
                  <a:t>Cp</a:t>
                </a:r>
                <a:r>
                  <a:rPr lang="nl-NL" dirty="0"/>
                  <a:t> is </a:t>
                </a:r>
                <a:r>
                  <a:rPr lang="nl-NL" dirty="0" err="1"/>
                  <a:t>given</a:t>
                </a:r>
                <a:r>
                  <a:rPr lang="nl-NL" dirty="0"/>
                  <a:t> in </a:t>
                </a:r>
                <a:r>
                  <a:rPr lang="en-US" dirty="0"/>
                  <a:t>Jg</a:t>
                </a:r>
                <a:r>
                  <a:rPr lang="en-US" baseline="30000" dirty="0"/>
                  <a:t>-1</a:t>
                </a:r>
                <a:r>
                  <a:rPr lang="en-US" dirty="0"/>
                  <a:t>K</a:t>
                </a:r>
                <a:r>
                  <a:rPr lang="en-US" baseline="30000" dirty="0"/>
                  <a:t>-1</a:t>
                </a:r>
                <a:r>
                  <a:rPr lang="en-US" dirty="0"/>
                  <a:t> so we have to multiply by the mass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nl-NL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𝐴𝑢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nl-NL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sSub>
                          <m:sSubPr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𝐴𝑢</m:t>
                            </m:r>
                          </m:sub>
                        </m:sSub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𝐴𝑢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sSub>
                      <m:sSubPr>
                        <m:ctrlP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𝐴𝑢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nl-NL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sSub>
                          <m:sSubPr>
                            <m:ctrlPr>
                              <a:rPr lang="nl-NL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𝑂</m:t>
                            </m:r>
                          </m:sub>
                        </m:sSub>
                      </m:sub>
                    </m:sSub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</m:t>
                        </m:r>
                      </m:sub>
                    </m:sSub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</m:t>
                        </m:r>
                      </m:sub>
                    </m:sSub>
                  </m:oMath>
                </a14:m>
                <a:r>
                  <a:rPr lang="nl-NL" dirty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0.131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200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nl-NL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−120)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−4.15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25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−10)</m:t>
                    </m:r>
                  </m:oMath>
                </a14:m>
                <a:r>
                  <a:rPr lang="nl-NL" dirty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26,2</m:t>
                    </m:r>
                    <m:r>
                      <a:rPr lang="nl-NL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3144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nl-NL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103.8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+1038</m:t>
                    </m:r>
                  </m:oMath>
                </a14:m>
                <a:r>
                  <a:rPr lang="nl-NL" dirty="0"/>
                  <a:t> </a:t>
                </a:r>
              </a:p>
              <a:p>
                <a:r>
                  <a:rPr lang="nl-NL" dirty="0"/>
                  <a:t> </a:t>
                </a:r>
              </a:p>
              <a:p>
                <a:endParaRPr lang="nl-NL" dirty="0"/>
              </a:p>
            </p:txBody>
          </p:sp>
        </mc:Choice>
        <mc:Fallback xmlns="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F170F61A-8BC8-4F77-9251-97CA726CC5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609600"/>
                <a:ext cx="7543800" cy="2975173"/>
              </a:xfrm>
              <a:prstGeom prst="rect">
                <a:avLst/>
              </a:prstGeom>
              <a:blipFill>
                <a:blip r:embed="rId2"/>
                <a:stretch>
                  <a:fillRect l="-728" t="-1025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260125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F170F61A-8BC8-4F77-9251-97CA726CC592}"/>
                  </a:ext>
                </a:extLst>
              </p:cNvPr>
              <p:cNvSpPr txBox="1"/>
              <p:nvPr/>
            </p:nvSpPr>
            <p:spPr>
              <a:xfrm>
                <a:off x="685800" y="609600"/>
                <a:ext cx="7543800" cy="32744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nl-NL" dirty="0"/>
                  <a:t>Q</a:t>
                </a:r>
                <a:r>
                  <a:rPr lang="nl-NL" baseline="-25000" dirty="0" err="1"/>
                  <a:t>Au</a:t>
                </a:r>
                <a:r>
                  <a:rPr lang="nl-NL" dirty="0"/>
                  <a:t> = -Q</a:t>
                </a:r>
                <a:r>
                  <a:rPr lang="nl-NL" baseline="-25000" dirty="0"/>
                  <a:t>H</a:t>
                </a:r>
                <a:r>
                  <a:rPr lang="nl-NL" baseline="-50000" dirty="0"/>
                  <a:t>2</a:t>
                </a:r>
                <a:r>
                  <a:rPr lang="nl-NL" baseline="-25000" dirty="0"/>
                  <a:t>O</a:t>
                </a:r>
              </a:p>
              <a:p>
                <a:endParaRPr lang="nl-NL" dirty="0"/>
              </a:p>
              <a:p>
                <a:r>
                  <a:rPr lang="nl-NL" dirty="0"/>
                  <a:t>Au cools down </a:t>
                </a:r>
                <a:r>
                  <a:rPr lang="nl-NL" dirty="0" err="1"/>
                  <a:t>till</a:t>
                </a:r>
                <a:r>
                  <a:rPr lang="nl-NL" dirty="0"/>
                  <a:t> </a:t>
                </a:r>
                <a:r>
                  <a:rPr lang="nl-NL" dirty="0" err="1"/>
                  <a:t>T</a:t>
                </a:r>
                <a:r>
                  <a:rPr lang="nl-NL" baseline="-25000" dirty="0" err="1"/>
                  <a:t>final</a:t>
                </a:r>
                <a:r>
                  <a:rPr lang="nl-NL" dirty="0"/>
                  <a:t>, H2O heats up </a:t>
                </a:r>
                <a:r>
                  <a:rPr lang="nl-NL" dirty="0" err="1"/>
                  <a:t>till</a:t>
                </a:r>
                <a:r>
                  <a:rPr lang="nl-NL" dirty="0"/>
                  <a:t> </a:t>
                </a:r>
                <a:r>
                  <a:rPr lang="nl-NL" dirty="0" err="1"/>
                  <a:t>T</a:t>
                </a:r>
                <a:r>
                  <a:rPr lang="nl-NL" baseline="-25000" dirty="0" err="1"/>
                  <a:t>final</a:t>
                </a:r>
                <a:r>
                  <a:rPr lang="nl-NL" dirty="0"/>
                  <a:t>.</a:t>
                </a:r>
              </a:p>
              <a:p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nl-NL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𝑑𝑇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𝑑𝑇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nl-NL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sub>
                            </m:sSub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e>
                        </m:nary>
                      </m:e>
                    </m:nary>
                    <m:r>
                      <a:rPr lang="nl-NL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nl-NL" dirty="0"/>
                  <a:t> </a:t>
                </a:r>
              </a:p>
              <a:p>
                <a:r>
                  <a:rPr lang="nl-NL" dirty="0" err="1"/>
                  <a:t>Cp</a:t>
                </a:r>
                <a:r>
                  <a:rPr lang="nl-NL" dirty="0"/>
                  <a:t> is </a:t>
                </a:r>
                <a:r>
                  <a:rPr lang="nl-NL" dirty="0" err="1"/>
                  <a:t>given</a:t>
                </a:r>
                <a:r>
                  <a:rPr lang="nl-NL" dirty="0"/>
                  <a:t> in </a:t>
                </a:r>
                <a:r>
                  <a:rPr lang="en-US" dirty="0"/>
                  <a:t>Jg</a:t>
                </a:r>
                <a:r>
                  <a:rPr lang="en-US" baseline="30000" dirty="0"/>
                  <a:t>-1</a:t>
                </a:r>
                <a:r>
                  <a:rPr lang="en-US" dirty="0"/>
                  <a:t>K</a:t>
                </a:r>
                <a:r>
                  <a:rPr lang="en-US" baseline="30000" dirty="0"/>
                  <a:t>-1</a:t>
                </a:r>
                <a:r>
                  <a:rPr lang="en-US" dirty="0"/>
                  <a:t> so we have to multiply by the mass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nl-NL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𝐴𝑢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nl-NL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sSub>
                          <m:sSubPr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𝐴𝑢</m:t>
                            </m:r>
                          </m:sub>
                        </m:sSub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𝐴𝑢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sSub>
                      <m:sSubPr>
                        <m:ctrlP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𝐴𝑢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nl-NL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sSub>
                          <m:sSubPr>
                            <m:ctrlPr>
                              <a:rPr lang="nl-NL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𝑂</m:t>
                            </m:r>
                          </m:sub>
                        </m:sSub>
                      </m:sub>
                    </m:sSub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</m:t>
                        </m:r>
                      </m:sub>
                    </m:sSub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</m:t>
                        </m:r>
                      </m:sub>
                    </m:sSub>
                  </m:oMath>
                </a14:m>
                <a:r>
                  <a:rPr lang="nl-NL" dirty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0.131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200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nl-NL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−120)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−4.15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25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−10)</m:t>
                    </m:r>
                  </m:oMath>
                </a14:m>
                <a:r>
                  <a:rPr lang="nl-NL" dirty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26,2</m:t>
                    </m:r>
                    <m:r>
                      <a:rPr lang="nl-NL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3144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nl-NL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103.8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+1038</m:t>
                    </m:r>
                  </m:oMath>
                </a14:m>
                <a:r>
                  <a:rPr lang="nl-NL" dirty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130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4182</m:t>
                    </m:r>
                  </m:oMath>
                </a14:m>
                <a:r>
                  <a:rPr lang="nl-NL" dirty="0"/>
                  <a:t> </a:t>
                </a:r>
              </a:p>
              <a:p>
                <a:r>
                  <a:rPr lang="nl-NL" dirty="0"/>
                  <a:t> </a:t>
                </a:r>
              </a:p>
              <a:p>
                <a:endParaRPr lang="nl-NL" dirty="0"/>
              </a:p>
            </p:txBody>
          </p:sp>
        </mc:Choice>
        <mc:Fallback xmlns="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F170F61A-8BC8-4F77-9251-97CA726CC5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609600"/>
                <a:ext cx="7543800" cy="3274423"/>
              </a:xfrm>
              <a:prstGeom prst="rect">
                <a:avLst/>
              </a:prstGeom>
              <a:blipFill>
                <a:blip r:embed="rId2"/>
                <a:stretch>
                  <a:fillRect l="-728" t="-931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152011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F170F61A-8BC8-4F77-9251-97CA726CC592}"/>
                  </a:ext>
                </a:extLst>
              </p:cNvPr>
              <p:cNvSpPr txBox="1"/>
              <p:nvPr/>
            </p:nvSpPr>
            <p:spPr>
              <a:xfrm>
                <a:off x="685800" y="609600"/>
                <a:ext cx="7543800" cy="35514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nl-NL" dirty="0"/>
                  <a:t>Q</a:t>
                </a:r>
                <a:r>
                  <a:rPr lang="nl-NL" baseline="-25000" dirty="0" err="1"/>
                  <a:t>Au</a:t>
                </a:r>
                <a:r>
                  <a:rPr lang="nl-NL" dirty="0"/>
                  <a:t> = -Q</a:t>
                </a:r>
                <a:r>
                  <a:rPr lang="nl-NL" baseline="-25000" dirty="0"/>
                  <a:t>H</a:t>
                </a:r>
                <a:r>
                  <a:rPr lang="nl-NL" baseline="-50000" dirty="0"/>
                  <a:t>2</a:t>
                </a:r>
                <a:r>
                  <a:rPr lang="nl-NL" baseline="-25000" dirty="0"/>
                  <a:t>O</a:t>
                </a:r>
              </a:p>
              <a:p>
                <a:endParaRPr lang="nl-NL" dirty="0"/>
              </a:p>
              <a:p>
                <a:r>
                  <a:rPr lang="nl-NL" dirty="0"/>
                  <a:t>Au cools down </a:t>
                </a:r>
                <a:r>
                  <a:rPr lang="nl-NL" dirty="0" err="1"/>
                  <a:t>till</a:t>
                </a:r>
                <a:r>
                  <a:rPr lang="nl-NL" dirty="0"/>
                  <a:t> </a:t>
                </a:r>
                <a:r>
                  <a:rPr lang="nl-NL" dirty="0" err="1"/>
                  <a:t>T</a:t>
                </a:r>
                <a:r>
                  <a:rPr lang="nl-NL" baseline="-25000" dirty="0" err="1"/>
                  <a:t>final</a:t>
                </a:r>
                <a:r>
                  <a:rPr lang="nl-NL" dirty="0"/>
                  <a:t>, H2O heats up </a:t>
                </a:r>
                <a:r>
                  <a:rPr lang="nl-NL" dirty="0" err="1"/>
                  <a:t>till</a:t>
                </a:r>
                <a:r>
                  <a:rPr lang="nl-NL" dirty="0"/>
                  <a:t> </a:t>
                </a:r>
                <a:r>
                  <a:rPr lang="nl-NL" dirty="0" err="1"/>
                  <a:t>T</a:t>
                </a:r>
                <a:r>
                  <a:rPr lang="nl-NL" baseline="-25000" dirty="0" err="1"/>
                  <a:t>final</a:t>
                </a:r>
                <a:r>
                  <a:rPr lang="nl-NL" dirty="0"/>
                  <a:t>.</a:t>
                </a:r>
              </a:p>
              <a:p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nl-NL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𝑑𝑇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𝑑𝑇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nl-NL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sub>
                            </m:sSub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e>
                        </m:nary>
                      </m:e>
                    </m:nary>
                    <m:r>
                      <a:rPr lang="nl-NL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nl-NL" dirty="0"/>
                  <a:t> </a:t>
                </a:r>
              </a:p>
              <a:p>
                <a:r>
                  <a:rPr lang="nl-NL" dirty="0" err="1"/>
                  <a:t>Cp</a:t>
                </a:r>
                <a:r>
                  <a:rPr lang="nl-NL" dirty="0"/>
                  <a:t> is </a:t>
                </a:r>
                <a:r>
                  <a:rPr lang="nl-NL" dirty="0" err="1"/>
                  <a:t>given</a:t>
                </a:r>
                <a:r>
                  <a:rPr lang="nl-NL" dirty="0"/>
                  <a:t> in </a:t>
                </a:r>
                <a:r>
                  <a:rPr lang="en-US" dirty="0"/>
                  <a:t>Jg</a:t>
                </a:r>
                <a:r>
                  <a:rPr lang="en-US" baseline="30000" dirty="0"/>
                  <a:t>-1</a:t>
                </a:r>
                <a:r>
                  <a:rPr lang="en-US" dirty="0"/>
                  <a:t>K</a:t>
                </a:r>
                <a:r>
                  <a:rPr lang="en-US" baseline="30000" dirty="0"/>
                  <a:t>-1</a:t>
                </a:r>
                <a:r>
                  <a:rPr lang="en-US" dirty="0"/>
                  <a:t> so we have to multiply by the mass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nl-NL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𝐴𝑢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nl-NL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sSub>
                          <m:sSubPr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𝐴𝑢</m:t>
                            </m:r>
                          </m:sub>
                        </m:sSub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𝐴𝑢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sSub>
                      <m:sSubPr>
                        <m:ctrlP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𝐴𝑢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nl-NL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sSub>
                          <m:sSubPr>
                            <m:ctrlPr>
                              <a:rPr lang="nl-NL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𝑂</m:t>
                            </m:r>
                          </m:sub>
                        </m:sSub>
                      </m:sub>
                    </m:sSub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</m:t>
                        </m:r>
                      </m:sub>
                    </m:sSub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</m:t>
                        </m:r>
                      </m:sub>
                    </m:sSub>
                  </m:oMath>
                </a14:m>
                <a:r>
                  <a:rPr lang="nl-NL" dirty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0.131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200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nl-NL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−120)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−4.15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25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−10)</m:t>
                    </m:r>
                  </m:oMath>
                </a14:m>
                <a:r>
                  <a:rPr lang="nl-NL" dirty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26,2</m:t>
                    </m:r>
                    <m:r>
                      <a:rPr lang="nl-NL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3144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nl-NL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103.8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+1038</m:t>
                    </m:r>
                  </m:oMath>
                </a14:m>
                <a:r>
                  <a:rPr lang="nl-NL" dirty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130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4182</m:t>
                    </m:r>
                  </m:oMath>
                </a14:m>
                <a:r>
                  <a:rPr lang="nl-NL" dirty="0"/>
                  <a:t> </a:t>
                </a:r>
              </a:p>
              <a:p>
                <a:r>
                  <a:rPr lang="nl-NL" dirty="0" err="1"/>
                  <a:t>T</a:t>
                </a:r>
                <a:r>
                  <a:rPr lang="nl-NL" baseline="-25000" dirty="0" err="1"/>
                  <a:t>f</a:t>
                </a:r>
                <a:r>
                  <a:rPr lang="nl-NL" dirty="0"/>
                  <a:t> = 32° C</a:t>
                </a:r>
              </a:p>
              <a:p>
                <a:r>
                  <a:rPr lang="nl-NL" dirty="0"/>
                  <a:t> </a:t>
                </a:r>
              </a:p>
              <a:p>
                <a:endParaRPr lang="nl-NL" dirty="0"/>
              </a:p>
            </p:txBody>
          </p:sp>
        </mc:Choice>
        <mc:Fallback xmlns="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F170F61A-8BC8-4F77-9251-97CA726CC5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609600"/>
                <a:ext cx="7543800" cy="3551421"/>
              </a:xfrm>
              <a:prstGeom prst="rect">
                <a:avLst/>
              </a:prstGeom>
              <a:blipFill>
                <a:blip r:embed="rId2"/>
                <a:stretch>
                  <a:fillRect l="-728" t="-858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073905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C70E2FD-2AF9-984E-A289-93E0B2F10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457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A lump of gold of 200 g and 120.0 °C is placed in an adiabatic container with 25.0 g water at a temperature of 10.0 °C. The system is left alone until equilibrium is achieved.</a:t>
            </a:r>
          </a:p>
          <a:p>
            <a:pPr marL="0" indent="0">
              <a:buNone/>
            </a:pPr>
            <a:r>
              <a:rPr lang="en-US" sz="2000" dirty="0" err="1"/>
              <a:t>C</a:t>
            </a:r>
            <a:r>
              <a:rPr lang="en-US" sz="2000" baseline="-25000" dirty="0" err="1"/>
              <a:t>p</a:t>
            </a:r>
            <a:r>
              <a:rPr lang="en-US" sz="2000" dirty="0"/>
              <a:t>(Au) = 0.131 Jg</a:t>
            </a:r>
            <a:r>
              <a:rPr lang="en-US" sz="2000" baseline="30000" dirty="0"/>
              <a:t>-1</a:t>
            </a:r>
            <a:r>
              <a:rPr lang="en-US" sz="2000" dirty="0"/>
              <a:t>K</a:t>
            </a:r>
            <a:r>
              <a:rPr lang="en-US" sz="2000" baseline="30000" dirty="0"/>
              <a:t>-1</a:t>
            </a:r>
            <a:r>
              <a:rPr lang="en-US" sz="2000" dirty="0"/>
              <a:t> and </a:t>
            </a:r>
            <a:r>
              <a:rPr lang="en-US" sz="2000" dirty="0" err="1"/>
              <a:t>C</a:t>
            </a:r>
            <a:r>
              <a:rPr lang="en-US" sz="2000" baseline="-25000" dirty="0" err="1"/>
              <a:t>p</a:t>
            </a:r>
            <a:r>
              <a:rPr lang="en-US" sz="2000" dirty="0"/>
              <a:t>(H</a:t>
            </a:r>
            <a:r>
              <a:rPr lang="en-US" sz="2000" baseline="-25000" dirty="0"/>
              <a:t>2</a:t>
            </a:r>
            <a:r>
              <a:rPr lang="en-US" sz="2000" dirty="0"/>
              <a:t>O) = 4,15 Jg</a:t>
            </a:r>
            <a:r>
              <a:rPr lang="en-US" sz="2000" baseline="30000" dirty="0"/>
              <a:t>-1</a:t>
            </a:r>
            <a:r>
              <a:rPr lang="en-US" sz="2000" dirty="0"/>
              <a:t>K</a:t>
            </a:r>
            <a:r>
              <a:rPr lang="en-US" sz="2000" baseline="30000" dirty="0"/>
              <a:t>-1</a:t>
            </a:r>
            <a:r>
              <a:rPr lang="en-US" sz="2000" dirty="0"/>
              <a:t> and independent of temperature.</a:t>
            </a:r>
          </a:p>
          <a:p>
            <a:pPr>
              <a:buAutoNum type="alphaLcParenR"/>
            </a:pPr>
            <a:r>
              <a:rPr lang="en-US" sz="2000" dirty="0"/>
              <a:t>Determine the equilibrium temperature of the system</a:t>
            </a:r>
          </a:p>
          <a:p>
            <a:pPr>
              <a:buAutoNum type="alphaLcParenR"/>
            </a:pPr>
            <a:r>
              <a:rPr lang="en-US" sz="2000" dirty="0"/>
              <a:t>Determine the entropy change </a:t>
            </a:r>
            <a:r>
              <a:rPr lang="el-GR" sz="2000" dirty="0"/>
              <a:t>Δ</a:t>
            </a:r>
            <a:r>
              <a:rPr lang="en-US" sz="2000" dirty="0"/>
              <a:t>S of the gold</a:t>
            </a:r>
          </a:p>
          <a:p>
            <a:pPr>
              <a:buAutoNum type="alphaLcParenR"/>
            </a:pPr>
            <a:r>
              <a:rPr lang="en-US" sz="2000" dirty="0"/>
              <a:t>Determine the entropy change of the surroundings and check whether the 2</a:t>
            </a:r>
            <a:r>
              <a:rPr lang="en-US" sz="2000" baseline="30000" dirty="0"/>
              <a:t>nd</a:t>
            </a:r>
            <a:r>
              <a:rPr lang="en-US" sz="2000" dirty="0"/>
              <a:t> law of thermodynamics is taken into account</a:t>
            </a:r>
          </a:p>
          <a:p>
            <a:pPr>
              <a:buAutoNum type="alphaLcParenR"/>
            </a:pP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263578362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8EA26DEE-D235-4B74-B2CF-E4E7C69CBA66}"/>
                  </a:ext>
                </a:extLst>
              </p:cNvPr>
              <p:cNvSpPr txBox="1"/>
              <p:nvPr/>
            </p:nvSpPr>
            <p:spPr>
              <a:xfrm>
                <a:off x="838200" y="685800"/>
                <a:ext cx="6781800" cy="762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/>
                  <a:t>b) </a:t>
                </a:r>
                <a14:m>
                  <m:oMath xmlns:m="http://schemas.openxmlformats.org/officeDocument/2006/math">
                    <m:r>
                      <a:rPr lang="nl-NL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b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𝑟𝑒𝑣</m:t>
                                </m:r>
                              </m:sub>
                            </m:sSub>
                          </m:num>
                          <m:den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den>
                        </m:f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𝑑𝑇</m:t>
                        </m:r>
                      </m:e>
                    </m:nary>
                  </m:oMath>
                </a14:m>
                <a:r>
                  <a:rPr lang="nl-NL" dirty="0"/>
                  <a:t> </a:t>
                </a:r>
              </a:p>
              <a:p>
                <a:r>
                  <a:rPr lang="nl-NL" dirty="0"/>
                  <a:t> </a:t>
                </a:r>
              </a:p>
            </p:txBody>
          </p:sp>
        </mc:Choice>
        <mc:Fallback xmlns="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8EA26DEE-D235-4B74-B2CF-E4E7C69CBA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85800"/>
                <a:ext cx="6781800" cy="762773"/>
              </a:xfrm>
              <a:prstGeom prst="rect">
                <a:avLst/>
              </a:prstGeom>
              <a:blipFill>
                <a:blip r:embed="rId2"/>
                <a:stretch>
                  <a:fillRect l="-809" t="-64800" b="-648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381383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8EA26DEE-D235-4B74-B2CF-E4E7C69CBA66}"/>
                  </a:ext>
                </a:extLst>
              </p:cNvPr>
              <p:cNvSpPr txBox="1"/>
              <p:nvPr/>
            </p:nvSpPr>
            <p:spPr>
              <a:xfrm>
                <a:off x="838200" y="685800"/>
                <a:ext cx="6781800" cy="7941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/>
                  <a:t>b) </a:t>
                </a:r>
                <a14:m>
                  <m:oMath xmlns:m="http://schemas.openxmlformats.org/officeDocument/2006/math">
                    <m:r>
                      <a:rPr lang="nl-NL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b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𝑟𝑒𝑣</m:t>
                                </m:r>
                              </m:sub>
                            </m:sSub>
                          </m:num>
                          <m:den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den>
                        </m:f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𝑑𝑇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f>
                              <m:fPr>
                                <m:ctrlP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nl-NL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nl-NL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nl-NL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𝐴𝑢</m:t>
                                        </m:r>
                                      </m:sub>
                                    </m:sSub>
                                  </m:sub>
                                </m:sSub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</m:t>
                                </m:r>
                                <m:sSub>
                                  <m:sSubPr>
                                    <m:ctrlP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𝐴𝑢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𝑇</m:t>
                                </m:r>
                              </m:den>
                            </m:f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𝑑𝑇</m:t>
                            </m:r>
                          </m:e>
                        </m:nary>
                      </m:e>
                    </m:nary>
                  </m:oMath>
                </a14:m>
                <a:r>
                  <a:rPr lang="nl-NL" dirty="0"/>
                  <a:t> </a:t>
                </a:r>
              </a:p>
              <a:p>
                <a:r>
                  <a:rPr lang="nl-NL" dirty="0"/>
                  <a:t> </a:t>
                </a:r>
              </a:p>
            </p:txBody>
          </p:sp>
        </mc:Choice>
        <mc:Fallback xmlns="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8EA26DEE-D235-4B74-B2CF-E4E7C69CBA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85800"/>
                <a:ext cx="6781800" cy="794128"/>
              </a:xfrm>
              <a:prstGeom prst="rect">
                <a:avLst/>
              </a:prstGeom>
              <a:blipFill>
                <a:blip r:embed="rId2"/>
                <a:stretch>
                  <a:fillRect l="-80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736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1F108E-C2A9-1243-B291-1CA93310A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1999"/>
          </a:xfrm>
        </p:spPr>
        <p:txBody>
          <a:bodyPr>
            <a:normAutofit/>
          </a:bodyPr>
          <a:lstStyle/>
          <a:p>
            <a:r>
              <a:rPr lang="nl-NL" sz="3600" dirty="0" err="1"/>
              <a:t>Entropy</a:t>
            </a:r>
            <a:r>
              <a:rPr lang="nl-NL" sz="3600" dirty="0"/>
              <a:t> &amp; Energy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E231BF6-5993-4B4C-A093-A65731198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95400"/>
            <a:ext cx="3670300" cy="4525963"/>
          </a:xfrm>
        </p:spPr>
        <p:txBody>
          <a:bodyPr>
            <a:normAutofit/>
          </a:bodyPr>
          <a:lstStyle/>
          <a:p>
            <a:r>
              <a:rPr lang="nl-NL" sz="2400" dirty="0" err="1"/>
              <a:t>Study</a:t>
            </a:r>
            <a:r>
              <a:rPr lang="nl-NL" sz="2400" dirty="0"/>
              <a:t> guide (page 6 – 13)</a:t>
            </a:r>
          </a:p>
          <a:p>
            <a:r>
              <a:rPr lang="nl-NL" sz="2400" dirty="0" err="1"/>
              <a:t>Atkins</a:t>
            </a:r>
            <a:r>
              <a:rPr lang="nl-NL" sz="2400" dirty="0"/>
              <a:t> (</a:t>
            </a:r>
            <a:r>
              <a:rPr lang="nl-NL" sz="2400" dirty="0" err="1"/>
              <a:t>see</a:t>
            </a:r>
            <a:r>
              <a:rPr lang="nl-NL" sz="2400" dirty="0"/>
              <a:t> </a:t>
            </a:r>
            <a:r>
              <a:rPr lang="nl-NL" sz="2400" dirty="0" err="1"/>
              <a:t>study</a:t>
            </a:r>
            <a:r>
              <a:rPr lang="nl-NL" sz="2400" dirty="0"/>
              <a:t> guide)</a:t>
            </a:r>
          </a:p>
        </p:txBody>
      </p:sp>
    </p:spTree>
    <p:extLst>
      <p:ext uri="{BB962C8B-B14F-4D97-AF65-F5344CB8AC3E}">
        <p14:creationId xmlns:p14="http://schemas.microsoft.com/office/powerpoint/2010/main" val="3754918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8EA26DEE-D235-4B74-B2CF-E4E7C69CBA66}"/>
                  </a:ext>
                </a:extLst>
              </p:cNvPr>
              <p:cNvSpPr txBox="1"/>
              <p:nvPr/>
            </p:nvSpPr>
            <p:spPr>
              <a:xfrm>
                <a:off x="838200" y="685800"/>
                <a:ext cx="6781800" cy="8318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/>
                  <a:t>b) </a:t>
                </a:r>
                <a14:m>
                  <m:oMath xmlns:m="http://schemas.openxmlformats.org/officeDocument/2006/math">
                    <m:r>
                      <a:rPr lang="nl-NL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b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𝑟𝑒𝑣</m:t>
                                </m:r>
                              </m:sub>
                            </m:sSub>
                          </m:num>
                          <m:den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den>
                        </m:f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𝑑𝑇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f>
                              <m:fPr>
                                <m:ctrlP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nl-NL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nl-NL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nl-NL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𝐴𝑢</m:t>
                                        </m:r>
                                      </m:sub>
                                    </m:sSub>
                                  </m:sub>
                                </m:sSub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</m:t>
                                </m:r>
                                <m:sSub>
                                  <m:sSubPr>
                                    <m:ctrlP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𝐴𝑢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𝑇</m:t>
                                </m:r>
                              </m:den>
                            </m:f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𝑑𝑇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nl-NL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sSub>
                                  <m:sSubPr>
                                    <m:ctrlPr>
                                      <a:rPr lang="nl-NL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NL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nl-NL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𝐴𝑢</m:t>
                                    </m:r>
                                  </m:sub>
                                </m:sSub>
                              </m:sub>
                            </m:sSub>
                            <m: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sSub>
                              <m:sSubPr>
                                <m:ctrlPr>
                                  <a:rPr lang="nl-NL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nl-NL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𝐴𝑢</m:t>
                                </m:r>
                              </m:sub>
                            </m:sSub>
                            <m:nary>
                              <m:naryPr>
                                <m:ctrlPr>
                                  <a:rPr lang="nl-NL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sSub>
                                  <m:sSubPr>
                                    <m:ctrlPr>
                                      <a:rPr lang="nl-NL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sub>
                              <m:sup>
                                <m:sSub>
                                  <m:sSubPr>
                                    <m:ctrlPr>
                                      <a:rPr lang="nl-NL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𝑓</m:t>
                                    </m:r>
                                  </m:sub>
                                </m:sSub>
                              </m:sup>
                              <m:e>
                                <m:f>
                                  <m:fPr>
                                    <m:ctrlPr>
                                      <a:rPr lang="nl-NL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𝑑𝑇</m:t>
                                    </m:r>
                                  </m:num>
                                  <m:den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𝑇</m:t>
                                    </m:r>
                                  </m:den>
                                </m:f>
                              </m:e>
                            </m:nary>
                          </m:e>
                        </m:nary>
                      </m:e>
                    </m:nary>
                  </m:oMath>
                </a14:m>
                <a:r>
                  <a:rPr lang="nl-NL" dirty="0"/>
                  <a:t> </a:t>
                </a:r>
              </a:p>
              <a:p>
                <a:r>
                  <a:rPr lang="nl-NL" dirty="0"/>
                  <a:t> </a:t>
                </a:r>
              </a:p>
            </p:txBody>
          </p:sp>
        </mc:Choice>
        <mc:Fallback xmlns="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8EA26DEE-D235-4B74-B2CF-E4E7C69CBA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85800"/>
                <a:ext cx="6781800" cy="831831"/>
              </a:xfrm>
              <a:prstGeom prst="rect">
                <a:avLst/>
              </a:prstGeom>
              <a:blipFill>
                <a:blip r:embed="rId2"/>
                <a:stretch>
                  <a:fillRect l="-809" t="-55882" b="-5514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445336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8EA26DEE-D235-4B74-B2CF-E4E7C69CBA66}"/>
                  </a:ext>
                </a:extLst>
              </p:cNvPr>
              <p:cNvSpPr txBox="1"/>
              <p:nvPr/>
            </p:nvSpPr>
            <p:spPr>
              <a:xfrm>
                <a:off x="838200" y="685800"/>
                <a:ext cx="6781800" cy="8318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/>
                  <a:t>b) </a:t>
                </a:r>
                <a14:m>
                  <m:oMath xmlns:m="http://schemas.openxmlformats.org/officeDocument/2006/math">
                    <m:r>
                      <a:rPr lang="nl-NL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b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𝑟𝑒𝑣</m:t>
                                </m:r>
                              </m:sub>
                            </m:sSub>
                          </m:num>
                          <m:den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den>
                        </m:f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𝑑𝑇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f>
                              <m:fPr>
                                <m:ctrlP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nl-NL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nl-NL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nl-NL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𝐴𝑢</m:t>
                                        </m:r>
                                      </m:sub>
                                    </m:sSub>
                                  </m:sub>
                                </m:sSub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</m:t>
                                </m:r>
                                <m:sSub>
                                  <m:sSubPr>
                                    <m:ctrlP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𝐴𝑢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𝑇</m:t>
                                </m:r>
                              </m:den>
                            </m:f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𝑑𝑇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nl-NL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sSub>
                                  <m:sSubPr>
                                    <m:ctrlPr>
                                      <a:rPr lang="nl-NL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NL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nl-NL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𝐴𝑢</m:t>
                                    </m:r>
                                  </m:sub>
                                </m:sSub>
                              </m:sub>
                            </m:sSub>
                            <m: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sSub>
                              <m:sSubPr>
                                <m:ctrlPr>
                                  <a:rPr lang="nl-NL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nl-NL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𝐴𝑢</m:t>
                                </m:r>
                              </m:sub>
                            </m:sSub>
                            <m:nary>
                              <m:naryPr>
                                <m:ctrlPr>
                                  <a:rPr lang="nl-NL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sSub>
                                  <m:sSubPr>
                                    <m:ctrlPr>
                                      <a:rPr lang="nl-NL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sub>
                              <m:sup>
                                <m:sSub>
                                  <m:sSubPr>
                                    <m:ctrlPr>
                                      <a:rPr lang="nl-NL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𝑓</m:t>
                                    </m:r>
                                  </m:sub>
                                </m:sSub>
                              </m:sup>
                              <m:e>
                                <m:f>
                                  <m:fPr>
                                    <m:ctrlPr>
                                      <a:rPr lang="nl-NL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𝑑𝑇</m:t>
                                    </m:r>
                                  </m:num>
                                  <m:den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𝑇</m:t>
                                    </m:r>
                                  </m:den>
                                </m:f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nl-NL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NL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nl-NL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nl-NL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nl-NL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𝐴𝑢</m:t>
                                        </m:r>
                                      </m:sub>
                                    </m:sSub>
                                  </m:sub>
                                </m:sSub>
                                <m:r>
                                  <a:rPr lang="nl-NL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</m:t>
                                </m:r>
                                <m:sSub>
                                  <m:sSubPr>
                                    <m:ctrlPr>
                                      <a:rPr lang="nl-NL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NL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nl-NL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𝐴𝑢</m:t>
                                    </m:r>
                                  </m:sub>
                                </m:sSub>
                                <m:r>
                                  <a:rPr lang="nl-NL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</m:t>
                                </m:r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𝑙𝑛</m:t>
                                </m:r>
                                <m:f>
                                  <m:fPr>
                                    <m:ctrlP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nl-NL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nl-NL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nl-NL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nl-NL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nl-NL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nl-NL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nary>
                          </m:e>
                        </m:nary>
                      </m:e>
                    </m:nary>
                  </m:oMath>
                </a14:m>
                <a:r>
                  <a:rPr lang="nl-NL" dirty="0"/>
                  <a:t> </a:t>
                </a:r>
              </a:p>
            </p:txBody>
          </p:sp>
        </mc:Choice>
        <mc:Fallback xmlns="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8EA26DEE-D235-4B74-B2CF-E4E7C69CBA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85800"/>
                <a:ext cx="6781800" cy="831831"/>
              </a:xfrm>
              <a:prstGeom prst="rect">
                <a:avLst/>
              </a:prstGeom>
              <a:blipFill>
                <a:blip r:embed="rId2"/>
                <a:stretch>
                  <a:fillRect l="-809" t="-4412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771896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8EA26DEE-D235-4B74-B2CF-E4E7C69CBA66}"/>
                  </a:ext>
                </a:extLst>
              </p:cNvPr>
              <p:cNvSpPr txBox="1"/>
              <p:nvPr/>
            </p:nvSpPr>
            <p:spPr>
              <a:xfrm>
                <a:off x="838200" y="685800"/>
                <a:ext cx="6781800" cy="1228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/>
                  <a:t>b) </a:t>
                </a:r>
                <a14:m>
                  <m:oMath xmlns:m="http://schemas.openxmlformats.org/officeDocument/2006/math">
                    <m:r>
                      <a:rPr lang="nl-NL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b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𝑟𝑒𝑣</m:t>
                                </m:r>
                              </m:sub>
                            </m:sSub>
                          </m:num>
                          <m:den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den>
                        </m:f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𝑑𝑇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f>
                              <m:fPr>
                                <m:ctrlP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nl-NL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nl-NL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nl-NL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𝐴𝑢</m:t>
                                        </m:r>
                                      </m:sub>
                                    </m:sSub>
                                  </m:sub>
                                </m:sSub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</m:t>
                                </m:r>
                                <m:sSub>
                                  <m:sSubPr>
                                    <m:ctrlP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𝐴𝑢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𝑇</m:t>
                                </m:r>
                              </m:den>
                            </m:f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𝑑𝑇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nl-NL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sSub>
                                  <m:sSubPr>
                                    <m:ctrlPr>
                                      <a:rPr lang="nl-NL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NL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nl-NL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𝐴𝑢</m:t>
                                    </m:r>
                                  </m:sub>
                                </m:sSub>
                              </m:sub>
                            </m:sSub>
                            <m: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sSub>
                              <m:sSubPr>
                                <m:ctrlPr>
                                  <a:rPr lang="nl-NL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nl-NL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𝐴𝑢</m:t>
                                </m:r>
                              </m:sub>
                            </m:sSub>
                            <m:nary>
                              <m:naryPr>
                                <m:ctrlPr>
                                  <a:rPr lang="nl-NL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sSub>
                                  <m:sSubPr>
                                    <m:ctrlPr>
                                      <a:rPr lang="nl-NL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sub>
                              <m:sup>
                                <m:sSub>
                                  <m:sSubPr>
                                    <m:ctrlPr>
                                      <a:rPr lang="nl-NL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𝑓</m:t>
                                    </m:r>
                                  </m:sub>
                                </m:sSub>
                              </m:sup>
                              <m:e>
                                <m:f>
                                  <m:fPr>
                                    <m:ctrlPr>
                                      <a:rPr lang="nl-NL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𝑑𝑇</m:t>
                                    </m:r>
                                  </m:num>
                                  <m:den>
                                    <m: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𝑇</m:t>
                                    </m:r>
                                  </m:den>
                                </m:f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nl-NL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NL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nl-NL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nl-NL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nl-NL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𝐴𝑢</m:t>
                                        </m:r>
                                      </m:sub>
                                    </m:sSub>
                                  </m:sub>
                                </m:sSub>
                                <m:r>
                                  <a:rPr lang="nl-NL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</m:t>
                                </m:r>
                                <m:sSub>
                                  <m:sSubPr>
                                    <m:ctrlPr>
                                      <a:rPr lang="nl-NL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NL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nl-NL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𝐴𝑢</m:t>
                                    </m:r>
                                  </m:sub>
                                </m:sSub>
                                <m:r>
                                  <a:rPr lang="nl-NL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</m:t>
                                </m:r>
                                <m:r>
                                  <a:rPr lang="nl-NL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𝑙𝑛</m:t>
                                </m:r>
                                <m:f>
                                  <m:fPr>
                                    <m:ctrlPr>
                                      <a:rPr lang="nl-NL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nl-NL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nl-NL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nl-NL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nl-NL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nl-NL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nl-NL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nary>
                          </m:e>
                        </m:nary>
                      </m:e>
                    </m:nary>
                  </m:oMath>
                </a14:m>
                <a:r>
                  <a:rPr lang="nl-NL" dirty="0"/>
                  <a:t> </a:t>
                </a:r>
              </a:p>
              <a:p>
                <a:r>
                  <a:rPr lang="nl-NL" dirty="0"/>
                  <a:t> </a:t>
                </a:r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0.131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200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𝑙𝑛</m:t>
                    </m:r>
                    <m:f>
                      <m:f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305</m:t>
                        </m:r>
                      </m:num>
                      <m:den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393</m:t>
                        </m:r>
                      </m:den>
                    </m:f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=−6.64 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𝐽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𝐾</m:t>
                    </m:r>
                  </m:oMath>
                </a14:m>
                <a:endParaRPr lang="nl-NL" dirty="0"/>
              </a:p>
            </p:txBody>
          </p:sp>
        </mc:Choice>
        <mc:Fallback xmlns="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8EA26DEE-D235-4B74-B2CF-E4E7C69CBA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85800"/>
                <a:ext cx="6781800" cy="1228863"/>
              </a:xfrm>
              <a:prstGeom prst="rect">
                <a:avLst/>
              </a:prstGeom>
              <a:blipFill>
                <a:blip r:embed="rId2"/>
                <a:stretch>
                  <a:fillRect l="-809" t="-2985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530559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C70E2FD-2AF9-984E-A289-93E0B2F10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457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A lump of gold of 200 g and 120.0 °C is placed in an adiabatic container with 25.0 g water at a temperature of 10.0 °C. The system is left alone until equilibrium is achieved.</a:t>
            </a:r>
          </a:p>
          <a:p>
            <a:pPr marL="0" indent="0">
              <a:buNone/>
            </a:pPr>
            <a:r>
              <a:rPr lang="en-US" sz="2000" dirty="0" err="1"/>
              <a:t>C</a:t>
            </a:r>
            <a:r>
              <a:rPr lang="en-US" sz="2000" baseline="-25000" dirty="0" err="1"/>
              <a:t>p</a:t>
            </a:r>
            <a:r>
              <a:rPr lang="en-US" sz="2000" dirty="0"/>
              <a:t>(Au) = 0.131 Jg</a:t>
            </a:r>
            <a:r>
              <a:rPr lang="en-US" sz="2000" baseline="30000" dirty="0"/>
              <a:t>-1</a:t>
            </a:r>
            <a:r>
              <a:rPr lang="en-US" sz="2000" dirty="0"/>
              <a:t>K</a:t>
            </a:r>
            <a:r>
              <a:rPr lang="en-US" sz="2000" baseline="30000" dirty="0"/>
              <a:t>-1</a:t>
            </a:r>
            <a:r>
              <a:rPr lang="en-US" sz="2000" dirty="0"/>
              <a:t> and </a:t>
            </a:r>
            <a:r>
              <a:rPr lang="en-US" sz="2000" dirty="0" err="1"/>
              <a:t>C</a:t>
            </a:r>
            <a:r>
              <a:rPr lang="en-US" sz="2000" baseline="-25000" dirty="0" err="1"/>
              <a:t>p</a:t>
            </a:r>
            <a:r>
              <a:rPr lang="en-US" sz="2000" dirty="0"/>
              <a:t>(H</a:t>
            </a:r>
            <a:r>
              <a:rPr lang="en-US" sz="2000" baseline="-25000" dirty="0"/>
              <a:t>2</a:t>
            </a:r>
            <a:r>
              <a:rPr lang="en-US" sz="2000" dirty="0"/>
              <a:t>O) = 4,15 Jg</a:t>
            </a:r>
            <a:r>
              <a:rPr lang="en-US" sz="2000" baseline="30000" dirty="0"/>
              <a:t>-1</a:t>
            </a:r>
            <a:r>
              <a:rPr lang="en-US" sz="2000" dirty="0"/>
              <a:t>K</a:t>
            </a:r>
            <a:r>
              <a:rPr lang="en-US" sz="2000" baseline="30000" dirty="0"/>
              <a:t>-1</a:t>
            </a:r>
            <a:r>
              <a:rPr lang="en-US" sz="2000" dirty="0"/>
              <a:t> and independent of temperature.</a:t>
            </a:r>
          </a:p>
          <a:p>
            <a:pPr>
              <a:buAutoNum type="alphaLcParenR"/>
            </a:pPr>
            <a:r>
              <a:rPr lang="en-US" sz="2000" dirty="0"/>
              <a:t>Determine the equilibrium temperature of the system</a:t>
            </a:r>
          </a:p>
          <a:p>
            <a:pPr>
              <a:buAutoNum type="alphaLcParenR"/>
            </a:pPr>
            <a:r>
              <a:rPr lang="en-US" sz="2000" dirty="0"/>
              <a:t>Determine the entropy change </a:t>
            </a:r>
            <a:r>
              <a:rPr lang="el-GR" sz="2000" dirty="0"/>
              <a:t>Δ</a:t>
            </a:r>
            <a:r>
              <a:rPr lang="en-US" sz="2000" dirty="0"/>
              <a:t>S of the gold</a:t>
            </a:r>
          </a:p>
          <a:p>
            <a:pPr>
              <a:buAutoNum type="alphaLcParenR"/>
            </a:pPr>
            <a:r>
              <a:rPr lang="en-US" sz="2000" dirty="0"/>
              <a:t>Determine the entropy change of the surroundings and check whether the 2</a:t>
            </a:r>
            <a:r>
              <a:rPr lang="en-US" sz="2000" baseline="30000" dirty="0"/>
              <a:t>nd</a:t>
            </a:r>
            <a:r>
              <a:rPr lang="en-US" sz="2000" dirty="0"/>
              <a:t> law of thermodynamics is taken into account</a:t>
            </a:r>
          </a:p>
          <a:p>
            <a:pPr>
              <a:buAutoNum type="alphaLcParenR"/>
            </a:pP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272500679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FF5A4027-18C7-4BC5-B3BE-21C8490DA4B2}"/>
                  </a:ext>
                </a:extLst>
              </p:cNvPr>
              <p:cNvSpPr txBox="1"/>
              <p:nvPr/>
            </p:nvSpPr>
            <p:spPr>
              <a:xfrm>
                <a:off x="609600" y="685800"/>
                <a:ext cx="7010400" cy="6682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/>
                  <a:t>c)</a:t>
                </a:r>
              </a:p>
              <a:p>
                <a14:m>
                  <m:oMath xmlns:m="http://schemas.openxmlformats.org/officeDocument/2006/math">
                    <m:r>
                      <a:rPr lang="nl-NL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nl-NL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𝑡𝑜𝑡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𝑠𝑦𝑠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𝑠𝑢𝑟</m:t>
                        </m:r>
                      </m:sub>
                    </m:sSub>
                  </m:oMath>
                </a14:m>
                <a:r>
                  <a:rPr lang="nl-NL" dirty="0"/>
                  <a:t> </a:t>
                </a:r>
              </a:p>
            </p:txBody>
          </p:sp>
        </mc:Choice>
        <mc:Fallback xmlns="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FF5A4027-18C7-4BC5-B3BE-21C8490DA4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685800"/>
                <a:ext cx="7010400" cy="668260"/>
              </a:xfrm>
              <a:prstGeom prst="rect">
                <a:avLst/>
              </a:prstGeom>
              <a:blipFill>
                <a:blip r:embed="rId2"/>
                <a:stretch>
                  <a:fillRect l="-696" t="-5505" b="-1835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429974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FF5A4027-18C7-4BC5-B3BE-21C8490DA4B2}"/>
                  </a:ext>
                </a:extLst>
              </p:cNvPr>
              <p:cNvSpPr txBox="1"/>
              <p:nvPr/>
            </p:nvSpPr>
            <p:spPr>
              <a:xfrm>
                <a:off x="609600" y="685800"/>
                <a:ext cx="7010400" cy="6682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/>
                  <a:t>c)</a:t>
                </a:r>
              </a:p>
              <a:p>
                <a14:m>
                  <m:oMath xmlns:m="http://schemas.openxmlformats.org/officeDocument/2006/math">
                    <m:r>
                      <a:rPr lang="nl-NL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nl-NL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𝑡𝑜𝑡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𝑠𝑦𝑠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𝑠𝑢𝑟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𝐴𝑢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+0</m:t>
                    </m:r>
                  </m:oMath>
                </a14:m>
                <a:r>
                  <a:rPr lang="nl-NL" dirty="0"/>
                  <a:t> (</a:t>
                </a:r>
                <a:r>
                  <a:rPr lang="nl-NL" dirty="0" err="1"/>
                  <a:t>adiabatic</a:t>
                </a:r>
                <a:r>
                  <a:rPr lang="nl-NL" dirty="0"/>
                  <a:t> container!)</a:t>
                </a:r>
              </a:p>
            </p:txBody>
          </p:sp>
        </mc:Choice>
        <mc:Fallback xmlns="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FF5A4027-18C7-4BC5-B3BE-21C8490DA4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685800"/>
                <a:ext cx="7010400" cy="668260"/>
              </a:xfrm>
              <a:prstGeom prst="rect">
                <a:avLst/>
              </a:prstGeom>
              <a:blipFill>
                <a:blip r:embed="rId2"/>
                <a:stretch>
                  <a:fillRect l="-696" t="-5505" b="-1100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310725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FF5A4027-18C7-4BC5-B3BE-21C8490DA4B2}"/>
                  </a:ext>
                </a:extLst>
              </p:cNvPr>
              <p:cNvSpPr txBox="1"/>
              <p:nvPr/>
            </p:nvSpPr>
            <p:spPr>
              <a:xfrm>
                <a:off x="609600" y="685800"/>
                <a:ext cx="7010400" cy="111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/>
                  <a:t>c)</a:t>
                </a:r>
              </a:p>
              <a:p>
                <a14:m>
                  <m:oMath xmlns:m="http://schemas.openxmlformats.org/officeDocument/2006/math">
                    <m:r>
                      <a:rPr lang="nl-NL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nl-NL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𝑡𝑜𝑡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𝑠𝑦𝑠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𝑠𝑢𝑟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𝐴𝑢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+0</m:t>
                    </m:r>
                  </m:oMath>
                </a14:m>
                <a:r>
                  <a:rPr lang="nl-NL" dirty="0"/>
                  <a:t> (</a:t>
                </a:r>
                <a:r>
                  <a:rPr lang="nl-NL" dirty="0" err="1"/>
                  <a:t>adiabatic</a:t>
                </a:r>
                <a:r>
                  <a:rPr lang="nl-NL" dirty="0"/>
                  <a:t> container!)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sSub>
                          <m:sSubPr>
                            <m:ctrlP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</m:t>
                            </m:r>
                            <m: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𝑂</m:t>
                            </m:r>
                          </m:sub>
                        </m:s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sSub>
                          <m:sSubPr>
                            <m:ctrlP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𝑂</m:t>
                            </m:r>
                          </m:sub>
                        </m:sSub>
                      </m:sub>
                    </m:sSub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</m:t>
                        </m:r>
                      </m:sub>
                    </m:sSub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𝑙𝑛</m:t>
                    </m:r>
                    <m:f>
                      <m:f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den>
                    </m:f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=4.15∙25∙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𝑙𝑛</m:t>
                    </m:r>
                    <m:f>
                      <m:fPr>
                        <m:ctrlP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305</m:t>
                        </m:r>
                      </m:num>
                      <m:den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283</m:t>
                        </m:r>
                      </m:den>
                    </m:f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=7.77 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𝐽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nl-NL" dirty="0"/>
                  <a:t> </a:t>
                </a:r>
              </a:p>
            </p:txBody>
          </p:sp>
        </mc:Choice>
        <mc:Fallback xmlns="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FF5A4027-18C7-4BC5-B3BE-21C8490DA4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685800"/>
                <a:ext cx="7010400" cy="1116331"/>
              </a:xfrm>
              <a:prstGeom prst="rect">
                <a:avLst/>
              </a:prstGeom>
              <a:blipFill>
                <a:blip r:embed="rId2"/>
                <a:stretch>
                  <a:fillRect l="-696" t="-327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873689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FF5A4027-18C7-4BC5-B3BE-21C8490DA4B2}"/>
                  </a:ext>
                </a:extLst>
              </p:cNvPr>
              <p:cNvSpPr txBox="1"/>
              <p:nvPr/>
            </p:nvSpPr>
            <p:spPr>
              <a:xfrm>
                <a:off x="609600" y="685800"/>
                <a:ext cx="7010400" cy="139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/>
                  <a:t>c)</a:t>
                </a:r>
              </a:p>
              <a:p>
                <a14:m>
                  <m:oMath xmlns:m="http://schemas.openxmlformats.org/officeDocument/2006/math">
                    <m:r>
                      <a:rPr lang="nl-NL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nl-NL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𝑡𝑜𝑡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𝑠𝑦𝑠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𝑠𝑢𝑟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𝐴𝑢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</m:t>
                        </m:r>
                      </m:sub>
                    </m:sSub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+0</m:t>
                    </m:r>
                  </m:oMath>
                </a14:m>
                <a:r>
                  <a:rPr lang="nl-NL" dirty="0"/>
                  <a:t> (</a:t>
                </a:r>
                <a:r>
                  <a:rPr lang="nl-NL" dirty="0" err="1"/>
                  <a:t>adiabatic</a:t>
                </a:r>
                <a:r>
                  <a:rPr lang="nl-NL" dirty="0"/>
                  <a:t> container!)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sSub>
                          <m:sSubPr>
                            <m:ctrlP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</m:t>
                            </m:r>
                            <m: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𝑂</m:t>
                            </m:r>
                          </m:sub>
                        </m:s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sSub>
                          <m:sSubPr>
                            <m:ctrlP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nl-NL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𝑂</m:t>
                            </m:r>
                          </m:sub>
                        </m:sSub>
                      </m:sub>
                    </m:sSub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</m:t>
                        </m:r>
                      </m:sub>
                    </m:sSub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𝑙𝑛</m:t>
                    </m:r>
                    <m:f>
                      <m:f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nl-NL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den>
                    </m:f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=4.15∙25∙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𝑙𝑛</m:t>
                    </m:r>
                    <m:f>
                      <m:fPr>
                        <m:ctrlP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305</m:t>
                        </m:r>
                      </m:num>
                      <m:den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283</m:t>
                        </m:r>
                      </m:den>
                    </m:f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=7.77 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𝐽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nl-NL" dirty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nl-N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𝑡𝑜𝑡</m:t>
                        </m:r>
                      </m:sub>
                    </m:sSub>
                    <m:r>
                      <a:rPr lang="nl-N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nl-N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−6.64+7.77&gt;0</m:t>
                    </m:r>
                  </m:oMath>
                </a14:m>
                <a:r>
                  <a:rPr lang="nl-NL" dirty="0"/>
                  <a:t> </a:t>
                </a:r>
              </a:p>
            </p:txBody>
          </p:sp>
        </mc:Choice>
        <mc:Fallback xmlns="">
          <p:sp>
            <p:nvSpPr>
              <p:cNvPr id="2" name="Tekstvak 1">
                <a:extLst>
                  <a:ext uri="{FF2B5EF4-FFF2-40B4-BE49-F238E27FC236}">
                    <a16:creationId xmlns:a16="http://schemas.microsoft.com/office/drawing/2014/main" id="{FF5A4027-18C7-4BC5-B3BE-21C8490DA4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685800"/>
                <a:ext cx="7010400" cy="1393330"/>
              </a:xfrm>
              <a:prstGeom prst="rect">
                <a:avLst/>
              </a:prstGeom>
              <a:blipFill>
                <a:blip r:embed="rId2"/>
                <a:stretch>
                  <a:fillRect l="-696" t="-2632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324860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5FC4284A-EC6B-413E-9949-6D2499F9A3F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6667" t="64321" r="22500" b="29260"/>
          <a:stretch/>
        </p:blipFill>
        <p:spPr>
          <a:xfrm>
            <a:off x="381000" y="685800"/>
            <a:ext cx="84582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44086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23B0ECC5-A696-440E-AAC3-14B36E5EA500}"/>
              </a:ext>
            </a:extLst>
          </p:cNvPr>
          <p:cNvSpPr txBox="1"/>
          <p:nvPr/>
        </p:nvSpPr>
        <p:spPr>
          <a:xfrm>
            <a:off x="152400" y="381000"/>
            <a:ext cx="80772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Question 2 (test 2011) Ammonia solidifies at a temperature of 195.4 K. The heat of fusion, which is the amount of heat needed to melt ammonia at that temperature and a pressure of 1 atm, is 5 652 J/mol. </a:t>
            </a:r>
          </a:p>
          <a:p>
            <a:r>
              <a:rPr lang="en-US" dirty="0"/>
              <a:t>cp (solid ammonia) = 30.0 J mol-1 K-1 and cp (liquid ammonia) = 75.3 J mol-1 K-1 . Both can be considered independent of temperature. A vessel containing 1 mole supercooled liquid ammonia is put in a bath at constant temperature. </a:t>
            </a:r>
          </a:p>
          <a:p>
            <a:r>
              <a:rPr lang="en-US" dirty="0"/>
              <a:t>Pressure = 1 atm and temperature vessel = temperature ammonia = temperature bath = 185.4 K.</a:t>
            </a:r>
          </a:p>
          <a:p>
            <a:r>
              <a:rPr lang="en-US" dirty="0"/>
              <a:t> A bright PhD student shouts “Crystallize!” at the vessel and the liquid crystallizes immediately. </a:t>
            </a:r>
          </a:p>
          <a:p>
            <a:pPr marL="342900" indent="-342900">
              <a:buAutoNum type="alphaLcParenR"/>
            </a:pPr>
            <a:r>
              <a:rPr lang="en-US" dirty="0"/>
              <a:t>Draw a reversible path as an alternative for the process at 185.4 K. </a:t>
            </a:r>
          </a:p>
          <a:p>
            <a:pPr marL="342900" indent="-342900">
              <a:buAutoNum type="alphaLcParenR"/>
            </a:pPr>
            <a:r>
              <a:rPr lang="en-US" dirty="0"/>
              <a:t>Calculate the heat of fusion of ammonia at 185.4 K. </a:t>
            </a:r>
          </a:p>
          <a:p>
            <a:pPr marL="342900" indent="-342900">
              <a:buAutoNum type="alphaLcParenR"/>
            </a:pPr>
            <a:r>
              <a:rPr lang="en-US" dirty="0"/>
              <a:t>Calculate the change of entropy due to the crystallization. </a:t>
            </a:r>
          </a:p>
          <a:p>
            <a:pPr marL="342900" indent="-342900">
              <a:buAutoNum type="alphaLcParenR"/>
            </a:pPr>
            <a:r>
              <a:rPr lang="en-US" dirty="0"/>
              <a:t>Show that the result agrees with the second law of thermodynamics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31570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1F108E-C2A9-1243-B291-1CA93310A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1999"/>
          </a:xfrm>
        </p:spPr>
        <p:txBody>
          <a:bodyPr>
            <a:normAutofit/>
          </a:bodyPr>
          <a:lstStyle/>
          <a:p>
            <a:r>
              <a:rPr lang="nl-NL" sz="3600" dirty="0" err="1"/>
              <a:t>Entropy</a:t>
            </a:r>
            <a:r>
              <a:rPr lang="nl-NL" sz="3600" dirty="0"/>
              <a:t> &amp; Energy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E231BF6-5993-4B4C-A093-A65731198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95400"/>
            <a:ext cx="3670300" cy="4525963"/>
          </a:xfrm>
        </p:spPr>
        <p:txBody>
          <a:bodyPr>
            <a:normAutofit/>
          </a:bodyPr>
          <a:lstStyle/>
          <a:p>
            <a:r>
              <a:rPr lang="nl-NL" sz="2400" dirty="0" err="1"/>
              <a:t>Study</a:t>
            </a:r>
            <a:r>
              <a:rPr lang="nl-NL" sz="2400" dirty="0"/>
              <a:t> guide (page 6 – 13)</a:t>
            </a:r>
          </a:p>
          <a:p>
            <a:r>
              <a:rPr lang="nl-NL" sz="2400" dirty="0" err="1"/>
              <a:t>Atkins</a:t>
            </a:r>
            <a:r>
              <a:rPr lang="nl-NL" sz="2400" dirty="0"/>
              <a:t> (</a:t>
            </a:r>
            <a:r>
              <a:rPr lang="nl-NL" sz="2400" dirty="0" err="1"/>
              <a:t>see</a:t>
            </a:r>
            <a:r>
              <a:rPr lang="nl-NL" sz="2400" dirty="0"/>
              <a:t> </a:t>
            </a:r>
            <a:r>
              <a:rPr lang="nl-NL" sz="2400" dirty="0" err="1"/>
              <a:t>study</a:t>
            </a:r>
            <a:r>
              <a:rPr lang="nl-NL" sz="2400" dirty="0"/>
              <a:t> guide)</a:t>
            </a:r>
          </a:p>
          <a:p>
            <a:r>
              <a:rPr lang="nl-NL" sz="2400" dirty="0"/>
              <a:t>Relevant </a:t>
            </a:r>
            <a:r>
              <a:rPr lang="nl-NL" sz="2400" dirty="0" err="1"/>
              <a:t>formulas</a:t>
            </a:r>
            <a:r>
              <a:rPr lang="nl-NL" sz="2400" dirty="0"/>
              <a:t> on </a:t>
            </a:r>
            <a:r>
              <a:rPr lang="nl-NL" sz="2400" dirty="0" err="1"/>
              <a:t>formula</a:t>
            </a:r>
            <a:r>
              <a:rPr lang="nl-NL" sz="2400" dirty="0"/>
              <a:t> sheet</a:t>
            </a:r>
          </a:p>
        </p:txBody>
      </p:sp>
    </p:spTree>
    <p:extLst>
      <p:ext uri="{BB962C8B-B14F-4D97-AF65-F5344CB8AC3E}">
        <p14:creationId xmlns:p14="http://schemas.microsoft.com/office/powerpoint/2010/main" val="2078735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1F108E-C2A9-1243-B291-1CA93310A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1999"/>
          </a:xfrm>
        </p:spPr>
        <p:txBody>
          <a:bodyPr>
            <a:normAutofit/>
          </a:bodyPr>
          <a:lstStyle/>
          <a:p>
            <a:r>
              <a:rPr lang="nl-NL" sz="3600" dirty="0" err="1"/>
              <a:t>Entropy</a:t>
            </a:r>
            <a:r>
              <a:rPr lang="nl-NL" sz="3600" dirty="0"/>
              <a:t> &amp; Energy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E231BF6-5993-4B4C-A093-A65731198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95400"/>
            <a:ext cx="3670300" cy="4525963"/>
          </a:xfrm>
        </p:spPr>
        <p:txBody>
          <a:bodyPr>
            <a:normAutofit/>
          </a:bodyPr>
          <a:lstStyle/>
          <a:p>
            <a:r>
              <a:rPr lang="nl-NL" sz="2400" dirty="0" err="1"/>
              <a:t>Study</a:t>
            </a:r>
            <a:r>
              <a:rPr lang="nl-NL" sz="2400" dirty="0"/>
              <a:t> guide (page 6 – 13)</a:t>
            </a:r>
          </a:p>
          <a:p>
            <a:r>
              <a:rPr lang="nl-NL" sz="2400" dirty="0" err="1"/>
              <a:t>Atkins</a:t>
            </a:r>
            <a:r>
              <a:rPr lang="nl-NL" sz="2400" dirty="0"/>
              <a:t> (</a:t>
            </a:r>
            <a:r>
              <a:rPr lang="nl-NL" sz="2400" dirty="0" err="1"/>
              <a:t>see</a:t>
            </a:r>
            <a:r>
              <a:rPr lang="nl-NL" sz="2400" dirty="0"/>
              <a:t> </a:t>
            </a:r>
            <a:r>
              <a:rPr lang="nl-NL" sz="2400" dirty="0" err="1"/>
              <a:t>study</a:t>
            </a:r>
            <a:r>
              <a:rPr lang="nl-NL" sz="2400" dirty="0"/>
              <a:t> guide)</a:t>
            </a:r>
          </a:p>
          <a:p>
            <a:r>
              <a:rPr lang="nl-NL" sz="2400" dirty="0"/>
              <a:t>Relevant </a:t>
            </a:r>
            <a:r>
              <a:rPr lang="nl-NL" sz="2400" dirty="0" err="1"/>
              <a:t>formulas</a:t>
            </a:r>
            <a:r>
              <a:rPr lang="nl-NL" sz="2400" dirty="0"/>
              <a:t> on </a:t>
            </a:r>
            <a:r>
              <a:rPr lang="nl-NL" sz="2400" dirty="0" err="1"/>
              <a:t>formula</a:t>
            </a:r>
            <a:r>
              <a:rPr lang="nl-NL" sz="2400" dirty="0"/>
              <a:t> sheet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43284CE8-AAEF-6040-8EC1-08746D7AD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5614" y="1477963"/>
            <a:ext cx="3670300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077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533400"/>
            <a:ext cx="7848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Entropy: S</a:t>
            </a:r>
          </a:p>
          <a:p>
            <a:endParaRPr lang="en-US" dirty="0"/>
          </a:p>
          <a:p>
            <a:r>
              <a:rPr lang="en-US" dirty="0"/>
              <a:t>Entropy of a system </a:t>
            </a:r>
            <a:r>
              <a:rPr lang="en-US" dirty="0" err="1"/>
              <a:t>S</a:t>
            </a:r>
            <a:r>
              <a:rPr lang="en-US" baseline="-25000" dirty="0" err="1"/>
              <a:t>sys</a:t>
            </a:r>
            <a:r>
              <a:rPr lang="en-US" dirty="0"/>
              <a:t> is a state function, </a:t>
            </a:r>
          </a:p>
          <a:p>
            <a:r>
              <a:rPr lang="en-US" dirty="0"/>
              <a:t>entropy of the surroundings </a:t>
            </a:r>
            <a:r>
              <a:rPr lang="en-US" dirty="0" err="1"/>
              <a:t>S</a:t>
            </a:r>
            <a:r>
              <a:rPr lang="en-US" baseline="-25000" dirty="0" err="1"/>
              <a:t>sur</a:t>
            </a:r>
            <a:r>
              <a:rPr lang="en-US" dirty="0"/>
              <a:t> is NOT a state function. </a:t>
            </a:r>
          </a:p>
          <a:p>
            <a:r>
              <a:rPr lang="en-US" dirty="0"/>
              <a:t>The total entropy (</a:t>
            </a:r>
            <a:r>
              <a:rPr lang="en-US" dirty="0" err="1"/>
              <a:t>S</a:t>
            </a:r>
            <a:r>
              <a:rPr lang="en-US" baseline="-25000" dirty="0" err="1"/>
              <a:t>tot</a:t>
            </a:r>
            <a:r>
              <a:rPr lang="en-US" dirty="0"/>
              <a:t> = </a:t>
            </a:r>
            <a:r>
              <a:rPr lang="en-US" dirty="0" err="1"/>
              <a:t>S</a:t>
            </a:r>
            <a:r>
              <a:rPr lang="en-US" baseline="-25000" dirty="0" err="1"/>
              <a:t>sys</a:t>
            </a:r>
            <a:r>
              <a:rPr lang="en-US" dirty="0"/>
              <a:t> + </a:t>
            </a:r>
            <a:r>
              <a:rPr lang="en-US" dirty="0" err="1"/>
              <a:t>S</a:t>
            </a:r>
            <a:r>
              <a:rPr lang="en-US" baseline="-25000" dirty="0" err="1"/>
              <a:t>sur</a:t>
            </a:r>
            <a:r>
              <a:rPr lang="en-US" dirty="0"/>
              <a:t>) is also NOT a state function. </a:t>
            </a:r>
          </a:p>
          <a:p>
            <a:r>
              <a:rPr lang="en-US" dirty="0"/>
              <a:t>S without subscript means </a:t>
            </a:r>
            <a:r>
              <a:rPr lang="en-US" dirty="0" err="1"/>
              <a:t>S</a:t>
            </a:r>
            <a:r>
              <a:rPr lang="en-US" baseline="-25000" dirty="0" err="1"/>
              <a:t>sys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821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81000" y="533400"/>
                <a:ext cx="7848600" cy="35571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Entropy: S</a:t>
                </a:r>
              </a:p>
              <a:p>
                <a:endParaRPr lang="en-US" dirty="0"/>
              </a:p>
              <a:p>
                <a:r>
                  <a:rPr lang="en-US" dirty="0"/>
                  <a:t>Entropy of a system </a:t>
                </a:r>
                <a:r>
                  <a:rPr lang="en-US" dirty="0" err="1"/>
                  <a:t>S</a:t>
                </a:r>
                <a:r>
                  <a:rPr lang="en-US" baseline="-25000" dirty="0" err="1"/>
                  <a:t>sys</a:t>
                </a:r>
                <a:r>
                  <a:rPr lang="en-US" dirty="0"/>
                  <a:t> is a state function, </a:t>
                </a:r>
              </a:p>
              <a:p>
                <a:r>
                  <a:rPr lang="en-US" dirty="0"/>
                  <a:t>entropy of the surroundings </a:t>
                </a:r>
                <a:r>
                  <a:rPr lang="en-US" dirty="0" err="1"/>
                  <a:t>S</a:t>
                </a:r>
                <a:r>
                  <a:rPr lang="en-US" baseline="-25000" dirty="0" err="1"/>
                  <a:t>sur</a:t>
                </a:r>
                <a:r>
                  <a:rPr lang="en-US" dirty="0"/>
                  <a:t> is NOT a state function. </a:t>
                </a:r>
              </a:p>
              <a:p>
                <a:r>
                  <a:rPr lang="en-US" dirty="0"/>
                  <a:t>The total entropy (</a:t>
                </a:r>
                <a:r>
                  <a:rPr lang="en-US" dirty="0" err="1"/>
                  <a:t>S</a:t>
                </a:r>
                <a:r>
                  <a:rPr lang="en-US" baseline="-25000" dirty="0" err="1"/>
                  <a:t>tot</a:t>
                </a:r>
                <a:r>
                  <a:rPr lang="en-US" dirty="0"/>
                  <a:t> = </a:t>
                </a:r>
                <a:r>
                  <a:rPr lang="en-US" dirty="0" err="1"/>
                  <a:t>S</a:t>
                </a:r>
                <a:r>
                  <a:rPr lang="en-US" baseline="-25000" dirty="0" err="1"/>
                  <a:t>sys</a:t>
                </a:r>
                <a:r>
                  <a:rPr lang="en-US" dirty="0"/>
                  <a:t> + </a:t>
                </a:r>
                <a:r>
                  <a:rPr lang="en-US" dirty="0" err="1"/>
                  <a:t>S</a:t>
                </a:r>
                <a:r>
                  <a:rPr lang="en-US" baseline="-25000" dirty="0" err="1"/>
                  <a:t>sur</a:t>
                </a:r>
                <a:r>
                  <a:rPr lang="en-US" dirty="0"/>
                  <a:t>) is also NOT a state function. </a:t>
                </a:r>
              </a:p>
              <a:p>
                <a:r>
                  <a:rPr lang="en-US" dirty="0"/>
                  <a:t>S without subscript means </a:t>
                </a:r>
                <a:r>
                  <a:rPr lang="en-US" dirty="0" err="1"/>
                  <a:t>S</a:t>
                </a:r>
                <a:r>
                  <a:rPr lang="en-US" baseline="-25000" dirty="0" err="1"/>
                  <a:t>sys</a:t>
                </a:r>
                <a:r>
                  <a:rPr lang="en-US" dirty="0"/>
                  <a:t>.</a:t>
                </a:r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𝑄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𝑟𝑒𝑣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den>
                    </m:f>
                  </m:oMath>
                </a14:m>
                <a:r>
                  <a:rPr lang="nl-NL" dirty="0"/>
                  <a:t> </a:t>
                </a:r>
              </a:p>
              <a:p>
                <a:endParaRPr lang="en-US" dirty="0"/>
              </a:p>
              <a:p>
                <a:r>
                  <a:rPr lang="en-US" dirty="0"/>
                  <a:t>2nd law of thermodynamics:</a:t>
                </a:r>
              </a:p>
              <a:p>
                <a:r>
                  <a:rPr lang="en-US" dirty="0"/>
                  <a:t>A process runs spontaneously if </a:t>
                </a:r>
                <a:r>
                  <a:rPr lang="en-US" dirty="0" err="1"/>
                  <a:t>S</a:t>
                </a:r>
                <a:r>
                  <a:rPr lang="en-US" baseline="-25000" dirty="0" err="1"/>
                  <a:t>tot</a:t>
                </a:r>
                <a:r>
                  <a:rPr lang="en-US" dirty="0"/>
                  <a:t> ≥ 0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533400"/>
                <a:ext cx="7848600" cy="3557128"/>
              </a:xfrm>
              <a:prstGeom prst="rect">
                <a:avLst/>
              </a:prstGeom>
              <a:blipFill>
                <a:blip r:embed="rId2"/>
                <a:stretch>
                  <a:fillRect l="-699" t="-102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5903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4014</TotalTime>
  <Words>2518</Words>
  <Application>Microsoft Office PowerPoint</Application>
  <PresentationFormat>Diavoorstelling (4:3)</PresentationFormat>
  <Paragraphs>312</Paragraphs>
  <Slides>59</Slides>
  <Notes>0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59</vt:i4>
      </vt:variant>
    </vt:vector>
  </HeadingPairs>
  <TitlesOfParts>
    <vt:vector size="64" baseType="lpstr">
      <vt:lpstr>Arial</vt:lpstr>
      <vt:lpstr>Calibri</vt:lpstr>
      <vt:lpstr>Cambria Math</vt:lpstr>
      <vt:lpstr>Office Theme</vt:lpstr>
      <vt:lpstr>Vergelijking</vt:lpstr>
      <vt:lpstr>Thermodynamics</vt:lpstr>
      <vt:lpstr>Course outline</vt:lpstr>
      <vt:lpstr>Course today</vt:lpstr>
      <vt:lpstr>Course today</vt:lpstr>
      <vt:lpstr>Entropy &amp; Energy</vt:lpstr>
      <vt:lpstr>Entropy &amp; Energy</vt:lpstr>
      <vt:lpstr>Entropy &amp; Energy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Entropy</vt:lpstr>
      <vt:lpstr>Different energy functions &amp; when to choose   1: Internal Energy</vt:lpstr>
      <vt:lpstr>Different energy functions &amp; when to choose   1: Internal Energy</vt:lpstr>
      <vt:lpstr>Different energy functions &amp; when to choose   1: Internal Energy</vt:lpstr>
      <vt:lpstr>Different energy functions &amp; when to choose   1: Internal Energy</vt:lpstr>
      <vt:lpstr>Different energy functions &amp; when to choose  2: Enthalpy</vt:lpstr>
      <vt:lpstr>Different energy functions &amp; when to choose  2: Enthalpy</vt:lpstr>
      <vt:lpstr>Different energy functions &amp; when to choose  2: Enthalpy</vt:lpstr>
      <vt:lpstr>Different energy functions &amp; when to choose  2: Enthalpy</vt:lpstr>
      <vt:lpstr>Different energy functions &amp; when to choose  3: Gibbs free energy</vt:lpstr>
      <vt:lpstr>Different energy functions &amp; when to choose  3: Gibbs free energy</vt:lpstr>
      <vt:lpstr>Different energy functions &amp; when to choose  3: Gibbs free energy</vt:lpstr>
      <vt:lpstr>Different energy functions &amp; when to choose  4: Helmholtz free energy</vt:lpstr>
      <vt:lpstr>Different energy functions &amp; when to choose  4: Helmholtz free energy</vt:lpstr>
      <vt:lpstr>Different energy functions &amp; when to choose  4: Helmholtz free energy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Radboud Universiteit Nijmegen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eheijmen</dc:creator>
  <cp:lastModifiedBy>Martin Waals</cp:lastModifiedBy>
  <cp:revision>114</cp:revision>
  <dcterms:created xsi:type="dcterms:W3CDTF">2014-05-23T13:46:13Z</dcterms:created>
  <dcterms:modified xsi:type="dcterms:W3CDTF">2022-02-24T13:50:50Z</dcterms:modified>
</cp:coreProperties>
</file>