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8" r:id="rId2"/>
    <p:sldId id="311" r:id="rId3"/>
    <p:sldId id="312" r:id="rId4"/>
    <p:sldId id="317" r:id="rId5"/>
    <p:sldId id="313" r:id="rId6"/>
    <p:sldId id="315" r:id="rId7"/>
    <p:sldId id="316" r:id="rId8"/>
    <p:sldId id="301" r:id="rId9"/>
    <p:sldId id="303" r:id="rId10"/>
    <p:sldId id="295" r:id="rId11"/>
    <p:sldId id="257" r:id="rId12"/>
    <p:sldId id="258" r:id="rId13"/>
    <p:sldId id="324" r:id="rId14"/>
    <p:sldId id="325" r:id="rId15"/>
    <p:sldId id="326" r:id="rId16"/>
    <p:sldId id="323" r:id="rId17"/>
    <p:sldId id="318" r:id="rId18"/>
    <p:sldId id="261" r:id="rId19"/>
    <p:sldId id="259" r:id="rId20"/>
    <p:sldId id="262" r:id="rId21"/>
    <p:sldId id="260" r:id="rId22"/>
    <p:sldId id="264" r:id="rId23"/>
    <p:sldId id="321" r:id="rId24"/>
    <p:sldId id="322" r:id="rId25"/>
    <p:sldId id="328" r:id="rId26"/>
    <p:sldId id="329" r:id="rId27"/>
    <p:sldId id="327" r:id="rId28"/>
    <p:sldId id="33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3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EEAA5-29B5-4705-98C9-292EEFCAA971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8B584-60BE-49F6-8E6D-CC056F9489D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26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34DAD-5F0E-4793-B637-22562E184533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9392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F4B8-C508-4F77-8D68-6BF7F0CD4ACC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5C30-457F-4515-B604-DEE27F9B59F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F4B8-C508-4F77-8D68-6BF7F0CD4ACC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5C30-457F-4515-B604-DEE27F9B59F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F4B8-C508-4F77-8D68-6BF7F0CD4ACC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5C30-457F-4515-B604-DEE27F9B59F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F4B8-C508-4F77-8D68-6BF7F0CD4ACC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5C30-457F-4515-B604-DEE27F9B59F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F4B8-C508-4F77-8D68-6BF7F0CD4ACC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5C30-457F-4515-B604-DEE27F9B59F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F4B8-C508-4F77-8D68-6BF7F0CD4ACC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5C30-457F-4515-B604-DEE27F9B59F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F4B8-C508-4F77-8D68-6BF7F0CD4ACC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5C30-457F-4515-B604-DEE27F9B59F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F4B8-C508-4F77-8D68-6BF7F0CD4ACC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5C30-457F-4515-B604-DEE27F9B59F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F4B8-C508-4F77-8D68-6BF7F0CD4ACC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5C30-457F-4515-B604-DEE27F9B59F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F4B8-C508-4F77-8D68-6BF7F0CD4ACC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5C30-457F-4515-B604-DEE27F9B59F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F4B8-C508-4F77-8D68-6BF7F0CD4ACC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5C30-457F-4515-B604-DEE27F9B59F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4F4B8-C508-4F77-8D68-6BF7F0CD4ACC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D5C30-457F-4515-B604-DEE27F9B59F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sc.science.ru.nl/hugom/Thermo/Thermo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png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action_quotien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>
                <a:solidFill>
                  <a:schemeClr val="tx2"/>
                </a:solidFill>
              </a:rPr>
              <a:t>Thermodynamics</a:t>
            </a: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79104"/>
          </a:xfrm>
        </p:spPr>
        <p:txBody>
          <a:bodyPr/>
          <a:lstStyle/>
          <a:p>
            <a:r>
              <a:rPr lang="nl-NL" dirty="0">
                <a:solidFill>
                  <a:schemeClr val="accent1"/>
                </a:solidFill>
              </a:rPr>
              <a:t>Remedial </a:t>
            </a:r>
            <a:r>
              <a:rPr lang="nl-NL" dirty="0" err="1">
                <a:solidFill>
                  <a:schemeClr val="accent1"/>
                </a:solidFill>
              </a:rPr>
              <a:t>Lecture</a:t>
            </a:r>
            <a:r>
              <a:rPr lang="nl-NL" dirty="0">
                <a:solidFill>
                  <a:schemeClr val="accent1"/>
                </a:solidFill>
              </a:rPr>
              <a:t> 1</a:t>
            </a:r>
          </a:p>
          <a:p>
            <a:r>
              <a:rPr lang="nl-NL" dirty="0">
                <a:solidFill>
                  <a:schemeClr val="accent1"/>
                </a:solidFill>
              </a:rPr>
              <a:t>17 – 1 – 2022</a:t>
            </a:r>
          </a:p>
        </p:txBody>
      </p:sp>
    </p:spTree>
    <p:extLst>
      <p:ext uri="{BB962C8B-B14F-4D97-AF65-F5344CB8AC3E}">
        <p14:creationId xmlns:p14="http://schemas.microsoft.com/office/powerpoint/2010/main" val="3952105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5798"/>
          <a:stretch/>
        </p:blipFill>
        <p:spPr>
          <a:xfrm>
            <a:off x="685800" y="457200"/>
            <a:ext cx="7888848" cy="5486400"/>
          </a:xfrm>
          <a:prstGeom prst="rect">
            <a:avLst/>
          </a:prstGeom>
        </p:spPr>
      </p:pic>
      <p:sp>
        <p:nvSpPr>
          <p:cNvPr id="3" name="Tekstvak 3"/>
          <p:cNvSpPr txBox="1">
            <a:spLocks noChangeArrowheads="1"/>
          </p:cNvSpPr>
          <p:nvPr/>
        </p:nvSpPr>
        <p:spPr bwMode="auto">
          <a:xfrm>
            <a:off x="5105400" y="1828800"/>
            <a:ext cx="39608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b="1" dirty="0">
                <a:solidFill>
                  <a:srgbClr val="FF0000"/>
                </a:solidFill>
                <a:latin typeface="Calibri" pitchFamily="34" charset="0"/>
              </a:rPr>
              <a:t>See Appendix B:   </a:t>
            </a:r>
            <a:r>
              <a:rPr lang="nl-NL" b="1" dirty="0" err="1">
                <a:solidFill>
                  <a:srgbClr val="FF0000"/>
                </a:solidFill>
                <a:latin typeface="Calibri" pitchFamily="34" charset="0"/>
              </a:rPr>
              <a:t>Glossary</a:t>
            </a:r>
            <a:r>
              <a:rPr lang="nl-NL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nl-NL" b="1" dirty="0" err="1">
                <a:solidFill>
                  <a:srgbClr val="FF0000"/>
                </a:solidFill>
                <a:latin typeface="Calibri" pitchFamily="34" charset="0"/>
              </a:rPr>
              <a:t>and</a:t>
            </a:r>
            <a:r>
              <a:rPr lang="nl-NL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nl-NL" b="1" dirty="0" err="1">
                <a:solidFill>
                  <a:srgbClr val="FF0000"/>
                </a:solidFill>
                <a:latin typeface="Calibri" pitchFamily="34" charset="0"/>
              </a:rPr>
              <a:t>theory</a:t>
            </a:r>
            <a:endParaRPr 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" name="Tekstvak 4"/>
          <p:cNvSpPr txBox="1">
            <a:spLocks noChangeArrowheads="1"/>
          </p:cNvSpPr>
          <p:nvPr/>
        </p:nvSpPr>
        <p:spPr bwMode="auto">
          <a:xfrm>
            <a:off x="2667000" y="3316997"/>
            <a:ext cx="6248400" cy="139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  <a:latin typeface="Calibri" pitchFamily="34" charset="0"/>
              </a:rPr>
              <a:t>Yes</a:t>
            </a:r>
          </a:p>
          <a:p>
            <a:r>
              <a:rPr lang="nl-NL" b="1" dirty="0">
                <a:solidFill>
                  <a:srgbClr val="FF0000"/>
                </a:solidFill>
                <a:latin typeface="Calibri" pitchFamily="34" charset="0"/>
              </a:rPr>
              <a:t>                                                                                              = U   Yes</a:t>
            </a:r>
          </a:p>
          <a:p>
            <a:r>
              <a:rPr lang="nl-NL" b="1" dirty="0">
                <a:solidFill>
                  <a:srgbClr val="FF0000"/>
                </a:solidFill>
                <a:latin typeface="Calibri" pitchFamily="34" charset="0"/>
              </a:rPr>
              <a:t>                                              Yes, S &amp; T </a:t>
            </a:r>
            <a:r>
              <a:rPr lang="nl-NL" b="1" dirty="0" err="1">
                <a:solidFill>
                  <a:srgbClr val="FF0000"/>
                </a:solidFill>
                <a:latin typeface="Calibri" pitchFamily="34" charset="0"/>
              </a:rPr>
              <a:t>both</a:t>
            </a:r>
            <a:r>
              <a:rPr lang="nl-NL" b="1" dirty="0">
                <a:solidFill>
                  <a:srgbClr val="FF0000"/>
                </a:solidFill>
                <a:latin typeface="Calibri" pitchFamily="34" charset="0"/>
              </a:rPr>
              <a:t> are state </a:t>
            </a:r>
            <a:r>
              <a:rPr lang="nl-NL" b="1" dirty="0" err="1">
                <a:solidFill>
                  <a:srgbClr val="FF0000"/>
                </a:solidFill>
                <a:latin typeface="Calibri" pitchFamily="34" charset="0"/>
              </a:rPr>
              <a:t>functions</a:t>
            </a:r>
            <a:endParaRPr lang="nl-NL" b="1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lnSpc>
                <a:spcPts val="2160"/>
              </a:lnSpc>
            </a:pPr>
            <a:r>
              <a:rPr lang="nl-NL" b="1" dirty="0">
                <a:solidFill>
                  <a:srgbClr val="FF0000"/>
                </a:solidFill>
                <a:latin typeface="Calibri" pitchFamily="34" charset="0"/>
              </a:rPr>
              <a:t>                                                                                Yes</a:t>
            </a:r>
            <a:endParaRPr lang="nl-NL" sz="800" b="1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lnSpc>
                <a:spcPts val="1500"/>
              </a:lnSpc>
            </a:pPr>
            <a:r>
              <a:rPr lang="nl-NL" b="1" dirty="0">
                <a:solidFill>
                  <a:srgbClr val="FF0000"/>
                </a:solidFill>
                <a:latin typeface="Calibri" pitchFamily="34" charset="0"/>
              </a:rPr>
              <a:t>                                                        Yes</a:t>
            </a:r>
            <a:endParaRPr 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Tekstvak 3"/>
          <p:cNvSpPr txBox="1">
            <a:spLocks noChangeArrowheads="1"/>
          </p:cNvSpPr>
          <p:nvPr/>
        </p:nvSpPr>
        <p:spPr bwMode="auto">
          <a:xfrm>
            <a:off x="2667001" y="488414"/>
            <a:ext cx="91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000" dirty="0">
                <a:latin typeface="Calibri" pitchFamily="34" charset="0"/>
              </a:rPr>
              <a:t>(2017)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" name="Tekstvak 6"/>
          <p:cNvSpPr txBox="1">
            <a:spLocks noChangeArrowheads="1"/>
          </p:cNvSpPr>
          <p:nvPr/>
        </p:nvSpPr>
        <p:spPr bwMode="auto">
          <a:xfrm>
            <a:off x="2913961" y="5413793"/>
            <a:ext cx="470603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To calculate the large molecular mass of substance B in a solution from a measured osmotic pressure due to a difference in concentration over a membrane.</a:t>
            </a:r>
          </a:p>
        </p:txBody>
      </p:sp>
    </p:spTree>
    <p:extLst>
      <p:ext uri="{BB962C8B-B14F-4D97-AF65-F5344CB8AC3E}">
        <p14:creationId xmlns:p14="http://schemas.microsoft.com/office/powerpoint/2010/main" val="399752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hoek 2">
                <a:extLst>
                  <a:ext uri="{FF2B5EF4-FFF2-40B4-BE49-F238E27FC236}">
                    <a16:creationId xmlns:a16="http://schemas.microsoft.com/office/drawing/2014/main" id="{24CD7AB1-CF09-4350-A8DC-86B417FE9DD0}"/>
                  </a:ext>
                </a:extLst>
              </p:cNvPr>
              <p:cNvSpPr/>
              <p:nvPr/>
            </p:nvSpPr>
            <p:spPr>
              <a:xfrm>
                <a:off x="228600" y="57983"/>
                <a:ext cx="8382000" cy="68109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/>
                <a:r>
                  <a:rPr lang="nl-NL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First </a:t>
                </a:r>
                <a:r>
                  <a:rPr lang="nl-NL" sz="2000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law</a:t>
                </a:r>
                <a:r>
                  <a:rPr lang="nl-NL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 of </a:t>
                </a:r>
                <a:r>
                  <a:rPr lang="nl-NL" sz="2000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thermodynamics</a:t>
                </a:r>
                <a:r>
                  <a:rPr lang="nl-NL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:</a:t>
                </a:r>
                <a:r>
                  <a:rPr lang="en-US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​</a:t>
                </a:r>
                <a:endParaRPr lang="en-US" sz="2000" dirty="0">
                  <a:solidFill>
                    <a:srgbClr val="000000"/>
                  </a:solidFill>
                  <a:latin typeface="Segoe UI" panose="020B0502040204020203" pitchFamily="34" charset="0"/>
                </a:endParaRPr>
              </a:p>
              <a:p>
                <a:pPr fontAlgn="base"/>
                <a:r>
                  <a:rPr lang="nl-NL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	ΔU = Q + W​</a:t>
                </a:r>
                <a:endParaRPr lang="nl-NL" sz="2000" dirty="0">
                  <a:solidFill>
                    <a:srgbClr val="000000"/>
                  </a:solidFill>
                  <a:latin typeface="Segoe UI" panose="020B0502040204020203" pitchFamily="34" charset="0"/>
                </a:endParaRPr>
              </a:p>
              <a:p>
                <a:pPr fontAlgn="base"/>
                <a:r>
                  <a:rPr lang="nl-NL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​</a:t>
                </a:r>
              </a:p>
              <a:p>
                <a:pPr marL="342900" indent="-342900" fontAlgn="base">
                  <a:buFontTx/>
                  <a:buChar char="-"/>
                </a:pPr>
                <a:r>
                  <a:rPr lang="nl-NL" sz="2000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Segoe UI" panose="020B0502040204020203" pitchFamily="34" charset="0"/>
                  </a:rPr>
                  <a:t>Q </a:t>
                </a:r>
                <a:r>
                  <a:rPr lang="nl-NL" sz="2000" dirty="0" err="1">
                    <a:solidFill>
                      <a:srgbClr val="000000"/>
                    </a:solidFill>
                    <a:highlight>
                      <a:srgbClr val="FFFF00"/>
                    </a:highlight>
                    <a:latin typeface="Segoe UI" panose="020B0502040204020203" pitchFamily="34" charset="0"/>
                  </a:rPr>
                  <a:t>and</a:t>
                </a:r>
                <a:r>
                  <a:rPr lang="nl-NL" sz="2000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Segoe UI" panose="020B0502040204020203" pitchFamily="34" charset="0"/>
                  </a:rPr>
                  <a:t> W are NOT a state </a:t>
                </a:r>
                <a:r>
                  <a:rPr lang="nl-NL" sz="2000" dirty="0" err="1">
                    <a:solidFill>
                      <a:srgbClr val="000000"/>
                    </a:solidFill>
                    <a:highlight>
                      <a:srgbClr val="FFFF00"/>
                    </a:highlight>
                    <a:latin typeface="Segoe UI" panose="020B0502040204020203" pitchFamily="34" charset="0"/>
                  </a:rPr>
                  <a:t>function</a:t>
                </a:r>
                <a:r>
                  <a:rPr lang="nl-NL" sz="2000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Segoe UI" panose="020B0502040204020203" pitchFamily="34" charset="0"/>
                  </a:rPr>
                  <a:t>, </a:t>
                </a:r>
                <a:r>
                  <a:rPr lang="nl-NL" sz="2000" dirty="0" err="1">
                    <a:solidFill>
                      <a:srgbClr val="000000"/>
                    </a:solidFill>
                    <a:highlight>
                      <a:srgbClr val="FFFF00"/>
                    </a:highlight>
                    <a:latin typeface="Segoe UI" panose="020B0502040204020203" pitchFamily="34" charset="0"/>
                  </a:rPr>
                  <a:t>while</a:t>
                </a:r>
                <a:r>
                  <a:rPr lang="nl-NL" sz="2000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Segoe UI" panose="020B0502040204020203" pitchFamily="34" charset="0"/>
                  </a:rPr>
                  <a:t> U is a state </a:t>
                </a:r>
                <a:r>
                  <a:rPr lang="nl-NL" sz="2000" dirty="0" err="1">
                    <a:solidFill>
                      <a:srgbClr val="000000"/>
                    </a:solidFill>
                    <a:highlight>
                      <a:srgbClr val="FFFF00"/>
                    </a:highlight>
                    <a:latin typeface="Segoe UI" panose="020B0502040204020203" pitchFamily="34" charset="0"/>
                  </a:rPr>
                  <a:t>function</a:t>
                </a:r>
                <a:r>
                  <a:rPr lang="nl-NL" sz="2000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Segoe UI" panose="020B0502040204020203" pitchFamily="34" charset="0"/>
                  </a:rPr>
                  <a:t>.</a:t>
                </a:r>
              </a:p>
              <a:p>
                <a:pPr marL="342900" indent="-342900" fontAlgn="base">
                  <a:buFontTx/>
                  <a:buChar char="-"/>
                </a:pPr>
                <a:endParaRPr lang="nl-NL" sz="2000" dirty="0">
                  <a:solidFill>
                    <a:srgbClr val="000000"/>
                  </a:solidFill>
                  <a:latin typeface="Segoe UI" panose="020B0502040204020203" pitchFamily="34" charset="0"/>
                </a:endParaRPr>
              </a:p>
              <a:p>
                <a:pPr fontAlgn="base"/>
                <a:r>
                  <a:rPr lang="nl-NL" sz="2000" dirty="0">
                    <a:solidFill>
                      <a:srgbClr val="000000"/>
                    </a:solidFill>
                    <a:latin typeface="Segoe UI" panose="020B0502040204020203" pitchFamily="34" charset="0"/>
                  </a:rPr>
                  <a:t> It is way more easy </a:t>
                </a:r>
                <a:r>
                  <a:rPr lang="nl-NL" sz="2000" dirty="0" err="1">
                    <a:solidFill>
                      <a:srgbClr val="000000"/>
                    </a:solidFill>
                    <a:latin typeface="Segoe UI" panose="020B0502040204020203" pitchFamily="34" charset="0"/>
                  </a:rPr>
                  <a:t>to</a:t>
                </a:r>
                <a:r>
                  <a:rPr lang="nl-NL" sz="2000" dirty="0">
                    <a:solidFill>
                      <a:srgbClr val="000000"/>
                    </a:solidFill>
                    <a:latin typeface="Segoe UI" panose="020B0502040204020203" pitchFamily="34" charset="0"/>
                  </a:rPr>
                  <a:t> </a:t>
                </a:r>
                <a:r>
                  <a:rPr lang="nl-NL" sz="2000" dirty="0" err="1">
                    <a:solidFill>
                      <a:srgbClr val="000000"/>
                    </a:solidFill>
                    <a:latin typeface="Segoe UI" panose="020B0502040204020203" pitchFamily="34" charset="0"/>
                  </a:rPr>
                  <a:t>work</a:t>
                </a:r>
                <a:r>
                  <a:rPr lang="nl-NL" sz="2000" dirty="0">
                    <a:solidFill>
                      <a:srgbClr val="000000"/>
                    </a:solidFill>
                    <a:latin typeface="Segoe UI" panose="020B0502040204020203" pitchFamily="34" charset="0"/>
                  </a:rPr>
                  <a:t> </a:t>
                </a:r>
                <a:r>
                  <a:rPr lang="nl-NL" sz="2000" dirty="0" err="1">
                    <a:solidFill>
                      <a:srgbClr val="000000"/>
                    </a:solidFill>
                    <a:latin typeface="Segoe UI" panose="020B0502040204020203" pitchFamily="34" charset="0"/>
                  </a:rPr>
                  <a:t>with</a:t>
                </a:r>
                <a:r>
                  <a:rPr lang="nl-NL" sz="2000" dirty="0">
                    <a:solidFill>
                      <a:srgbClr val="000000"/>
                    </a:solidFill>
                    <a:latin typeface="Segoe UI" panose="020B0502040204020203" pitchFamily="34" charset="0"/>
                  </a:rPr>
                  <a:t> state </a:t>
                </a:r>
                <a:r>
                  <a:rPr lang="nl-NL" sz="2000" dirty="0" err="1">
                    <a:solidFill>
                      <a:srgbClr val="000000"/>
                    </a:solidFill>
                    <a:latin typeface="Segoe UI" panose="020B0502040204020203" pitchFamily="34" charset="0"/>
                  </a:rPr>
                  <a:t>functions</a:t>
                </a:r>
                <a:r>
                  <a:rPr lang="nl-NL" sz="2000" dirty="0">
                    <a:solidFill>
                      <a:srgbClr val="000000"/>
                    </a:solidFill>
                    <a:latin typeface="Segoe UI" panose="020B0502040204020203" pitchFamily="34" charset="0"/>
                  </a:rPr>
                  <a:t>, </a:t>
                </a:r>
                <a:r>
                  <a:rPr lang="nl-NL" sz="2000" dirty="0" err="1">
                    <a:solidFill>
                      <a:srgbClr val="000000"/>
                    </a:solidFill>
                    <a:latin typeface="Segoe UI" panose="020B0502040204020203" pitchFamily="34" charset="0"/>
                  </a:rPr>
                  <a:t>that’s</a:t>
                </a:r>
                <a:r>
                  <a:rPr lang="nl-NL" sz="2000" dirty="0">
                    <a:solidFill>
                      <a:srgbClr val="000000"/>
                    </a:solidFill>
                    <a:latin typeface="Segoe UI" panose="020B0502040204020203" pitchFamily="34" charset="0"/>
                  </a:rPr>
                  <a:t> </a:t>
                </a:r>
                <a:r>
                  <a:rPr lang="nl-NL" sz="2000" dirty="0" err="1">
                    <a:solidFill>
                      <a:srgbClr val="000000"/>
                    </a:solidFill>
                    <a:latin typeface="Segoe UI" panose="020B0502040204020203" pitchFamily="34" charset="0"/>
                  </a:rPr>
                  <a:t>why</a:t>
                </a:r>
                <a:r>
                  <a:rPr lang="nl-NL" sz="2000" dirty="0">
                    <a:solidFill>
                      <a:srgbClr val="000000"/>
                    </a:solidFill>
                    <a:latin typeface="Segoe UI" panose="020B0502040204020203" pitchFamily="34" charset="0"/>
                  </a:rPr>
                  <a:t> later on we are </a:t>
                </a:r>
                <a:r>
                  <a:rPr lang="nl-NL" sz="2000" dirty="0" err="1">
                    <a:solidFill>
                      <a:srgbClr val="000000"/>
                    </a:solidFill>
                    <a:latin typeface="Segoe UI" panose="020B0502040204020203" pitchFamily="34" charset="0"/>
                  </a:rPr>
                  <a:t>going</a:t>
                </a:r>
                <a:r>
                  <a:rPr lang="nl-NL" sz="2000" dirty="0">
                    <a:solidFill>
                      <a:srgbClr val="000000"/>
                    </a:solidFill>
                    <a:latin typeface="Segoe UI" panose="020B0502040204020203" pitchFamily="34" charset="0"/>
                  </a:rPr>
                  <a:t> </a:t>
                </a:r>
                <a:r>
                  <a:rPr lang="nl-NL" sz="2000" dirty="0" err="1">
                    <a:solidFill>
                      <a:srgbClr val="000000"/>
                    </a:solidFill>
                    <a:latin typeface="Segoe UI" panose="020B0502040204020203" pitchFamily="34" charset="0"/>
                  </a:rPr>
                  <a:t>to</a:t>
                </a:r>
                <a:r>
                  <a:rPr lang="nl-NL" sz="2000" dirty="0">
                    <a:solidFill>
                      <a:srgbClr val="000000"/>
                    </a:solidFill>
                    <a:latin typeface="Segoe UI" panose="020B0502040204020203" pitchFamily="34" charset="0"/>
                  </a:rPr>
                  <a:t> </a:t>
                </a:r>
                <a:r>
                  <a:rPr lang="nl-NL" sz="2000" dirty="0" err="1">
                    <a:solidFill>
                      <a:srgbClr val="000000"/>
                    </a:solidFill>
                    <a:latin typeface="Segoe UI" panose="020B0502040204020203" pitchFamily="34" charset="0"/>
                  </a:rPr>
                  <a:t>see</a:t>
                </a:r>
                <a:r>
                  <a:rPr lang="nl-NL" sz="2000" dirty="0">
                    <a:solidFill>
                      <a:srgbClr val="000000"/>
                    </a:solidFill>
                    <a:latin typeface="Segoe UI" panose="020B0502040204020203" pitchFamily="34" charset="0"/>
                  </a:rPr>
                  <a:t> </a:t>
                </a:r>
                <a:r>
                  <a:rPr lang="nl-NL" sz="2000" dirty="0" err="1">
                    <a:solidFill>
                      <a:srgbClr val="000000"/>
                    </a:solidFill>
                    <a:latin typeface="Segoe UI" panose="020B0502040204020203" pitchFamily="34" charset="0"/>
                  </a:rPr>
                  <a:t>whether</a:t>
                </a:r>
                <a:r>
                  <a:rPr lang="nl-NL" sz="2000" dirty="0">
                    <a:solidFill>
                      <a:srgbClr val="000000"/>
                    </a:solidFill>
                    <a:latin typeface="Segoe UI" panose="020B0502040204020203" pitchFamily="34" charset="0"/>
                  </a:rPr>
                  <a:t> we </a:t>
                </a:r>
                <a:r>
                  <a:rPr lang="nl-NL" sz="2000" dirty="0" err="1">
                    <a:solidFill>
                      <a:srgbClr val="000000"/>
                    </a:solidFill>
                    <a:latin typeface="Segoe UI" panose="020B0502040204020203" pitchFamily="34" charset="0"/>
                  </a:rPr>
                  <a:t>can</a:t>
                </a:r>
                <a:r>
                  <a:rPr lang="nl-NL" sz="2000" dirty="0">
                    <a:solidFill>
                      <a:srgbClr val="000000"/>
                    </a:solidFill>
                    <a:latin typeface="Segoe UI" panose="020B0502040204020203" pitchFamily="34" charset="0"/>
                  </a:rPr>
                  <a:t> </a:t>
                </a:r>
                <a:r>
                  <a:rPr lang="nl-NL" sz="2000" dirty="0" err="1">
                    <a:solidFill>
                      <a:srgbClr val="000000"/>
                    </a:solidFill>
                    <a:latin typeface="Segoe UI" panose="020B0502040204020203" pitchFamily="34" charset="0"/>
                  </a:rPr>
                  <a:t>discribe</a:t>
                </a:r>
                <a:r>
                  <a:rPr lang="nl-NL" sz="2000" dirty="0">
                    <a:solidFill>
                      <a:srgbClr val="000000"/>
                    </a:solidFill>
                    <a:latin typeface="Segoe UI" panose="020B0502040204020203" pitchFamily="34" charset="0"/>
                  </a:rPr>
                  <a:t> </a:t>
                </a:r>
                <a:r>
                  <a:rPr lang="nl-NL" sz="2000" dirty="0" err="1">
                    <a:solidFill>
                      <a:srgbClr val="000000"/>
                    </a:solidFill>
                    <a:latin typeface="Segoe UI" panose="020B0502040204020203" pitchFamily="34" charset="0"/>
                  </a:rPr>
                  <a:t>the</a:t>
                </a:r>
                <a:r>
                  <a:rPr lang="nl-NL" sz="2000" dirty="0">
                    <a:solidFill>
                      <a:srgbClr val="000000"/>
                    </a:solidFill>
                    <a:latin typeface="Segoe UI" panose="020B0502040204020203" pitchFamily="34" charset="0"/>
                  </a:rPr>
                  <a:t> heat as a state </a:t>
                </a:r>
                <a:r>
                  <a:rPr lang="nl-NL" sz="2000" dirty="0" err="1">
                    <a:solidFill>
                      <a:srgbClr val="000000"/>
                    </a:solidFill>
                    <a:latin typeface="Segoe UI" panose="020B0502040204020203" pitchFamily="34" charset="0"/>
                  </a:rPr>
                  <a:t>function</a:t>
                </a:r>
                <a:endParaRPr lang="nl-NL" sz="2000" dirty="0">
                  <a:solidFill>
                    <a:srgbClr val="000000"/>
                  </a:solidFill>
                  <a:latin typeface="Segoe UI" panose="020B0502040204020203" pitchFamily="34" charset="0"/>
                </a:endParaRPr>
              </a:p>
              <a:p>
                <a:pPr fontAlgn="base"/>
                <a:endParaRPr lang="nl-NL" sz="2000" dirty="0">
                  <a:solidFill>
                    <a:srgbClr val="000000"/>
                  </a:solidFill>
                  <a:latin typeface="Segoe UI" panose="020B0502040204020203" pitchFamily="34" charset="0"/>
                </a:endParaRPr>
              </a:p>
              <a:p>
                <a:pPr fontAlgn="base"/>
                <a:r>
                  <a:rPr lang="nl-NL" sz="2000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To</a:t>
                </a:r>
                <a:r>
                  <a:rPr lang="nl-NL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 keep </a:t>
                </a:r>
                <a:r>
                  <a:rPr lang="nl-NL" sz="2000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things</a:t>
                </a:r>
                <a:r>
                  <a:rPr lang="nl-NL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 easy (</a:t>
                </a:r>
                <a:r>
                  <a:rPr lang="nl-NL" sz="2000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for</a:t>
                </a:r>
                <a:r>
                  <a:rPr lang="nl-NL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 </a:t>
                </a:r>
                <a:r>
                  <a:rPr lang="nl-NL" sz="2000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now</a:t>
                </a:r>
                <a:r>
                  <a:rPr lang="nl-NL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), </a:t>
                </a:r>
                <a:r>
                  <a:rPr lang="nl-NL" sz="2000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assume</a:t>
                </a:r>
                <a:r>
                  <a:rPr lang="nl-NL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 perfect </a:t>
                </a:r>
                <a:r>
                  <a:rPr lang="nl-NL" sz="2000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gasses</a:t>
                </a:r>
                <a:r>
                  <a:rPr lang="nl-NL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 </a:t>
                </a:r>
                <a:r>
                  <a:rPr lang="nl-NL" sz="2000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and</a:t>
                </a:r>
                <a:r>
                  <a:rPr lang="nl-NL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 </a:t>
                </a:r>
                <a:r>
                  <a:rPr lang="nl-NL" sz="2000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only</a:t>
                </a:r>
                <a:r>
                  <a:rPr lang="nl-NL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 volume </a:t>
                </a:r>
                <a:r>
                  <a:rPr lang="nl-NL" sz="2000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work</a:t>
                </a:r>
                <a:endParaRPr lang="nl-NL" sz="20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 fontAlgn="base"/>
                <a:endParaRPr lang="nl-NL" sz="20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 fontAlgn="base"/>
                <a:r>
                  <a:rPr lang="nl-NL" sz="2000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To</a:t>
                </a:r>
                <a:r>
                  <a:rPr lang="nl-NL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nl-NL" sz="2000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calculate</a:t>
                </a:r>
                <a:r>
                  <a:rPr lang="nl-NL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nl-NL" sz="2000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the</a:t>
                </a:r>
                <a:r>
                  <a:rPr lang="nl-NL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heat:</a:t>
                </a:r>
              </a:p>
              <a:p>
                <a:pPr fontAlgn="base"/>
                <a14:m>
                  <m:oMath xmlns:m="http://schemas.openxmlformats.org/officeDocument/2006/math">
                    <m:r>
                      <a:rPr lang="nl-NL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nl-NL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nl-NL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nl-NL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nary>
                    <m:r>
                      <a:rPr lang="nl-NL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nl-NL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nl-NL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 </a:t>
                </a:r>
                <a:r>
                  <a:rPr lang="nl-NL" sz="2000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where</a:t>
                </a:r>
                <a:r>
                  <a:rPr lang="nl-NL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C is </a:t>
                </a:r>
                <a:r>
                  <a:rPr lang="nl-NL" sz="2000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the</a:t>
                </a:r>
                <a:r>
                  <a:rPr lang="nl-NL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nl-NL" sz="2000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specific</a:t>
                </a:r>
                <a:r>
                  <a:rPr lang="nl-NL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heat</a:t>
                </a:r>
              </a:p>
              <a:p>
                <a:pPr fontAlgn="base"/>
                <a:endParaRPr lang="nl-NL" sz="20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 fontAlgn="base"/>
                <a:r>
                  <a:rPr lang="nl-NL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We </a:t>
                </a:r>
                <a:r>
                  <a:rPr lang="nl-NL" sz="2000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can</a:t>
                </a:r>
                <a:r>
                  <a:rPr lang="nl-NL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nl-NL" sz="2000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distinguish</a:t>
                </a:r>
                <a:r>
                  <a:rPr lang="nl-NL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nl-NL" sz="2000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several</a:t>
                </a:r>
                <a:r>
                  <a:rPr lang="nl-NL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kinds of </a:t>
                </a:r>
                <a:r>
                  <a:rPr lang="nl-NL" sz="2000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specific</a:t>
                </a:r>
                <a:r>
                  <a:rPr lang="nl-NL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heat.</a:t>
                </a:r>
              </a:p>
              <a:p>
                <a:pPr marL="257175" indent="-257175" fontAlgn="base">
                  <a:buAutoNum type="arabicPeriod"/>
                </a:pPr>
                <a:r>
                  <a:rPr lang="nl-NL" sz="2000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If</a:t>
                </a:r>
                <a:r>
                  <a:rPr lang="nl-NL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we </a:t>
                </a:r>
                <a:r>
                  <a:rPr lang="nl-NL" sz="2000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work</a:t>
                </a:r>
                <a:r>
                  <a:rPr lang="nl-NL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at </a:t>
                </a:r>
                <a:r>
                  <a:rPr lang="nl-NL" sz="2000" i="1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constant volume </a:t>
                </a:r>
                <a:r>
                  <a:rPr lang="nl-NL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(</a:t>
                </a:r>
                <a:r>
                  <a:rPr lang="nl-NL" sz="2000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isochoric</a:t>
                </a:r>
                <a:r>
                  <a:rPr lang="nl-NL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nl-NL" sz="2000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process</a:t>
                </a:r>
                <a:r>
                  <a:rPr lang="nl-NL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) we call </a:t>
                </a:r>
                <a:r>
                  <a:rPr lang="nl-NL" sz="2000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the</a:t>
                </a:r>
                <a:r>
                  <a:rPr lang="nl-NL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nl-NL" sz="2000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specific</a:t>
                </a:r>
                <a:r>
                  <a:rPr lang="nl-NL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heat C</a:t>
                </a:r>
                <a:r>
                  <a:rPr lang="nl-NL" sz="2000" baseline="-25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v</a:t>
                </a:r>
              </a:p>
              <a:p>
                <a:pPr marL="257175" indent="-257175" fontAlgn="base">
                  <a:buAutoNum type="arabicPeriod"/>
                </a:pPr>
                <a:r>
                  <a:rPr lang="nl-NL" sz="2000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If</a:t>
                </a:r>
                <a:r>
                  <a:rPr lang="nl-NL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we </a:t>
                </a:r>
                <a:r>
                  <a:rPr lang="nl-NL" sz="2000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work</a:t>
                </a:r>
                <a:r>
                  <a:rPr lang="nl-NL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at </a:t>
                </a:r>
                <a:r>
                  <a:rPr lang="nl-NL" sz="2000" i="1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constant </a:t>
                </a:r>
                <a:r>
                  <a:rPr lang="nl-NL" sz="2000" i="1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pressure</a:t>
                </a:r>
                <a:r>
                  <a:rPr lang="nl-NL" sz="2000" i="1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nl-NL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(</a:t>
                </a:r>
                <a:r>
                  <a:rPr lang="nl-NL" sz="2000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isobaric</a:t>
                </a:r>
                <a:r>
                  <a:rPr lang="nl-NL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nl-NL" sz="2000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process</a:t>
                </a:r>
                <a:r>
                  <a:rPr lang="nl-NL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) we call </a:t>
                </a:r>
                <a:r>
                  <a:rPr lang="nl-NL" sz="2000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the</a:t>
                </a:r>
                <a:r>
                  <a:rPr lang="nl-NL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nl-NL" sz="2000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specific</a:t>
                </a:r>
                <a:r>
                  <a:rPr lang="nl-NL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heat </a:t>
                </a:r>
                <a:r>
                  <a:rPr lang="nl-NL" sz="2000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C</a:t>
                </a:r>
                <a:r>
                  <a:rPr lang="nl-NL" sz="2000" baseline="-25000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p</a:t>
                </a:r>
                <a:endParaRPr lang="nl-NL" sz="2000" baseline="-250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 marL="257175" indent="-257175" fontAlgn="base">
                  <a:buAutoNum type="arabicPeriod"/>
                </a:pPr>
                <a:r>
                  <a:rPr lang="nl-NL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The </a:t>
                </a:r>
                <a:r>
                  <a:rPr lang="nl-NL" sz="2000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specific</a:t>
                </a:r>
                <a:r>
                  <a:rPr lang="nl-NL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heat is </a:t>
                </a:r>
                <a:r>
                  <a:rPr lang="nl-NL" sz="2000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given</a:t>
                </a:r>
                <a:r>
                  <a:rPr lang="nl-NL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nl-NL" sz="2000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and</a:t>
                </a:r>
                <a:r>
                  <a:rPr lang="nl-NL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constant (</a:t>
                </a:r>
                <a:r>
                  <a:rPr lang="nl-NL" sz="2000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for</a:t>
                </a:r>
                <a:r>
                  <a:rPr lang="nl-NL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a </a:t>
                </a:r>
                <a:r>
                  <a:rPr lang="nl-NL" sz="2000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temperature</a:t>
                </a:r>
                <a:r>
                  <a:rPr lang="nl-NL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interval)</a:t>
                </a:r>
              </a:p>
              <a:p>
                <a:pPr marL="257175" indent="-257175" fontAlgn="base">
                  <a:buAutoNum type="arabicPeriod"/>
                </a:pPr>
                <a:r>
                  <a:rPr lang="nl-NL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The </a:t>
                </a:r>
                <a:r>
                  <a:rPr lang="nl-NL" sz="2000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specific</a:t>
                </a:r>
                <a:r>
                  <a:rPr lang="nl-NL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heat is </a:t>
                </a:r>
                <a:r>
                  <a:rPr lang="nl-NL" sz="2000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given</a:t>
                </a:r>
                <a:r>
                  <a:rPr lang="nl-NL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nl-NL" sz="2000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and</a:t>
                </a:r>
                <a:r>
                  <a:rPr lang="nl-NL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a </a:t>
                </a:r>
                <a:r>
                  <a:rPr lang="nl-NL" sz="2000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function</a:t>
                </a:r>
                <a:r>
                  <a:rPr lang="nl-NL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of </a:t>
                </a:r>
                <a:r>
                  <a:rPr lang="nl-NL" sz="2000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the</a:t>
                </a:r>
                <a:r>
                  <a:rPr lang="nl-NL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nl-NL" sz="2000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temperature</a:t>
                </a:r>
                <a:endParaRPr lang="nl-NL" sz="20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 fontAlgn="base"/>
                <a:endParaRPr lang="nl-NL" sz="20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 fontAlgn="base"/>
                <a:r>
                  <a:rPr lang="en-US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​ad. 1: If we have a mono-atomic perfect gas </a:t>
                </a:r>
                <a:r>
                  <a:rPr lang="en-US" sz="2000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C</a:t>
                </a:r>
                <a:r>
                  <a:rPr lang="en-US" sz="2000" baseline="-25000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v</a:t>
                </a:r>
                <a:r>
                  <a:rPr lang="en-US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= 3/2nR</a:t>
                </a:r>
              </a:p>
              <a:p>
                <a:pPr fontAlgn="base"/>
                <a:r>
                  <a:rPr lang="en-US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ad. 2: If we have a mono-atomic perfect gas C</a:t>
                </a:r>
                <a:r>
                  <a:rPr lang="en-US" sz="2000" baseline="-25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p</a:t>
                </a:r>
                <a:r>
                  <a:rPr lang="en-US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= 5/2nR</a:t>
                </a:r>
                <a:endParaRPr lang="en-US" sz="2000" dirty="0">
                  <a:solidFill>
                    <a:srgbClr val="000000"/>
                  </a:solidFill>
                  <a:latin typeface="Segoe UI" panose="020B0502040204020203" pitchFamily="34" charset="0"/>
                </a:endParaRPr>
              </a:p>
              <a:p>
                <a:pPr fontAlgn="base"/>
                <a:r>
                  <a:rPr lang="nl-NL" sz="135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​</a:t>
                </a:r>
                <a:endParaRPr lang="nl-NL" sz="1350" dirty="0">
                  <a:solidFill>
                    <a:srgbClr val="000000"/>
                  </a:solidFill>
                  <a:latin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3" name="Rechthoek 2">
                <a:extLst>
                  <a:ext uri="{FF2B5EF4-FFF2-40B4-BE49-F238E27FC236}">
                    <a16:creationId xmlns:a16="http://schemas.microsoft.com/office/drawing/2014/main" id="{24CD7AB1-CF09-4350-A8DC-86B417FE9D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7983"/>
                <a:ext cx="8382000" cy="6810903"/>
              </a:xfrm>
              <a:prstGeom prst="rect">
                <a:avLst/>
              </a:prstGeom>
              <a:blipFill>
                <a:blip r:embed="rId2"/>
                <a:stretch>
                  <a:fillRect l="-756" t="-55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244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73895D56-0DEC-4542-8F7A-8E5F558C61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561" t="29360" r="21061" b="37888"/>
          <a:stretch/>
        </p:blipFill>
        <p:spPr>
          <a:xfrm>
            <a:off x="505690" y="1252103"/>
            <a:ext cx="7795628" cy="405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89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C8DE0794-E711-4745-AC7C-402617E62C8F}"/>
              </a:ext>
            </a:extLst>
          </p:cNvPr>
          <p:cNvSpPr/>
          <p:nvPr/>
        </p:nvSpPr>
        <p:spPr>
          <a:xfrm>
            <a:off x="368050" y="465016"/>
            <a:ext cx="807561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l-NL" sz="2000" dirty="0">
                <a:solidFill>
                  <a:srgbClr val="000000"/>
                </a:solidFill>
                <a:latin typeface="Calibri" panose="020F0502020204030204" pitchFamily="34" charset="0"/>
              </a:rPr>
              <a:t>	ΔU = Q + W​</a:t>
            </a:r>
            <a:endParaRPr lang="nl-NL" sz="20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endParaRPr lang="nl-N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/>
            <a:r>
              <a:rPr lang="nl-NL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To</a:t>
            </a:r>
            <a:r>
              <a:rPr lang="nl-NL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calculate</a:t>
            </a:r>
            <a:r>
              <a:rPr lang="nl-NL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the</a:t>
            </a:r>
            <a:r>
              <a:rPr lang="nl-NL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work</a:t>
            </a:r>
            <a:r>
              <a:rPr lang="nl-NL" sz="2000" dirty="0">
                <a:solidFill>
                  <a:srgbClr val="000000"/>
                </a:solidFill>
                <a:latin typeface="Calibri" panose="020F0502020204030204" pitchFamily="34" charset="0"/>
              </a:rPr>
              <a:t> we </a:t>
            </a:r>
            <a:r>
              <a:rPr lang="nl-NL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can</a:t>
            </a:r>
            <a:r>
              <a:rPr lang="nl-NL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use</a:t>
            </a:r>
            <a:r>
              <a:rPr lang="nl-NL" sz="2000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fontAlgn="base"/>
            <a:endParaRPr lang="nl-N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/>
            <a:endParaRPr lang="nl-N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/>
            <a:endParaRPr lang="nl-N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/>
            <a:r>
              <a:rPr lang="nl-NL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If</a:t>
            </a:r>
            <a:r>
              <a:rPr lang="nl-NL" sz="2000" dirty="0">
                <a:solidFill>
                  <a:srgbClr val="000000"/>
                </a:solidFill>
                <a:latin typeface="Calibri" panose="020F0502020204030204" pitchFamily="34" charset="0"/>
              </a:rPr>
              <a:t> we </a:t>
            </a:r>
            <a:r>
              <a:rPr lang="nl-NL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work</a:t>
            </a:r>
            <a:r>
              <a:rPr lang="nl-NL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isochoric</a:t>
            </a:r>
            <a:r>
              <a:rPr lang="nl-NL" sz="20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nl-NL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dV</a:t>
            </a:r>
            <a:r>
              <a:rPr lang="nl-NL" sz="2000" dirty="0">
                <a:solidFill>
                  <a:srgbClr val="000000"/>
                </a:solidFill>
                <a:latin typeface="Calibri" panose="020F0502020204030204" pitchFamily="34" charset="0"/>
              </a:rPr>
              <a:t> = 0 </a:t>
            </a:r>
            <a:r>
              <a:rPr lang="nl-NL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and</a:t>
            </a:r>
            <a:r>
              <a:rPr lang="nl-NL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there</a:t>
            </a:r>
            <a:r>
              <a:rPr lang="nl-NL" sz="2000" dirty="0">
                <a:solidFill>
                  <a:srgbClr val="000000"/>
                </a:solidFill>
                <a:latin typeface="Calibri" panose="020F0502020204030204" pitchFamily="34" charset="0"/>
              </a:rPr>
              <a:t> is no (volume-)</a:t>
            </a:r>
            <a:r>
              <a:rPr lang="nl-NL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work</a:t>
            </a:r>
            <a:endParaRPr lang="nl-N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/>
            <a:endParaRPr lang="nl-N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/>
            <a:r>
              <a:rPr lang="nl-NL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If</a:t>
            </a:r>
            <a:r>
              <a:rPr lang="nl-NL" sz="2000" dirty="0">
                <a:solidFill>
                  <a:srgbClr val="000000"/>
                </a:solidFill>
                <a:latin typeface="Calibri" panose="020F0502020204030204" pitchFamily="34" charset="0"/>
              </a:rPr>
              <a:t> we </a:t>
            </a:r>
            <a:r>
              <a:rPr lang="nl-NL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work</a:t>
            </a:r>
            <a:r>
              <a:rPr lang="nl-NL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isobaric</a:t>
            </a:r>
            <a:r>
              <a:rPr lang="nl-NL" sz="2000" dirty="0">
                <a:solidFill>
                  <a:srgbClr val="000000"/>
                </a:solidFill>
                <a:latin typeface="Calibri" panose="020F0502020204030204" pitchFamily="34" charset="0"/>
              </a:rPr>
              <a:t>: p </a:t>
            </a:r>
            <a:r>
              <a:rPr lang="nl-NL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stays</a:t>
            </a:r>
            <a:r>
              <a:rPr lang="nl-NL" sz="2000" dirty="0">
                <a:solidFill>
                  <a:srgbClr val="000000"/>
                </a:solidFill>
                <a:latin typeface="Calibri" panose="020F0502020204030204" pitchFamily="34" charset="0"/>
              </a:rPr>
              <a:t> constant, get </a:t>
            </a:r>
            <a:r>
              <a:rPr lang="nl-NL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it</a:t>
            </a:r>
            <a:r>
              <a:rPr lang="nl-NL" sz="2000" dirty="0">
                <a:solidFill>
                  <a:srgbClr val="000000"/>
                </a:solidFill>
                <a:latin typeface="Calibri" panose="020F0502020204030204" pitchFamily="34" charset="0"/>
              </a:rPr>
              <a:t> out of </a:t>
            </a:r>
            <a:r>
              <a:rPr lang="nl-NL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the</a:t>
            </a:r>
            <a:r>
              <a:rPr lang="nl-NL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integral</a:t>
            </a:r>
            <a:r>
              <a:rPr lang="nl-NL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sign</a:t>
            </a:r>
            <a:endParaRPr lang="nl-N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/>
            <a:endParaRPr lang="nl-N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/>
            <a:endParaRPr lang="nl-N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/>
            <a:r>
              <a:rPr lang="nl-NL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If</a:t>
            </a:r>
            <a:r>
              <a:rPr lang="nl-NL" sz="2000" dirty="0">
                <a:solidFill>
                  <a:srgbClr val="000000"/>
                </a:solidFill>
                <a:latin typeface="Calibri" panose="020F0502020204030204" pitchFamily="34" charset="0"/>
              </a:rPr>
              <a:t> we </a:t>
            </a:r>
            <a:r>
              <a:rPr lang="nl-NL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work</a:t>
            </a:r>
            <a:r>
              <a:rPr lang="nl-NL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reversible</a:t>
            </a:r>
            <a:r>
              <a:rPr lang="nl-NL" sz="20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nl-NL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  <a:r>
              <a:rPr lang="nl-NL" sz="2000" baseline="-25000" dirty="0" err="1">
                <a:solidFill>
                  <a:srgbClr val="000000"/>
                </a:solidFill>
                <a:latin typeface="Calibri" panose="020F0502020204030204" pitchFamily="34" charset="0"/>
              </a:rPr>
              <a:t>ext</a:t>
            </a:r>
            <a:r>
              <a:rPr lang="nl-NL" sz="2000" dirty="0">
                <a:solidFill>
                  <a:srgbClr val="000000"/>
                </a:solidFill>
                <a:latin typeface="Calibri" panose="020F0502020204030204" pitchFamily="34" charset="0"/>
              </a:rPr>
              <a:t> = p</a:t>
            </a:r>
            <a:r>
              <a:rPr lang="nl-NL" sz="2000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int</a:t>
            </a:r>
            <a:r>
              <a:rPr lang="nl-NL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and</a:t>
            </a:r>
            <a:r>
              <a:rPr lang="nl-NL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since</a:t>
            </a:r>
            <a:r>
              <a:rPr lang="nl-NL" sz="2000" dirty="0">
                <a:solidFill>
                  <a:srgbClr val="000000"/>
                </a:solidFill>
                <a:latin typeface="Calibri" panose="020F0502020204030204" pitchFamily="34" charset="0"/>
              </a:rPr>
              <a:t> we </a:t>
            </a:r>
            <a:r>
              <a:rPr lang="nl-NL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consider</a:t>
            </a:r>
            <a:r>
              <a:rPr lang="nl-NL" sz="2000" dirty="0">
                <a:solidFill>
                  <a:srgbClr val="000000"/>
                </a:solidFill>
                <a:latin typeface="Calibri" panose="020F0502020204030204" pitchFamily="34" charset="0"/>
              </a:rPr>
              <a:t> a perfect gas p=</a:t>
            </a:r>
            <a:r>
              <a:rPr lang="nl-NL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nRT</a:t>
            </a:r>
            <a:r>
              <a:rPr lang="nl-NL" sz="2000" dirty="0">
                <a:solidFill>
                  <a:srgbClr val="000000"/>
                </a:solidFill>
                <a:latin typeface="Calibri" panose="020F0502020204030204" pitchFamily="34" charset="0"/>
              </a:rPr>
              <a:t>/V</a:t>
            </a:r>
          </a:p>
          <a:p>
            <a:pPr fontAlgn="base"/>
            <a:endParaRPr lang="nl-N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/>
            <a:endParaRPr lang="nl-N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/>
            <a:endParaRPr lang="nl-N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/>
            <a:r>
              <a:rPr lang="nl-NL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If</a:t>
            </a:r>
            <a:r>
              <a:rPr lang="nl-NL" sz="2000" dirty="0">
                <a:solidFill>
                  <a:srgbClr val="000000"/>
                </a:solidFill>
                <a:latin typeface="Calibri" panose="020F0502020204030204" pitchFamily="34" charset="0"/>
              </a:rPr>
              <a:t> we </a:t>
            </a:r>
            <a:r>
              <a:rPr lang="nl-NL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work</a:t>
            </a:r>
            <a:r>
              <a:rPr lang="nl-NL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reversible</a:t>
            </a:r>
            <a:r>
              <a:rPr lang="nl-NL" sz="2000" dirty="0">
                <a:solidFill>
                  <a:srgbClr val="000000"/>
                </a:solidFill>
                <a:latin typeface="Calibri" panose="020F0502020204030204" pitchFamily="34" charset="0"/>
              </a:rPr>
              <a:t> AND </a:t>
            </a:r>
            <a:r>
              <a:rPr lang="nl-NL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isothermic</a:t>
            </a:r>
            <a:r>
              <a:rPr lang="nl-NL" sz="2000" dirty="0">
                <a:solidFill>
                  <a:srgbClr val="000000"/>
                </a:solidFill>
                <a:latin typeface="Calibri" panose="020F0502020204030204" pitchFamily="34" charset="0"/>
              </a:rPr>
              <a:t> AND in a </a:t>
            </a:r>
            <a:r>
              <a:rPr lang="nl-NL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closed</a:t>
            </a:r>
            <a:r>
              <a:rPr lang="nl-NL" sz="2000" dirty="0">
                <a:solidFill>
                  <a:srgbClr val="000000"/>
                </a:solidFill>
                <a:latin typeface="Calibri" panose="020F0502020204030204" pitchFamily="34" charset="0"/>
              </a:rPr>
              <a:t> system:</a:t>
            </a:r>
          </a:p>
          <a:p>
            <a:pPr fontAlgn="base"/>
            <a:endParaRPr lang="nl-N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/>
            <a:r>
              <a:rPr lang="nl-NL" sz="2000" dirty="0">
                <a:solidFill>
                  <a:srgbClr val="000000"/>
                </a:solidFill>
                <a:latin typeface="Calibri" panose="020F0502020204030204" pitchFamily="34" charset="0"/>
              </a:rPr>
              <a:t>		 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hoek 2">
                <a:extLst>
                  <a:ext uri="{FF2B5EF4-FFF2-40B4-BE49-F238E27FC236}">
                    <a16:creationId xmlns:a16="http://schemas.microsoft.com/office/drawing/2014/main" id="{FE6F6AA5-1514-4D25-836A-B2343B301019}"/>
                  </a:ext>
                </a:extLst>
              </p:cNvPr>
              <p:cNvSpPr/>
              <p:nvPr/>
            </p:nvSpPr>
            <p:spPr>
              <a:xfrm>
                <a:off x="838200" y="1475883"/>
                <a:ext cx="2819400" cy="7216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nl-NL" sz="2000">
                          <a:latin typeface="Cambria Math" panose="02040503050406030204" pitchFamily="18" charset="0"/>
                        </a:rPr>
                        <m:t>= −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nl-NL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𝑒𝑥𝑡</m:t>
                              </m:r>
                            </m:sub>
                          </m:sSub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nl-NL" sz="2000" dirty="0"/>
              </a:p>
            </p:txBody>
          </p:sp>
        </mc:Choice>
        <mc:Fallback xmlns="">
          <p:sp>
            <p:nvSpPr>
              <p:cNvPr id="3" name="Rechthoek 2">
                <a:extLst>
                  <a:ext uri="{FF2B5EF4-FFF2-40B4-BE49-F238E27FC236}">
                    <a16:creationId xmlns:a16="http://schemas.microsoft.com/office/drawing/2014/main" id="{FE6F6AA5-1514-4D25-836A-B2343B3010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75883"/>
                <a:ext cx="2819400" cy="721672"/>
              </a:xfrm>
              <a:prstGeom prst="rect">
                <a:avLst/>
              </a:prstGeom>
              <a:blipFill>
                <a:blip r:embed="rId2"/>
                <a:stretch>
                  <a:fillRect t="-172414" b="-24655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hoek 3">
                <a:extLst>
                  <a:ext uri="{FF2B5EF4-FFF2-40B4-BE49-F238E27FC236}">
                    <a16:creationId xmlns:a16="http://schemas.microsoft.com/office/drawing/2014/main" id="{459FC64F-EC79-4A12-B2F9-A9A3D6D9AB2E}"/>
                  </a:ext>
                </a:extLst>
              </p:cNvPr>
              <p:cNvSpPr/>
              <p:nvPr/>
            </p:nvSpPr>
            <p:spPr>
              <a:xfrm>
                <a:off x="1456613" y="4297897"/>
                <a:ext cx="2200987" cy="7375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nl-NL" sz="2000">
                          <a:latin typeface="Cambria Math" panose="02040503050406030204" pitchFamily="18" charset="0"/>
                        </a:rPr>
                        <m:t>= −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nl-NL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𝑛𝑅𝑇</m:t>
                              </m:r>
                            </m:num>
                            <m:den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den>
                          </m:f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nl-NL" sz="2000" dirty="0"/>
              </a:p>
            </p:txBody>
          </p:sp>
        </mc:Choice>
        <mc:Fallback xmlns="">
          <p:sp>
            <p:nvSpPr>
              <p:cNvPr id="4" name="Rechthoek 3">
                <a:extLst>
                  <a:ext uri="{FF2B5EF4-FFF2-40B4-BE49-F238E27FC236}">
                    <a16:creationId xmlns:a16="http://schemas.microsoft.com/office/drawing/2014/main" id="{459FC64F-EC79-4A12-B2F9-A9A3D6D9AB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613" y="4297897"/>
                <a:ext cx="2200987" cy="737574"/>
              </a:xfrm>
              <a:prstGeom prst="rect">
                <a:avLst/>
              </a:prstGeom>
              <a:blipFill>
                <a:blip r:embed="rId3"/>
                <a:stretch>
                  <a:fillRect l="-4023" t="-167797" b="-24406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hthoek 4">
                <a:extLst>
                  <a:ext uri="{FF2B5EF4-FFF2-40B4-BE49-F238E27FC236}">
                    <a16:creationId xmlns:a16="http://schemas.microsoft.com/office/drawing/2014/main" id="{1E73C94B-6DB9-4227-B527-CAA6D5491DE5}"/>
                  </a:ext>
                </a:extLst>
              </p:cNvPr>
              <p:cNvSpPr/>
              <p:nvPr/>
            </p:nvSpPr>
            <p:spPr>
              <a:xfrm>
                <a:off x="1524000" y="3385458"/>
                <a:ext cx="3581400" cy="4476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nl-NL" sz="2000">
                        <a:latin typeface="Cambria Math" panose="02040503050406030204" pitchFamily="18" charset="0"/>
                      </a:rPr>
                      <m:t>= −</m:t>
                    </m:r>
                    <m:sSub>
                      <m:sSub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nary>
                      <m:naryPr>
                        <m:subHide m:val="on"/>
                        <m:supHide m:val="on"/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𝑑𝑉</m:t>
                        </m:r>
                      </m:e>
                    </m:nary>
                  </m:oMath>
                </a14:m>
                <a:r>
                  <a:rPr lang="nl-NL" sz="2000" dirty="0"/>
                  <a:t> = 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r>
                      <a:rPr lang="nl-NL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nl-NL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endParaRPr lang="nl-NL" sz="2000" dirty="0"/>
              </a:p>
            </p:txBody>
          </p:sp>
        </mc:Choice>
        <mc:Fallback>
          <p:sp>
            <p:nvSpPr>
              <p:cNvPr id="5" name="Rechthoek 4">
                <a:extLst>
                  <a:ext uri="{FF2B5EF4-FFF2-40B4-BE49-F238E27FC236}">
                    <a16:creationId xmlns:a16="http://schemas.microsoft.com/office/drawing/2014/main" id="{1E73C94B-6DB9-4227-B527-CAA6D5491D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385458"/>
                <a:ext cx="3581400" cy="447623"/>
              </a:xfrm>
              <a:prstGeom prst="rect">
                <a:avLst/>
              </a:prstGeom>
              <a:blipFill>
                <a:blip r:embed="rId4"/>
                <a:stretch>
                  <a:fillRect t="-139189" b="-19729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hoek 5">
                <a:extLst>
                  <a:ext uri="{FF2B5EF4-FFF2-40B4-BE49-F238E27FC236}">
                    <a16:creationId xmlns:a16="http://schemas.microsoft.com/office/drawing/2014/main" id="{9B23033B-98FE-4DC4-9305-9F42F17C7A44}"/>
                  </a:ext>
                </a:extLst>
              </p:cNvPr>
              <p:cNvSpPr/>
              <p:nvPr/>
            </p:nvSpPr>
            <p:spPr>
              <a:xfrm>
                <a:off x="1456613" y="5500287"/>
                <a:ext cx="4050981" cy="739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nl-NL" sz="2000">
                          <a:latin typeface="Cambria Math" panose="02040503050406030204" pitchFamily="18" charset="0"/>
                        </a:rPr>
                        <m:t>= −</m:t>
                      </m:r>
                      <m:r>
                        <a:rPr lang="nl-NL" sz="2000" i="1">
                          <a:latin typeface="Cambria Math" panose="02040503050406030204" pitchFamily="18" charset="0"/>
                        </a:rPr>
                        <m:t>𝑛𝑅𝑇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nl-NL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den>
                          </m:f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𝑑𝑉</m:t>
                          </m:r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𝑛𝑅𝑇𝑙𝑛</m:t>
                          </m:r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nl-NL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nl-NL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0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nl-NL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nl-NL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0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nl-NL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nl-NL" sz="2000" dirty="0"/>
              </a:p>
            </p:txBody>
          </p:sp>
        </mc:Choice>
        <mc:Fallback xmlns="">
          <p:sp>
            <p:nvSpPr>
              <p:cNvPr id="6" name="Rechthoek 5">
                <a:extLst>
                  <a:ext uri="{FF2B5EF4-FFF2-40B4-BE49-F238E27FC236}">
                    <a16:creationId xmlns:a16="http://schemas.microsoft.com/office/drawing/2014/main" id="{9B23033B-98FE-4DC4-9305-9F42F17C7A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613" y="5500287"/>
                <a:ext cx="4050981" cy="739561"/>
              </a:xfrm>
              <a:prstGeom prst="rect">
                <a:avLst/>
              </a:prstGeom>
              <a:blipFill>
                <a:blip r:embed="rId5"/>
                <a:stretch>
                  <a:fillRect t="-166102" b="-24576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700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44BA95F-A661-4737-8152-4ED62A7545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242" t="25320" r="21061" b="57441"/>
          <a:stretch/>
        </p:blipFill>
        <p:spPr>
          <a:xfrm>
            <a:off x="0" y="990600"/>
            <a:ext cx="9270204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02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4CD18353-7681-4B41-BDF6-B86CF0E16FF4}"/>
                  </a:ext>
                </a:extLst>
              </p:cNvPr>
              <p:cNvSpPr txBox="1"/>
              <p:nvPr/>
            </p:nvSpPr>
            <p:spPr>
              <a:xfrm>
                <a:off x="658091" y="612844"/>
                <a:ext cx="7827818" cy="5940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000" dirty="0"/>
                  <a:t>Since Q is </a:t>
                </a:r>
                <a:r>
                  <a:rPr lang="nl-NL" sz="2000" dirty="0" err="1"/>
                  <a:t>not</a:t>
                </a:r>
                <a:r>
                  <a:rPr lang="nl-NL" sz="2000" dirty="0"/>
                  <a:t> a state </a:t>
                </a:r>
                <a:r>
                  <a:rPr lang="nl-NL" sz="2000" dirty="0" err="1"/>
                  <a:t>function</a:t>
                </a:r>
                <a:r>
                  <a:rPr lang="nl-NL" sz="2000" dirty="0"/>
                  <a:t>, </a:t>
                </a:r>
                <a:r>
                  <a:rPr lang="nl-NL" sz="2000" dirty="0" err="1"/>
                  <a:t>it</a:t>
                </a:r>
                <a:r>
                  <a:rPr lang="nl-NL" sz="2000" dirty="0"/>
                  <a:t> </a:t>
                </a:r>
                <a:r>
                  <a:rPr lang="nl-NL" sz="2000" dirty="0" err="1"/>
                  <a:t>could</a:t>
                </a:r>
                <a:r>
                  <a:rPr lang="nl-NL" sz="2000" dirty="0"/>
                  <a:t> </a:t>
                </a:r>
                <a:r>
                  <a:rPr lang="nl-NL" sz="2000" dirty="0" err="1"/>
                  <a:t>be</a:t>
                </a:r>
                <a:r>
                  <a:rPr lang="nl-NL" sz="2000" dirty="0"/>
                  <a:t> </a:t>
                </a:r>
                <a:r>
                  <a:rPr lang="nl-NL" sz="2000" dirty="0" err="1"/>
                  <a:t>beneficial</a:t>
                </a:r>
                <a:r>
                  <a:rPr lang="nl-NL" sz="2000" dirty="0"/>
                  <a:t> </a:t>
                </a:r>
                <a:r>
                  <a:rPr lang="nl-NL" sz="2000" dirty="0" err="1"/>
                  <a:t>to</a:t>
                </a:r>
                <a:r>
                  <a:rPr lang="nl-NL" sz="2000" dirty="0"/>
                  <a:t> make </a:t>
                </a:r>
                <a:r>
                  <a:rPr lang="nl-NL" sz="2000" dirty="0" err="1"/>
                  <a:t>the</a:t>
                </a:r>
                <a:r>
                  <a:rPr lang="nl-NL" sz="2000" dirty="0"/>
                  <a:t> heat a state </a:t>
                </a:r>
                <a:r>
                  <a:rPr lang="nl-NL" sz="2000" dirty="0" err="1"/>
                  <a:t>function</a:t>
                </a:r>
                <a:r>
                  <a:rPr lang="nl-NL" sz="2000" dirty="0"/>
                  <a:t>. </a:t>
                </a:r>
              </a:p>
              <a:p>
                <a:endParaRPr lang="nl-NL" sz="2000" dirty="0"/>
              </a:p>
              <a:p>
                <a:r>
                  <a:rPr lang="nl-NL" sz="2000" dirty="0" err="1"/>
                  <a:t>Let’s</a:t>
                </a:r>
                <a:r>
                  <a:rPr lang="nl-NL" sz="2000" dirty="0"/>
                  <a:t> </a:t>
                </a:r>
                <a:r>
                  <a:rPr lang="nl-NL" sz="2000" dirty="0" err="1"/>
                  <a:t>define</a:t>
                </a:r>
                <a:r>
                  <a:rPr lang="nl-NL" sz="2000" dirty="0"/>
                  <a:t> </a:t>
                </a:r>
                <a:r>
                  <a:rPr lang="nl-NL" sz="2000" dirty="0" err="1"/>
                  <a:t>the</a:t>
                </a:r>
                <a:r>
                  <a:rPr lang="nl-NL" sz="2000" dirty="0"/>
                  <a:t> </a:t>
                </a:r>
                <a:r>
                  <a:rPr lang="nl-NL" sz="2000" dirty="0" err="1"/>
                  <a:t>enthalpy</a:t>
                </a:r>
                <a:r>
                  <a:rPr lang="nl-NL" sz="2000" dirty="0"/>
                  <a:t>:</a:t>
                </a:r>
              </a:p>
              <a:p>
                <a:endParaRPr lang="nl-NL" sz="20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𝑝𝑉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2000" dirty="0"/>
                  <a:t> </a:t>
                </a:r>
              </a:p>
              <a:p>
                <a:endParaRPr lang="nl-NL" sz="2000" dirty="0"/>
              </a:p>
              <a:p>
                <a:r>
                  <a:rPr lang="nl-NL" sz="2000" dirty="0" err="1"/>
                  <a:t>which</a:t>
                </a:r>
                <a:r>
                  <a:rPr lang="nl-NL" sz="2000" dirty="0"/>
                  <a:t> leads </a:t>
                </a:r>
                <a:r>
                  <a:rPr lang="nl-NL" sz="2000" dirty="0" err="1"/>
                  <a:t>to</a:t>
                </a:r>
                <a:r>
                  <a:rPr lang="nl-NL" sz="2000" dirty="0"/>
                  <a:t>:</a:t>
                </a:r>
              </a:p>
              <a:p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𝑑𝐻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𝑑𝑈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𝑝𝑑𝑉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𝑉𝑑𝑝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nl-NL" sz="2000" dirty="0"/>
                  <a:t> </a:t>
                </a:r>
              </a:p>
              <a:p>
                <a:r>
                  <a:rPr lang="nl-NL" sz="2000" dirty="0" err="1"/>
                  <a:t>And</a:t>
                </a:r>
                <a:r>
                  <a:rPr lang="nl-NL" sz="2000" dirty="0"/>
                  <a:t> </a:t>
                </a:r>
                <a:r>
                  <a:rPr lang="nl-NL" sz="2000" dirty="0" err="1"/>
                  <a:t>with</a:t>
                </a:r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2000">
                        <a:latin typeface="Cambria Math" panose="02040503050406030204" pitchFamily="18" charset="0"/>
                      </a:rPr>
                      <m:t>U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𝑝𝑑𝑉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nl-NL" sz="2000" dirty="0"/>
                  <a:t> </a:t>
                </a:r>
              </a:p>
              <a:p>
                <a:endParaRPr lang="nl-NL" sz="2000" dirty="0"/>
              </a:p>
              <a:p>
                <a:r>
                  <a:rPr lang="nl-NL" sz="2000" dirty="0"/>
                  <a:t>We </a:t>
                </a:r>
                <a:r>
                  <a:rPr lang="nl-NL" sz="2000" dirty="0" err="1"/>
                  <a:t>could</a:t>
                </a:r>
                <a:r>
                  <a:rPr lang="nl-NL" sz="2000" dirty="0"/>
                  <a:t> say </a:t>
                </a:r>
                <a:r>
                  <a:rPr lang="nl-NL" sz="2000" dirty="0" err="1"/>
                  <a:t>that</a:t>
                </a:r>
                <a:r>
                  <a:rPr lang="nl-NL" sz="2000" dirty="0"/>
                  <a:t> at </a:t>
                </a:r>
                <a:r>
                  <a:rPr lang="nl-NL" sz="2000" dirty="0">
                    <a:solidFill>
                      <a:srgbClr val="FF0000"/>
                    </a:solidFill>
                  </a:rPr>
                  <a:t>constant </a:t>
                </a:r>
                <a:r>
                  <a:rPr lang="nl-NL" sz="2000" dirty="0" err="1">
                    <a:solidFill>
                      <a:srgbClr val="FF0000"/>
                    </a:solidFill>
                  </a:rPr>
                  <a:t>pressure</a:t>
                </a:r>
                <a:endParaRPr lang="nl-NL" sz="2000" dirty="0">
                  <a:solidFill>
                    <a:srgbClr val="FF0000"/>
                  </a:solidFill>
                </a:endParaRPr>
              </a:p>
              <a:p>
                <a:r>
                  <a:rPr lang="nl-NL" sz="2000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2000">
                        <a:latin typeface="Cambria Math" panose="02040503050406030204" pitchFamily="18" charset="0"/>
                      </a:rPr>
                      <m:t>d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𝑑𝑈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𝑝𝑑𝑉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𝑝𝑑𝑉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𝑝𝑑𝑉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nl-NL" sz="2000" dirty="0"/>
              </a:p>
              <a:p>
                <a:endParaRPr lang="nl-NL" sz="2000" dirty="0"/>
              </a:p>
              <a:p>
                <a:r>
                  <a:rPr lang="nl-NL" sz="2000" dirty="0"/>
                  <a:t>We </a:t>
                </a:r>
                <a:r>
                  <a:rPr lang="nl-NL" sz="2000" dirty="0" err="1"/>
                  <a:t>now</a:t>
                </a:r>
                <a:r>
                  <a:rPr lang="nl-NL" sz="2000" dirty="0"/>
                  <a:t> have </a:t>
                </a:r>
                <a:r>
                  <a:rPr lang="nl-NL" sz="2000" dirty="0" err="1"/>
                  <a:t>created</a:t>
                </a:r>
                <a:r>
                  <a:rPr lang="nl-NL" sz="2000" dirty="0"/>
                  <a:t> a state </a:t>
                </a:r>
                <a:r>
                  <a:rPr lang="nl-NL" sz="2000" dirty="0" err="1"/>
                  <a:t>function</a:t>
                </a:r>
                <a:r>
                  <a:rPr lang="nl-NL" sz="2000" dirty="0"/>
                  <a:t> </a:t>
                </a:r>
                <a:r>
                  <a:rPr lang="nl-NL" sz="2000" dirty="0" err="1"/>
                  <a:t>for</a:t>
                </a:r>
                <a:r>
                  <a:rPr lang="nl-NL" sz="2000" dirty="0"/>
                  <a:t> </a:t>
                </a:r>
                <a:r>
                  <a:rPr lang="nl-NL" sz="2000" dirty="0" err="1"/>
                  <a:t>the</a:t>
                </a:r>
                <a:r>
                  <a:rPr lang="nl-NL" sz="2000" dirty="0"/>
                  <a:t> heat! But </a:t>
                </a:r>
                <a:r>
                  <a:rPr lang="nl-NL" sz="2000" dirty="0" err="1"/>
                  <a:t>only</a:t>
                </a:r>
                <a:r>
                  <a:rPr lang="nl-NL" sz="2000" dirty="0"/>
                  <a:t> at constant </a:t>
                </a:r>
                <a:r>
                  <a:rPr lang="nl-NL" sz="2000" dirty="0" err="1"/>
                  <a:t>pressure</a:t>
                </a:r>
                <a:r>
                  <a:rPr lang="nl-NL" sz="2000" dirty="0"/>
                  <a:t>! </a:t>
                </a:r>
              </a:p>
              <a:p>
                <a:endParaRPr lang="nl-NL" sz="2000" dirty="0"/>
              </a:p>
              <a:p>
                <a:endParaRPr lang="nl-NL" sz="2000" dirty="0"/>
              </a:p>
              <a:p>
                <a:endParaRPr lang="nl-NL" sz="2000" dirty="0"/>
              </a:p>
            </p:txBody>
          </p:sp>
        </mc:Choice>
        <mc:Fallback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4CD18353-7681-4B41-BDF6-B86CF0E16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91" y="612844"/>
                <a:ext cx="7827818" cy="5940088"/>
              </a:xfrm>
              <a:prstGeom prst="rect">
                <a:avLst/>
              </a:prstGeom>
              <a:blipFill>
                <a:blip r:embed="rId2"/>
                <a:stretch>
                  <a:fillRect l="-857" t="-61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8328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A59DDF-2AB0-B047-9DF7-B566A12D7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r>
              <a:rPr lang="nl-NL" dirty="0"/>
              <a:t>The </a:t>
            </a:r>
            <a:r>
              <a:rPr lang="nl-NL" dirty="0" err="1"/>
              <a:t>moral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story</a:t>
            </a:r>
          </a:p>
          <a:p>
            <a:pPr lvl="1"/>
            <a:r>
              <a:rPr lang="nl-NL" dirty="0"/>
              <a:t>Basics are important </a:t>
            </a:r>
            <a:r>
              <a:rPr lang="nl-NL" dirty="0" err="1"/>
              <a:t>to</a:t>
            </a:r>
            <a:r>
              <a:rPr lang="nl-NL" dirty="0"/>
              <a:t> pass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exam</a:t>
            </a:r>
            <a:endParaRPr lang="nl-NL" dirty="0"/>
          </a:p>
          <a:p>
            <a:pPr lvl="1"/>
            <a:r>
              <a:rPr lang="nl-NL" dirty="0"/>
              <a:t>Wonder </a:t>
            </a:r>
            <a:r>
              <a:rPr lang="nl-NL" dirty="0" err="1"/>
              <a:t>yourself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each</a:t>
            </a:r>
            <a:r>
              <a:rPr lang="nl-NL" dirty="0"/>
              <a:t> step:</a:t>
            </a:r>
          </a:p>
          <a:p>
            <a:pPr lvl="2"/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am</a:t>
            </a:r>
            <a:r>
              <a:rPr lang="nl-NL" dirty="0"/>
              <a:t> I </a:t>
            </a:r>
            <a:r>
              <a:rPr lang="nl-NL" dirty="0" err="1"/>
              <a:t>doing</a:t>
            </a:r>
            <a:r>
              <a:rPr lang="nl-NL" dirty="0"/>
              <a:t> (subject, question </a:t>
            </a:r>
            <a:r>
              <a:rPr lang="nl-NL" dirty="0" err="1"/>
              <a:t>asked</a:t>
            </a:r>
            <a:r>
              <a:rPr lang="nl-NL" dirty="0"/>
              <a:t> </a:t>
            </a:r>
            <a:r>
              <a:rPr lang="nl-NL" dirty="0" err="1"/>
              <a:t>etc</a:t>
            </a:r>
            <a:r>
              <a:rPr lang="nl-NL" dirty="0"/>
              <a:t>)</a:t>
            </a:r>
          </a:p>
          <a:p>
            <a:pPr lvl="2"/>
            <a:r>
              <a:rPr lang="nl-NL" dirty="0" err="1"/>
              <a:t>What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meaning</a:t>
            </a:r>
            <a:r>
              <a:rPr lang="nl-NL" dirty="0"/>
              <a:t> of </a:t>
            </a:r>
            <a:r>
              <a:rPr lang="nl-NL" dirty="0" err="1"/>
              <a:t>symbols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constants </a:t>
            </a:r>
            <a:r>
              <a:rPr lang="nl-NL" dirty="0" err="1"/>
              <a:t>used</a:t>
            </a:r>
            <a:endParaRPr lang="nl-NL" dirty="0"/>
          </a:p>
          <a:p>
            <a:pPr lvl="1"/>
            <a:r>
              <a:rPr lang="nl-NL" dirty="0"/>
              <a:t>Start </a:t>
            </a:r>
            <a:r>
              <a:rPr lang="nl-NL" dirty="0" err="1"/>
              <a:t>practising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material</a:t>
            </a:r>
            <a:r>
              <a:rPr lang="nl-NL" dirty="0"/>
              <a:t> </a:t>
            </a:r>
            <a:r>
              <a:rPr lang="nl-NL" dirty="0" err="1"/>
              <a:t>available</a:t>
            </a:r>
            <a:r>
              <a:rPr lang="nl-NL" dirty="0"/>
              <a:t>:</a:t>
            </a:r>
          </a:p>
          <a:p>
            <a:pPr lvl="2"/>
            <a:r>
              <a:rPr lang="nl-NL" dirty="0"/>
              <a:t>Tutor </a:t>
            </a:r>
            <a:r>
              <a:rPr lang="nl-NL" dirty="0" err="1"/>
              <a:t>hour</a:t>
            </a:r>
            <a:endParaRPr lang="nl-NL" dirty="0"/>
          </a:p>
          <a:p>
            <a:pPr lvl="2"/>
            <a:r>
              <a:rPr lang="nl-NL" dirty="0" err="1"/>
              <a:t>Tutorials</a:t>
            </a:r>
            <a:r>
              <a:rPr lang="nl-NL" dirty="0"/>
              <a:t> </a:t>
            </a:r>
            <a:r>
              <a:rPr lang="nl-NL" sz="2000" i="1" dirty="0">
                <a:hlinkClick r:id="rId2"/>
              </a:rPr>
              <a:t>https://www.vsc.science.ru.nl/hugom/Thermo/Thermo.html</a:t>
            </a:r>
            <a:endParaRPr lang="nl-NL" sz="2000" i="1" dirty="0"/>
          </a:p>
          <a:p>
            <a:pPr lvl="2"/>
            <a:endParaRPr lang="nl-NL" sz="2000" i="1" dirty="0"/>
          </a:p>
          <a:p>
            <a:pPr marL="914400" lvl="2" indent="0">
              <a:buNone/>
            </a:pPr>
            <a:endParaRPr lang="nl-NL" sz="2000" dirty="0"/>
          </a:p>
          <a:p>
            <a:pPr marL="914400" lvl="2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960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74C118-B545-8E49-8815-98ABC406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Perfect </a:t>
            </a:r>
            <a:r>
              <a:rPr lang="nl-NL" dirty="0" err="1"/>
              <a:t>monoatomic</a:t>
            </a:r>
            <a:r>
              <a:rPr lang="nl-NL" dirty="0"/>
              <a:t> </a:t>
            </a:r>
            <a:r>
              <a:rPr lang="nl-NL" dirty="0" err="1"/>
              <a:t>gasses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139A62-CC9A-B34C-A2C2-FA5FA9016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Learn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play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formulas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8283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5"/>
          <p:cNvGrpSpPr/>
          <p:nvPr/>
        </p:nvGrpSpPr>
        <p:grpSpPr>
          <a:xfrm>
            <a:off x="3779912" y="2708920"/>
            <a:ext cx="1584176" cy="1440160"/>
            <a:chOff x="3779912" y="2708920"/>
            <a:chExt cx="1584176" cy="1440160"/>
          </a:xfrm>
        </p:grpSpPr>
        <p:sp>
          <p:nvSpPr>
            <p:cNvPr id="4" name="Ovaal 3"/>
            <p:cNvSpPr/>
            <p:nvPr/>
          </p:nvSpPr>
          <p:spPr>
            <a:xfrm>
              <a:off x="3779912" y="2708920"/>
              <a:ext cx="1584176" cy="14401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Tekstvak 4"/>
            <p:cNvSpPr txBox="1"/>
            <p:nvPr/>
          </p:nvSpPr>
          <p:spPr>
            <a:xfrm>
              <a:off x="3851920" y="2804735"/>
              <a:ext cx="14401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400" dirty="0"/>
                <a:t>10 dm</a:t>
              </a:r>
              <a:r>
                <a:rPr lang="nl-NL" sz="2400" baseline="30000" dirty="0"/>
                <a:t>3</a:t>
              </a:r>
              <a:endParaRPr lang="nl-NL" sz="2400" dirty="0"/>
            </a:p>
            <a:p>
              <a:pPr algn="ctr"/>
              <a:r>
                <a:rPr lang="nl-NL" sz="2400" dirty="0"/>
                <a:t>298 K</a:t>
              </a:r>
            </a:p>
            <a:p>
              <a:pPr algn="ctr"/>
              <a:r>
                <a:rPr lang="nl-NL" sz="2400" dirty="0"/>
                <a:t>2.5 bar</a:t>
              </a:r>
            </a:p>
          </p:txBody>
        </p:sp>
      </p:grpSp>
      <p:grpSp>
        <p:nvGrpSpPr>
          <p:cNvPr id="3" name="Groep 6"/>
          <p:cNvGrpSpPr/>
          <p:nvPr/>
        </p:nvGrpSpPr>
        <p:grpSpPr>
          <a:xfrm>
            <a:off x="7236296" y="2708920"/>
            <a:ext cx="1584176" cy="1440160"/>
            <a:chOff x="3779912" y="2708920"/>
            <a:chExt cx="1584176" cy="1440160"/>
          </a:xfrm>
        </p:grpSpPr>
        <p:sp>
          <p:nvSpPr>
            <p:cNvPr id="8" name="Ovaal 7"/>
            <p:cNvSpPr/>
            <p:nvPr/>
          </p:nvSpPr>
          <p:spPr>
            <a:xfrm>
              <a:off x="3779912" y="2708920"/>
              <a:ext cx="1584176" cy="14401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Tekstvak 8"/>
            <p:cNvSpPr txBox="1"/>
            <p:nvPr/>
          </p:nvSpPr>
          <p:spPr>
            <a:xfrm>
              <a:off x="3851920" y="2804735"/>
              <a:ext cx="14401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400" dirty="0"/>
                <a:t>20 dm</a:t>
              </a:r>
              <a:r>
                <a:rPr lang="nl-NL" sz="2400" baseline="30000" dirty="0"/>
                <a:t>3</a:t>
              </a:r>
              <a:endParaRPr lang="nl-NL" sz="2400" dirty="0"/>
            </a:p>
            <a:p>
              <a:pPr algn="ctr"/>
              <a:r>
                <a:rPr lang="nl-NL" sz="2400" b="1" dirty="0">
                  <a:solidFill>
                    <a:srgbClr val="FF0000"/>
                  </a:solidFill>
                </a:rPr>
                <a:t>596 K</a:t>
              </a:r>
            </a:p>
            <a:p>
              <a:pPr algn="ctr"/>
              <a:r>
                <a:rPr lang="nl-NL" sz="2400" dirty="0"/>
                <a:t>2.5 bar</a:t>
              </a:r>
            </a:p>
          </p:txBody>
        </p:sp>
      </p:grpSp>
      <p:cxnSp>
        <p:nvCxnSpPr>
          <p:cNvPr id="11" name="Rechte verbindingslijn met pijl 10"/>
          <p:cNvCxnSpPr>
            <a:stCxn id="4" idx="6"/>
            <a:endCxn id="8" idx="2"/>
          </p:cNvCxnSpPr>
          <p:nvPr/>
        </p:nvCxnSpPr>
        <p:spPr>
          <a:xfrm>
            <a:off x="5364088" y="3429000"/>
            <a:ext cx="187220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2123728" y="2996952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process 1</a:t>
            </a:r>
          </a:p>
          <a:p>
            <a:pPr algn="ctr"/>
            <a:r>
              <a:rPr lang="nl-NL" sz="2400" dirty="0"/>
              <a:t>reversible</a:t>
            </a:r>
          </a:p>
          <a:p>
            <a:pPr algn="ctr"/>
            <a:r>
              <a:rPr lang="nl-NL" sz="2400" b="1" dirty="0">
                <a:solidFill>
                  <a:srgbClr val="FF0000"/>
                </a:solidFill>
              </a:rPr>
              <a:t>isochoric</a:t>
            </a:r>
          </a:p>
        </p:txBody>
      </p:sp>
      <p:grpSp>
        <p:nvGrpSpPr>
          <p:cNvPr id="6" name="Groep 12"/>
          <p:cNvGrpSpPr/>
          <p:nvPr/>
        </p:nvGrpSpPr>
        <p:grpSpPr>
          <a:xfrm>
            <a:off x="3779912" y="332656"/>
            <a:ext cx="1584176" cy="1440160"/>
            <a:chOff x="3779912" y="2708920"/>
            <a:chExt cx="1584176" cy="1440160"/>
          </a:xfrm>
        </p:grpSpPr>
        <p:sp>
          <p:nvSpPr>
            <p:cNvPr id="14" name="Ovaal 13"/>
            <p:cNvSpPr/>
            <p:nvPr/>
          </p:nvSpPr>
          <p:spPr>
            <a:xfrm>
              <a:off x="3779912" y="2708920"/>
              <a:ext cx="1584176" cy="14401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Tekstvak 14"/>
            <p:cNvSpPr txBox="1"/>
            <p:nvPr/>
          </p:nvSpPr>
          <p:spPr>
            <a:xfrm>
              <a:off x="3851920" y="2780928"/>
              <a:ext cx="14401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400" dirty="0"/>
                <a:t>20 dm</a:t>
              </a:r>
              <a:r>
                <a:rPr lang="nl-NL" sz="2400" baseline="30000" dirty="0"/>
                <a:t>3</a:t>
              </a:r>
              <a:endParaRPr lang="nl-NL" sz="2400" dirty="0"/>
            </a:p>
            <a:p>
              <a:pPr algn="ctr"/>
              <a:r>
                <a:rPr lang="nl-NL" sz="2400" dirty="0"/>
                <a:t>298 K</a:t>
              </a:r>
            </a:p>
            <a:p>
              <a:pPr algn="ctr"/>
              <a:r>
                <a:rPr lang="nl-NL" sz="2400" b="1" dirty="0">
                  <a:solidFill>
                    <a:srgbClr val="FF0000"/>
                  </a:solidFill>
                </a:rPr>
                <a:t>1.25 bar</a:t>
              </a:r>
            </a:p>
          </p:txBody>
        </p:sp>
      </p:grpSp>
      <p:cxnSp>
        <p:nvCxnSpPr>
          <p:cNvPr id="16" name="Rechte verbindingslijn met pijl 15"/>
          <p:cNvCxnSpPr>
            <a:stCxn id="4" idx="0"/>
          </p:cNvCxnSpPr>
          <p:nvPr/>
        </p:nvCxnSpPr>
        <p:spPr>
          <a:xfrm flipV="1">
            <a:off x="4572000" y="1772816"/>
            <a:ext cx="8384" cy="9361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ep 18"/>
          <p:cNvGrpSpPr/>
          <p:nvPr/>
        </p:nvGrpSpPr>
        <p:grpSpPr>
          <a:xfrm>
            <a:off x="323528" y="2708920"/>
            <a:ext cx="1584176" cy="1440160"/>
            <a:chOff x="3779912" y="2708920"/>
            <a:chExt cx="1584176" cy="1440160"/>
          </a:xfrm>
        </p:grpSpPr>
        <p:sp>
          <p:nvSpPr>
            <p:cNvPr id="20" name="Ovaal 19"/>
            <p:cNvSpPr/>
            <p:nvPr/>
          </p:nvSpPr>
          <p:spPr>
            <a:xfrm>
              <a:off x="3779912" y="2708920"/>
              <a:ext cx="1584176" cy="14401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Tekstvak 20"/>
            <p:cNvSpPr txBox="1"/>
            <p:nvPr/>
          </p:nvSpPr>
          <p:spPr>
            <a:xfrm>
              <a:off x="3851920" y="2780928"/>
              <a:ext cx="14401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400" dirty="0"/>
                <a:t>10 dm</a:t>
              </a:r>
              <a:r>
                <a:rPr lang="nl-NL" sz="2400" baseline="30000" dirty="0"/>
                <a:t>3</a:t>
              </a:r>
            </a:p>
            <a:p>
              <a:pPr algn="ctr"/>
              <a:r>
                <a:rPr lang="nl-NL" sz="2400" dirty="0"/>
                <a:t>596 K</a:t>
              </a:r>
            </a:p>
            <a:p>
              <a:pPr algn="ctr"/>
              <a:r>
                <a:rPr lang="nl-NL" sz="2400" b="1" dirty="0">
                  <a:solidFill>
                    <a:srgbClr val="FF0000"/>
                  </a:solidFill>
                </a:rPr>
                <a:t>5.0 bar</a:t>
              </a:r>
            </a:p>
          </p:txBody>
        </p:sp>
      </p:grpSp>
      <p:grpSp>
        <p:nvGrpSpPr>
          <p:cNvPr id="10" name="Groep 21"/>
          <p:cNvGrpSpPr/>
          <p:nvPr/>
        </p:nvGrpSpPr>
        <p:grpSpPr>
          <a:xfrm>
            <a:off x="3779912" y="5085184"/>
            <a:ext cx="1584176" cy="1440160"/>
            <a:chOff x="3779912" y="2708920"/>
            <a:chExt cx="1584176" cy="1440160"/>
          </a:xfrm>
        </p:grpSpPr>
        <p:sp>
          <p:nvSpPr>
            <p:cNvPr id="23" name="Ovaal 22"/>
            <p:cNvSpPr/>
            <p:nvPr/>
          </p:nvSpPr>
          <p:spPr>
            <a:xfrm>
              <a:off x="3779912" y="2708920"/>
              <a:ext cx="1584176" cy="14401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Tekstvak 23"/>
            <p:cNvSpPr txBox="1"/>
            <p:nvPr/>
          </p:nvSpPr>
          <p:spPr>
            <a:xfrm>
              <a:off x="3851920" y="2791637"/>
              <a:ext cx="14401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400" dirty="0"/>
                <a:t>20 dm</a:t>
              </a:r>
              <a:r>
                <a:rPr lang="nl-NL" sz="2400" baseline="30000" dirty="0"/>
                <a:t>3</a:t>
              </a:r>
              <a:endParaRPr lang="nl-NL" sz="2400" dirty="0"/>
            </a:p>
            <a:p>
              <a:pPr algn="ctr"/>
              <a:r>
                <a:rPr lang="nl-NL" sz="2400" b="1" dirty="0">
                  <a:solidFill>
                    <a:srgbClr val="FF0000"/>
                  </a:solidFill>
                </a:rPr>
                <a:t>T = ?</a:t>
              </a:r>
            </a:p>
            <a:p>
              <a:pPr algn="ctr"/>
              <a:r>
                <a:rPr lang="nl-NL" sz="2400" b="1" dirty="0">
                  <a:solidFill>
                    <a:srgbClr val="FF0000"/>
                  </a:solidFill>
                </a:rPr>
                <a:t>p = ?</a:t>
              </a:r>
            </a:p>
          </p:txBody>
        </p:sp>
      </p:grpSp>
      <p:cxnSp>
        <p:nvCxnSpPr>
          <p:cNvPr id="25" name="Rechte verbindingslijn met pijl 24"/>
          <p:cNvCxnSpPr/>
          <p:nvPr/>
        </p:nvCxnSpPr>
        <p:spPr>
          <a:xfrm flipH="1">
            <a:off x="1907704" y="3429000"/>
            <a:ext cx="187220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met pijl 25"/>
          <p:cNvCxnSpPr/>
          <p:nvPr/>
        </p:nvCxnSpPr>
        <p:spPr>
          <a:xfrm>
            <a:off x="4572000" y="4149080"/>
            <a:ext cx="8384" cy="9361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vak 27"/>
          <p:cNvSpPr txBox="1"/>
          <p:nvPr/>
        </p:nvSpPr>
        <p:spPr>
          <a:xfrm>
            <a:off x="3275856" y="1916832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process 2   reversible</a:t>
            </a:r>
          </a:p>
          <a:p>
            <a:r>
              <a:rPr lang="nl-NL" sz="2400" dirty="0"/>
              <a:t>                    </a:t>
            </a:r>
            <a:r>
              <a:rPr lang="nl-NL" sz="2400" b="1" dirty="0">
                <a:solidFill>
                  <a:srgbClr val="FF0000"/>
                </a:solidFill>
              </a:rPr>
              <a:t>isothermic</a:t>
            </a:r>
          </a:p>
        </p:txBody>
      </p:sp>
      <p:sp>
        <p:nvSpPr>
          <p:cNvPr id="29" name="Tekstvak 28"/>
          <p:cNvSpPr txBox="1"/>
          <p:nvPr/>
        </p:nvSpPr>
        <p:spPr>
          <a:xfrm>
            <a:off x="5508104" y="2996952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process 3</a:t>
            </a:r>
          </a:p>
          <a:p>
            <a:pPr algn="ctr"/>
            <a:r>
              <a:rPr lang="nl-NL" sz="2400" dirty="0"/>
              <a:t>reversible</a:t>
            </a:r>
          </a:p>
          <a:p>
            <a:pPr algn="ctr"/>
            <a:r>
              <a:rPr lang="nl-NL" sz="2400" b="1" dirty="0">
                <a:solidFill>
                  <a:srgbClr val="FF0000"/>
                </a:solidFill>
              </a:rPr>
              <a:t>isobaric</a:t>
            </a:r>
          </a:p>
        </p:txBody>
      </p:sp>
      <p:sp>
        <p:nvSpPr>
          <p:cNvPr id="30" name="Tekstvak 29"/>
          <p:cNvSpPr txBox="1"/>
          <p:nvPr/>
        </p:nvSpPr>
        <p:spPr>
          <a:xfrm>
            <a:off x="2987824" y="4341297"/>
            <a:ext cx="4104456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nl-NL" sz="2400" dirty="0"/>
              <a:t>process 4       </a:t>
            </a:r>
            <a:r>
              <a:rPr lang="nl-NL" sz="2400" b="1" dirty="0" err="1">
                <a:solidFill>
                  <a:srgbClr val="FF0000"/>
                </a:solidFill>
              </a:rPr>
              <a:t>adiabatic</a:t>
            </a:r>
            <a:endParaRPr lang="nl-NL" sz="2400" b="1" dirty="0">
              <a:solidFill>
                <a:srgbClr val="FF0000"/>
              </a:solidFill>
            </a:endParaRPr>
          </a:p>
          <a:p>
            <a:pPr>
              <a:lnSpc>
                <a:spcPts val="2200"/>
              </a:lnSpc>
            </a:pPr>
            <a:r>
              <a:rPr lang="nl-NL" sz="2400" dirty="0" err="1"/>
              <a:t>irreversible</a:t>
            </a:r>
            <a:r>
              <a:rPr lang="nl-NL" sz="2400" dirty="0"/>
              <a:t>   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p</a:t>
            </a:r>
            <a:r>
              <a:rPr lang="nl-NL" sz="2400" baseline="-25000" dirty="0" err="1"/>
              <a:t>ext</a:t>
            </a:r>
            <a:r>
              <a:rPr lang="nl-NL" sz="2400" dirty="0"/>
              <a:t> = 0.5 bar</a:t>
            </a:r>
          </a:p>
        </p:txBody>
      </p:sp>
      <p:sp>
        <p:nvSpPr>
          <p:cNvPr id="31" name="Tekstvak 30"/>
          <p:cNvSpPr txBox="1"/>
          <p:nvPr/>
        </p:nvSpPr>
        <p:spPr>
          <a:xfrm>
            <a:off x="503548" y="413674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400" dirty="0">
                <a:solidFill>
                  <a:prstClr val="black"/>
                </a:solidFill>
              </a:rPr>
              <a:t>Four processes </a:t>
            </a:r>
            <a:br>
              <a:rPr lang="nl-NL" sz="2400" dirty="0">
                <a:solidFill>
                  <a:prstClr val="black"/>
                </a:solidFill>
              </a:rPr>
            </a:br>
            <a:r>
              <a:rPr lang="nl-NL" sz="2400" dirty="0">
                <a:solidFill>
                  <a:prstClr val="black"/>
                </a:solidFill>
              </a:rPr>
              <a:t>with a monoatomic </a:t>
            </a:r>
          </a:p>
          <a:p>
            <a:pPr lvl="0"/>
            <a:r>
              <a:rPr lang="nl-NL" sz="2400" dirty="0">
                <a:solidFill>
                  <a:prstClr val="black"/>
                </a:solidFill>
              </a:rPr>
              <a:t>perfect gas:</a:t>
            </a:r>
          </a:p>
        </p:txBody>
      </p:sp>
      <p:sp>
        <p:nvSpPr>
          <p:cNvPr id="27" name="Tekstvak 26"/>
          <p:cNvSpPr txBox="1"/>
          <p:nvPr/>
        </p:nvSpPr>
        <p:spPr>
          <a:xfrm>
            <a:off x="35496" y="4242433"/>
            <a:ext cx="3024336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nl-NL" sz="2400" dirty="0" err="1"/>
              <a:t>Formulas</a:t>
            </a:r>
            <a:r>
              <a:rPr lang="nl-NL" sz="2400" dirty="0"/>
              <a:t> </a:t>
            </a:r>
            <a:r>
              <a:rPr lang="nl-NL" sz="2400" dirty="0" err="1"/>
              <a:t>for</a:t>
            </a:r>
            <a:r>
              <a:rPr lang="nl-NL" sz="2400" dirty="0"/>
              <a:t> </a:t>
            </a:r>
            <a:r>
              <a:rPr lang="nl-NL" sz="2400" dirty="0" err="1"/>
              <a:t>each</a:t>
            </a:r>
            <a:r>
              <a:rPr lang="nl-NL" sz="2400" dirty="0"/>
              <a:t> of the processes 1, 3 and 4 to </a:t>
            </a:r>
            <a:r>
              <a:rPr lang="nl-NL" sz="2400" dirty="0" err="1"/>
              <a:t>calculate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work</a:t>
            </a:r>
            <a:r>
              <a:rPr lang="nl-NL" sz="2400" dirty="0"/>
              <a:t> W </a:t>
            </a:r>
            <a:r>
              <a:rPr lang="nl-NL" sz="2400" dirty="0" err="1"/>
              <a:t>and</a:t>
            </a:r>
            <a:r>
              <a:rPr lang="nl-NL" sz="2400" dirty="0"/>
              <a:t> heat </a:t>
            </a:r>
            <a:r>
              <a:rPr lang="nl-N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nl-NL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nl-N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Entropy</a:t>
            </a:r>
            <a:r>
              <a:rPr lang="nl-N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/>
              <a:t>∆</a:t>
            </a:r>
            <a:r>
              <a:rPr lang="nl-NL" sz="2400" i="1" dirty="0"/>
              <a:t>S </a:t>
            </a:r>
            <a:r>
              <a:rPr lang="nl-NL" sz="2400" dirty="0" err="1"/>
              <a:t>for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processes</a:t>
            </a:r>
            <a:r>
              <a:rPr lang="nl-NL" sz="2400" dirty="0"/>
              <a:t> 1, 2, 3 </a:t>
            </a:r>
            <a:r>
              <a:rPr lang="nl-NL" sz="2400" dirty="0" err="1"/>
              <a:t>using</a:t>
            </a:r>
            <a:r>
              <a:rPr lang="nl-NL" sz="2400" dirty="0"/>
              <a:t>:        </a:t>
            </a:r>
            <a:br>
              <a:rPr lang="nl-NL" sz="2400" dirty="0"/>
            </a:br>
            <a:r>
              <a:rPr lang="nl-NL" sz="2400" dirty="0" err="1"/>
              <a:t>d</a:t>
            </a:r>
            <a:r>
              <a:rPr lang="nl-NL" sz="2400" i="1" dirty="0" err="1"/>
              <a:t>S</a:t>
            </a:r>
            <a:r>
              <a:rPr lang="nl-NL" sz="2400" dirty="0"/>
              <a:t> = </a:t>
            </a:r>
            <a:r>
              <a:rPr lang="nl-NL" sz="2400" dirty="0" err="1"/>
              <a:t>d</a:t>
            </a:r>
            <a:r>
              <a:rPr lang="nl-NL" sz="2400" i="1" dirty="0" err="1"/>
              <a:t>Q</a:t>
            </a:r>
            <a:r>
              <a:rPr lang="nl-NL" sz="2400" i="1" baseline="-25000" dirty="0" err="1"/>
              <a:t>rev</a:t>
            </a:r>
            <a:r>
              <a:rPr lang="nl-NL" sz="2400" dirty="0"/>
              <a:t>/</a:t>
            </a:r>
            <a:r>
              <a:rPr lang="nl-NL" sz="2400" i="1" dirty="0"/>
              <a:t>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3975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611560" y="1916832"/>
          <a:ext cx="8280920" cy="4176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5293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kind of process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i="1" dirty="0"/>
                        <a:t>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i="1" dirty="0"/>
                        <a:t>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i="1" dirty="0"/>
                        <a:t>∆U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5293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isochoric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5293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isothermic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5293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isobaric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5293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/>
                        <a:t>adiabatic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kstvak 3"/>
          <p:cNvSpPr txBox="1"/>
          <p:nvPr/>
        </p:nvSpPr>
        <p:spPr>
          <a:xfrm>
            <a:off x="323528" y="26064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400" dirty="0"/>
              <a:t>a)  </a:t>
            </a:r>
            <a:r>
              <a:rPr lang="nl-NL" sz="2400" dirty="0" err="1"/>
              <a:t>Derive</a:t>
            </a:r>
            <a:r>
              <a:rPr lang="nl-NL" sz="2400" dirty="0"/>
              <a:t> a </a:t>
            </a:r>
            <a:r>
              <a:rPr lang="nl-NL" sz="2400" dirty="0" err="1"/>
              <a:t>formula</a:t>
            </a:r>
            <a:r>
              <a:rPr lang="nl-NL" sz="2400" dirty="0"/>
              <a:t> to </a:t>
            </a:r>
            <a:r>
              <a:rPr lang="nl-NL" sz="2400" dirty="0" err="1"/>
              <a:t>calculate</a:t>
            </a:r>
            <a:r>
              <a:rPr lang="nl-NL" sz="2400" dirty="0"/>
              <a:t> the </a:t>
            </a:r>
            <a:r>
              <a:rPr lang="nl-NL" sz="2400" dirty="0" err="1"/>
              <a:t>exerted</a:t>
            </a:r>
            <a:r>
              <a:rPr lang="nl-NL" sz="2400" dirty="0"/>
              <a:t> </a:t>
            </a:r>
            <a:r>
              <a:rPr lang="nl-NL" sz="2400" dirty="0" err="1"/>
              <a:t>work</a:t>
            </a:r>
            <a:r>
              <a:rPr lang="nl-NL" sz="2400" dirty="0"/>
              <a:t> </a:t>
            </a:r>
            <a:r>
              <a:rPr lang="nl-N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nl-NL" sz="2400" i="1" dirty="0"/>
              <a:t> </a:t>
            </a:r>
            <a:r>
              <a:rPr lang="nl-NL" sz="2400" dirty="0" err="1"/>
              <a:t>for</a:t>
            </a:r>
            <a:r>
              <a:rPr lang="nl-NL" sz="2400" dirty="0"/>
              <a:t> </a:t>
            </a:r>
            <a:r>
              <a:rPr lang="nl-NL" sz="2400" dirty="0" err="1"/>
              <a:t>each</a:t>
            </a:r>
            <a:r>
              <a:rPr lang="nl-NL" sz="2400" dirty="0"/>
              <a:t> of</a:t>
            </a:r>
            <a:br>
              <a:rPr lang="nl-NL" sz="2400" dirty="0"/>
            </a:br>
            <a:r>
              <a:rPr lang="nl-NL" sz="2400" dirty="0"/>
              <a:t>     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four</a:t>
            </a:r>
            <a:r>
              <a:rPr lang="nl-NL" sz="2400" dirty="0"/>
              <a:t> processes, </a:t>
            </a:r>
            <a:r>
              <a:rPr lang="nl-NL" sz="2400" dirty="0" err="1"/>
              <a:t>using</a:t>
            </a:r>
            <a:r>
              <a:rPr lang="nl-NL" sz="2400" dirty="0"/>
              <a:t> the </a:t>
            </a:r>
            <a:r>
              <a:rPr lang="nl-NL" sz="2400" dirty="0" err="1"/>
              <a:t>formula</a:t>
            </a:r>
            <a:r>
              <a:rPr lang="nl-NL" sz="2400" dirty="0"/>
              <a:t>: </a:t>
            </a:r>
            <a:endParaRPr lang="en-US" sz="2400" dirty="0"/>
          </a:p>
        </p:txBody>
      </p:sp>
      <p:sp>
        <p:nvSpPr>
          <p:cNvPr id="5" name="Tekstvak 4"/>
          <p:cNvSpPr txBox="1"/>
          <p:nvPr/>
        </p:nvSpPr>
        <p:spPr>
          <a:xfrm>
            <a:off x="4211960" y="292494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0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755576" y="1174290"/>
          <a:ext cx="1742728" cy="515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7" name="Vergelijking" r:id="rId3" imgW="990360" imgH="291960" progId="Equation.3">
                  <p:embed/>
                </p:oleObj>
              </mc:Choice>
              <mc:Fallback>
                <p:oleObj name="Vergelijking" r:id="rId3" imgW="990360" imgH="291960" progId="Equation.3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174290"/>
                        <a:ext cx="1742728" cy="5150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kstvak 8"/>
          <p:cNvSpPr txBox="1"/>
          <p:nvPr/>
        </p:nvSpPr>
        <p:spPr>
          <a:xfrm>
            <a:off x="3959932" y="4593238"/>
            <a:ext cx="1188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̶  </a:t>
            </a:r>
            <a:r>
              <a:rPr lang="nl-NL" sz="2400" b="1" dirty="0" err="1">
                <a:solidFill>
                  <a:srgbClr val="FF0000"/>
                </a:solidFill>
              </a:rPr>
              <a:t>p</a:t>
            </a:r>
            <a:r>
              <a:rPr lang="nl-NL" sz="2400" b="1" baseline="-25000" dirty="0" err="1">
                <a:solidFill>
                  <a:srgbClr val="FF0000"/>
                </a:solidFill>
              </a:rPr>
              <a:t>ext</a:t>
            </a:r>
            <a:r>
              <a:rPr lang="nl-NL" sz="2400" b="1" i="1" dirty="0" err="1">
                <a:solidFill>
                  <a:srgbClr val="FF0000"/>
                </a:solidFill>
              </a:rPr>
              <a:t>∆V</a:t>
            </a:r>
            <a:endParaRPr lang="nl-NL" sz="2400" b="1" i="1" dirty="0">
              <a:solidFill>
                <a:srgbClr val="FF0000"/>
              </a:solidFill>
            </a:endParaRPr>
          </a:p>
        </p:txBody>
      </p:sp>
      <p:sp>
        <p:nvSpPr>
          <p:cNvPr id="12" name="Tekstvak 9"/>
          <p:cNvSpPr txBox="1"/>
          <p:nvPr/>
        </p:nvSpPr>
        <p:spPr>
          <a:xfrm>
            <a:off x="3455876" y="3750131"/>
            <a:ext cx="2196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None/>
            </a:pPr>
            <a:r>
              <a:rPr lang="nl-NL" sz="2400" b="1" dirty="0">
                <a:solidFill>
                  <a:srgbClr val="FF0000"/>
                </a:solidFill>
              </a:rPr>
              <a:t>̶  </a:t>
            </a:r>
            <a:r>
              <a:rPr lang="nl-NL" sz="2400" b="1" i="1" dirty="0" err="1">
                <a:solidFill>
                  <a:srgbClr val="FF0000"/>
                </a:solidFill>
              </a:rPr>
              <a:t>n</a:t>
            </a:r>
            <a:r>
              <a:rPr lang="nl-NL" sz="2400" b="1" dirty="0" err="1">
                <a:solidFill>
                  <a:srgbClr val="FF0000"/>
                </a:solidFill>
              </a:rPr>
              <a:t>RT∙ln</a:t>
            </a:r>
            <a:r>
              <a:rPr lang="nl-NL" sz="2400" b="1" dirty="0">
                <a:solidFill>
                  <a:srgbClr val="FF0000"/>
                </a:solidFill>
              </a:rPr>
              <a:t>(</a:t>
            </a:r>
            <a:r>
              <a:rPr lang="nl-NL" sz="2400" b="1" dirty="0" err="1">
                <a:solidFill>
                  <a:srgbClr val="FF0000"/>
                </a:solidFill>
              </a:rPr>
              <a:t>V</a:t>
            </a:r>
            <a:r>
              <a:rPr lang="nl-NL" sz="2400" b="1" i="1" baseline="-25000" dirty="0" err="1">
                <a:solidFill>
                  <a:srgbClr val="FF0000"/>
                </a:solidFill>
              </a:rPr>
              <a:t>f</a:t>
            </a:r>
            <a:r>
              <a:rPr lang="nl-NL" sz="2400" b="1" dirty="0">
                <a:solidFill>
                  <a:srgbClr val="FF0000"/>
                </a:solidFill>
              </a:rPr>
              <a:t>/</a:t>
            </a:r>
            <a:r>
              <a:rPr lang="nl-NL" sz="2400" b="1" dirty="0" err="1">
                <a:solidFill>
                  <a:srgbClr val="FF0000"/>
                </a:solidFill>
              </a:rPr>
              <a:t>V</a:t>
            </a:r>
            <a:r>
              <a:rPr lang="nl-NL" sz="2400" b="1" i="1" baseline="-25000" dirty="0" err="1">
                <a:solidFill>
                  <a:srgbClr val="FF0000"/>
                </a:solidFill>
              </a:rPr>
              <a:t>i</a:t>
            </a:r>
            <a:r>
              <a:rPr lang="nl-NL" sz="24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1" name="Tekstvak 8"/>
          <p:cNvSpPr txBox="1"/>
          <p:nvPr/>
        </p:nvSpPr>
        <p:spPr>
          <a:xfrm>
            <a:off x="3944406" y="5413307"/>
            <a:ext cx="120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̶  </a:t>
            </a:r>
            <a:r>
              <a:rPr lang="nl-NL" sz="2400" b="1" dirty="0" err="1">
                <a:solidFill>
                  <a:srgbClr val="FF0000"/>
                </a:solidFill>
              </a:rPr>
              <a:t>p’</a:t>
            </a:r>
            <a:r>
              <a:rPr lang="nl-NL" sz="2400" b="1" baseline="-25000" dirty="0" err="1">
                <a:solidFill>
                  <a:srgbClr val="FF0000"/>
                </a:solidFill>
              </a:rPr>
              <a:t>ext</a:t>
            </a:r>
            <a:r>
              <a:rPr lang="nl-NL" sz="2400" b="1" i="1" dirty="0" err="1">
                <a:solidFill>
                  <a:srgbClr val="FF0000"/>
                </a:solidFill>
              </a:rPr>
              <a:t>∆V</a:t>
            </a:r>
            <a:endParaRPr lang="nl-NL" sz="2400" b="1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29"/>
              <p:cNvSpPr txBox="1"/>
              <p:nvPr/>
            </p:nvSpPr>
            <p:spPr>
              <a:xfrm>
                <a:off x="3455876" y="1174290"/>
                <a:ext cx="5220580" cy="624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dirty="0"/>
                  <a:t>Perfect gas </a:t>
                </a:r>
                <a:r>
                  <a:rPr lang="nl-NL" sz="2400" dirty="0" err="1"/>
                  <a:t>law</a:t>
                </a:r>
                <a:r>
                  <a:rPr lang="nl-NL" sz="2400" dirty="0"/>
                  <a:t>:</a:t>
                </a:r>
                <a:r>
                  <a:rPr lang="nl-NL" sz="2400" i="1" dirty="0"/>
                  <a:t> 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latin typeface="Cambria Math" panose="02040503050406030204" pitchFamily="18" charset="0"/>
                      </a:rPr>
                      <m:t>𝑝𝑉</m:t>
                    </m:r>
                    <m:r>
                      <a:rPr lang="nl-NL" sz="2400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nl-NL" sz="2400" i="1" dirty="0" err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nl-NL" sz="2400" i="0" dirty="0" err="1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nl-NL" sz="2400" i="1" dirty="0" err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nl-NL" sz="2400" i="1" dirty="0"/>
                  <a:t>;    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sty m:val="p"/>
                          </m:rPr>
                          <a:rPr lang="nl-NL" sz="2400" b="0" i="0" smtClean="0"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nl-NL" sz="2400" dirty="0"/>
              </a:p>
            </p:txBody>
          </p:sp>
        </mc:Choice>
        <mc:Fallback xmlns="">
          <p:sp>
            <p:nvSpPr>
              <p:cNvPr id="13" name="Tekstvak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876" y="1174290"/>
                <a:ext cx="5220580" cy="624402"/>
              </a:xfrm>
              <a:prstGeom prst="rect">
                <a:avLst/>
              </a:prstGeom>
              <a:blipFill>
                <a:blip r:embed="rId5"/>
                <a:stretch>
                  <a:fillRect l="-1869" b="-980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026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60BFCF-2AD8-D042-967C-BE8A2F1C7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err="1"/>
              <a:t>Expectations</a:t>
            </a:r>
            <a:endParaRPr lang="nl-NL" sz="36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3E0D03-20E0-D84E-A532-91AA2E216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600" dirty="0"/>
              <a:t>Short </a:t>
            </a:r>
            <a:r>
              <a:rPr lang="nl-NL" sz="2600" dirty="0" err="1"/>
              <a:t>repetition</a:t>
            </a:r>
            <a:r>
              <a:rPr lang="nl-NL" sz="2600" dirty="0"/>
              <a:t> of </a:t>
            </a:r>
            <a:r>
              <a:rPr lang="nl-NL" sz="2600" dirty="0" err="1"/>
              <a:t>theory</a:t>
            </a:r>
            <a:r>
              <a:rPr lang="nl-NL" sz="2600" dirty="0"/>
              <a:t>, </a:t>
            </a:r>
            <a:r>
              <a:rPr lang="nl-NL" sz="2600" dirty="0" err="1"/>
              <a:t>not</a:t>
            </a:r>
            <a:r>
              <a:rPr lang="nl-NL" sz="2600" dirty="0"/>
              <a:t> </a:t>
            </a:r>
            <a:r>
              <a:rPr lang="nl-NL" sz="2600" dirty="0" err="1"/>
              <a:t>replacing</a:t>
            </a:r>
            <a:r>
              <a:rPr lang="nl-NL" sz="2600" dirty="0"/>
              <a:t> </a:t>
            </a:r>
            <a:r>
              <a:rPr lang="nl-NL" sz="2600" dirty="0" err="1"/>
              <a:t>the</a:t>
            </a:r>
            <a:r>
              <a:rPr lang="nl-NL" sz="2600" dirty="0"/>
              <a:t> course, </a:t>
            </a:r>
            <a:r>
              <a:rPr lang="nl-NL" sz="2600" dirty="0" err="1"/>
              <a:t>not</a:t>
            </a:r>
            <a:r>
              <a:rPr lang="nl-NL" sz="2600" dirty="0"/>
              <a:t> </a:t>
            </a:r>
            <a:r>
              <a:rPr lang="nl-NL" sz="2600" dirty="0" err="1"/>
              <a:t>integrally</a:t>
            </a:r>
            <a:r>
              <a:rPr lang="nl-NL" sz="2600" dirty="0"/>
              <a:t> </a:t>
            </a:r>
            <a:r>
              <a:rPr lang="nl-NL" sz="2600" dirty="0" err="1"/>
              <a:t>repeating</a:t>
            </a:r>
            <a:r>
              <a:rPr lang="nl-NL" sz="2600" dirty="0"/>
              <a:t> </a:t>
            </a:r>
            <a:r>
              <a:rPr lang="nl-NL" sz="2600" dirty="0" err="1"/>
              <a:t>the</a:t>
            </a:r>
            <a:r>
              <a:rPr lang="nl-NL" sz="2600" dirty="0"/>
              <a:t> course</a:t>
            </a:r>
          </a:p>
          <a:p>
            <a:r>
              <a:rPr lang="nl-NL" sz="2600" dirty="0" err="1"/>
              <a:t>Exercises</a:t>
            </a:r>
            <a:r>
              <a:rPr lang="nl-NL" sz="2600" dirty="0"/>
              <a:t>, level </a:t>
            </a:r>
            <a:r>
              <a:rPr lang="nl-NL" sz="2600" dirty="0" err="1"/>
              <a:t>between</a:t>
            </a:r>
            <a:r>
              <a:rPr lang="nl-NL" sz="2600" dirty="0"/>
              <a:t> tutor </a:t>
            </a:r>
            <a:r>
              <a:rPr lang="nl-NL" sz="2600" dirty="0" err="1"/>
              <a:t>hour</a:t>
            </a:r>
            <a:r>
              <a:rPr lang="nl-NL" sz="2600" dirty="0"/>
              <a:t> </a:t>
            </a:r>
            <a:r>
              <a:rPr lang="nl-NL" sz="2600" dirty="0" err="1"/>
              <a:t>and</a:t>
            </a:r>
            <a:r>
              <a:rPr lang="nl-NL" sz="2600" dirty="0"/>
              <a:t> tutorial</a:t>
            </a:r>
          </a:p>
          <a:p>
            <a:r>
              <a:rPr lang="nl-NL" sz="2600" dirty="0"/>
              <a:t>Active </a:t>
            </a:r>
            <a:r>
              <a:rPr lang="nl-NL" sz="2600" dirty="0" err="1"/>
              <a:t>participation</a:t>
            </a:r>
            <a:endParaRPr lang="nl-NL" sz="2600" dirty="0"/>
          </a:p>
          <a:p>
            <a:r>
              <a:rPr lang="nl-NL" sz="2600" dirty="0"/>
              <a:t>Be </a:t>
            </a:r>
            <a:r>
              <a:rPr lang="nl-NL" sz="2600" dirty="0" err="1"/>
              <a:t>prepared</a:t>
            </a:r>
            <a:r>
              <a:rPr lang="nl-NL" sz="2600" dirty="0"/>
              <a:t>:</a:t>
            </a:r>
          </a:p>
          <a:p>
            <a:pPr lvl="1"/>
            <a:r>
              <a:rPr lang="nl-NL" sz="2600" dirty="0" err="1"/>
              <a:t>Study</a:t>
            </a:r>
            <a:r>
              <a:rPr lang="nl-NL" sz="2600" dirty="0"/>
              <a:t> course </a:t>
            </a:r>
            <a:r>
              <a:rPr lang="nl-NL" sz="2600" dirty="0" err="1"/>
              <a:t>material</a:t>
            </a:r>
            <a:r>
              <a:rPr lang="nl-NL" sz="2600" dirty="0"/>
              <a:t> in </a:t>
            </a:r>
            <a:r>
              <a:rPr lang="nl-NL" sz="2600" dirty="0" err="1"/>
              <a:t>the</a:t>
            </a:r>
            <a:r>
              <a:rPr lang="nl-NL" sz="2600" dirty="0"/>
              <a:t> STUDY GUIDE &amp; </a:t>
            </a:r>
            <a:r>
              <a:rPr lang="nl-NL" sz="2600" dirty="0" err="1"/>
              <a:t>book</a:t>
            </a:r>
            <a:r>
              <a:rPr lang="nl-NL" sz="2600" dirty="0"/>
              <a:t> (</a:t>
            </a:r>
            <a:r>
              <a:rPr lang="nl-NL" sz="2600" dirty="0" err="1"/>
              <a:t>see</a:t>
            </a:r>
            <a:r>
              <a:rPr lang="nl-NL" sz="2600" dirty="0"/>
              <a:t> website Thermo) </a:t>
            </a:r>
            <a:r>
              <a:rPr lang="nl-NL" sz="2600" i="1" dirty="0" err="1"/>
              <a:t>https</a:t>
            </a:r>
            <a:r>
              <a:rPr lang="nl-NL" sz="2600" i="1" dirty="0"/>
              <a:t>://</a:t>
            </a:r>
            <a:r>
              <a:rPr lang="nl-NL" sz="2600" i="1" dirty="0" err="1"/>
              <a:t>www.vsc.science.ru.nl</a:t>
            </a:r>
            <a:r>
              <a:rPr lang="nl-NL" sz="2600" i="1" dirty="0"/>
              <a:t>/</a:t>
            </a:r>
            <a:r>
              <a:rPr lang="nl-NL" sz="2600" i="1" dirty="0" err="1"/>
              <a:t>hugom</a:t>
            </a:r>
            <a:r>
              <a:rPr lang="nl-NL" sz="2600" i="1" dirty="0"/>
              <a:t>/Thermo/</a:t>
            </a:r>
            <a:r>
              <a:rPr lang="nl-NL" sz="2600" i="1" dirty="0" err="1"/>
              <a:t>Thermo.html</a:t>
            </a:r>
            <a:endParaRPr lang="nl-NL" sz="2600" i="1" dirty="0"/>
          </a:p>
          <a:p>
            <a:pPr lvl="1"/>
            <a:r>
              <a:rPr lang="nl-NL" sz="2600" dirty="0" err="1"/>
              <a:t>Bring</a:t>
            </a:r>
            <a:r>
              <a:rPr lang="nl-NL" sz="2600" dirty="0"/>
              <a:t> </a:t>
            </a:r>
            <a:r>
              <a:rPr lang="nl-NL" sz="2600" dirty="0" err="1"/>
              <a:t>formula</a:t>
            </a:r>
            <a:r>
              <a:rPr lang="nl-NL" sz="2600" dirty="0"/>
              <a:t> sheet!!!</a:t>
            </a:r>
          </a:p>
          <a:p>
            <a:pPr lvl="1"/>
            <a:endParaRPr lang="nl-NL" sz="1000" dirty="0"/>
          </a:p>
          <a:p>
            <a:pPr lvl="1"/>
            <a:endParaRPr lang="nl-NL" sz="2600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622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251521" y="1916832"/>
          <a:ext cx="8640960" cy="4176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4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4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42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5293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err="1"/>
                        <a:t>Nr</a:t>
                      </a:r>
                      <a:endParaRPr lang="nl-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kind of process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i="1" dirty="0"/>
                        <a:t>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i="1" dirty="0"/>
                        <a:t>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i="1" dirty="0"/>
                        <a:t>Δ</a:t>
                      </a:r>
                      <a:r>
                        <a:rPr lang="en-US" sz="2400" i="1" dirty="0"/>
                        <a:t>U</a:t>
                      </a:r>
                      <a:endParaRPr lang="nl-NL" sz="24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5293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isochoric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5293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isothermic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5293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isobaric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5293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adiabatic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kstvak 3"/>
          <p:cNvSpPr txBox="1"/>
          <p:nvPr/>
        </p:nvSpPr>
        <p:spPr>
          <a:xfrm>
            <a:off x="755576" y="18864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b)  heat </a:t>
            </a:r>
            <a:r>
              <a:rPr lang="nl-N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nl-NL" sz="2400" dirty="0"/>
              <a:t>: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4211960" y="292494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3851920" y="458112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̶  </a:t>
            </a:r>
            <a:r>
              <a:rPr lang="nl-NL" sz="2400" b="1" dirty="0" err="1">
                <a:solidFill>
                  <a:srgbClr val="FF0000"/>
                </a:solidFill>
              </a:rPr>
              <a:t>p</a:t>
            </a:r>
            <a:r>
              <a:rPr lang="nl-NL" sz="2400" b="1" baseline="-25000" dirty="0" err="1">
                <a:solidFill>
                  <a:srgbClr val="FF0000"/>
                </a:solidFill>
              </a:rPr>
              <a:t>ext</a:t>
            </a:r>
            <a:r>
              <a:rPr lang="nl-NL" sz="2400" b="1" i="1" dirty="0" err="1">
                <a:solidFill>
                  <a:srgbClr val="FF0000"/>
                </a:solidFill>
              </a:rPr>
              <a:t>∆V</a:t>
            </a:r>
            <a:endParaRPr lang="nl-NL" sz="2400" b="1" i="1" dirty="0">
              <a:solidFill>
                <a:srgbClr val="FF0000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3419871" y="3789040"/>
            <a:ext cx="2016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None/>
            </a:pPr>
            <a:r>
              <a:rPr lang="nl-NL" sz="2400" b="1" dirty="0">
                <a:solidFill>
                  <a:srgbClr val="FF0000"/>
                </a:solidFill>
              </a:rPr>
              <a:t>̶  </a:t>
            </a:r>
            <a:r>
              <a:rPr lang="nl-NL" sz="2400" b="1" i="1" dirty="0" err="1">
                <a:solidFill>
                  <a:srgbClr val="FF0000"/>
                </a:solidFill>
              </a:rPr>
              <a:t>n</a:t>
            </a:r>
            <a:r>
              <a:rPr lang="nl-NL" sz="2400" b="1" dirty="0" err="1">
                <a:solidFill>
                  <a:srgbClr val="FF0000"/>
                </a:solidFill>
              </a:rPr>
              <a:t>RT∙ln</a:t>
            </a:r>
            <a:r>
              <a:rPr lang="nl-NL" sz="2400" b="1" dirty="0">
                <a:solidFill>
                  <a:srgbClr val="FF0000"/>
                </a:solidFill>
              </a:rPr>
              <a:t>(</a:t>
            </a:r>
            <a:r>
              <a:rPr lang="nl-NL" sz="2400" b="1" dirty="0" err="1">
                <a:solidFill>
                  <a:srgbClr val="FF0000"/>
                </a:solidFill>
              </a:rPr>
              <a:t>V</a:t>
            </a:r>
            <a:r>
              <a:rPr lang="nl-NL" sz="2400" b="1" i="1" baseline="-25000" dirty="0" err="1">
                <a:solidFill>
                  <a:srgbClr val="FF0000"/>
                </a:solidFill>
              </a:rPr>
              <a:t>f</a:t>
            </a:r>
            <a:r>
              <a:rPr lang="nl-NL" sz="2400" b="1" dirty="0">
                <a:solidFill>
                  <a:srgbClr val="FF0000"/>
                </a:solidFill>
              </a:rPr>
              <a:t>/</a:t>
            </a:r>
            <a:r>
              <a:rPr lang="nl-NL" sz="2400" b="1" dirty="0" err="1">
                <a:solidFill>
                  <a:srgbClr val="FF0000"/>
                </a:solidFill>
              </a:rPr>
              <a:t>V</a:t>
            </a:r>
            <a:r>
              <a:rPr lang="nl-NL" sz="2400" b="1" i="1" baseline="-25000" dirty="0" err="1">
                <a:solidFill>
                  <a:srgbClr val="FF0000"/>
                </a:solidFill>
              </a:rPr>
              <a:t>i</a:t>
            </a:r>
            <a:r>
              <a:rPr lang="nl-NL" sz="24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012160" y="544522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5868144" y="2924944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i="1" dirty="0">
                <a:solidFill>
                  <a:srgbClr val="FF0000"/>
                </a:solidFill>
              </a:rPr>
              <a:t>C</a:t>
            </a:r>
            <a:r>
              <a:rPr lang="nl-NL" sz="2400" b="1" i="1" baseline="-25000" dirty="0">
                <a:solidFill>
                  <a:srgbClr val="FF0000"/>
                </a:solidFill>
              </a:rPr>
              <a:t>V</a:t>
            </a:r>
            <a:r>
              <a:rPr lang="nl-NL" sz="2400" b="1" i="1" dirty="0">
                <a:solidFill>
                  <a:srgbClr val="FF0000"/>
                </a:solidFill>
              </a:rPr>
              <a:t> ∆T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5868144" y="4586679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i="1" dirty="0" err="1">
                <a:solidFill>
                  <a:srgbClr val="FF0000"/>
                </a:solidFill>
              </a:rPr>
              <a:t>C</a:t>
            </a:r>
            <a:r>
              <a:rPr lang="nl-NL" sz="2400" b="1" i="1" baseline="-25000" dirty="0" err="1">
                <a:solidFill>
                  <a:srgbClr val="FF0000"/>
                </a:solidFill>
              </a:rPr>
              <a:t>p</a:t>
            </a:r>
            <a:r>
              <a:rPr lang="nl-NL" sz="2400" b="1" i="1" dirty="0">
                <a:solidFill>
                  <a:srgbClr val="FF0000"/>
                </a:solidFill>
              </a:rPr>
              <a:t> ∆T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55576" y="18864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c)  </a:t>
            </a:r>
            <a:r>
              <a:rPr lang="el-GR" sz="2400" dirty="0"/>
              <a:t>Δ</a:t>
            </a:r>
            <a:r>
              <a:rPr lang="en-US" sz="2400" i="1" dirty="0"/>
              <a:t>U</a:t>
            </a:r>
            <a:r>
              <a:rPr lang="en-US" sz="2400" dirty="0"/>
              <a:t>:</a:t>
            </a:r>
            <a:endParaRPr lang="nl-NL" sz="2400" dirty="0"/>
          </a:p>
        </p:txBody>
      </p:sp>
      <p:sp>
        <p:nvSpPr>
          <p:cNvPr id="16" name="Tekstvak 15"/>
          <p:cNvSpPr txBox="1"/>
          <p:nvPr/>
        </p:nvSpPr>
        <p:spPr>
          <a:xfrm>
            <a:off x="4860032" y="2132856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</a:rPr>
              <a:t> +                        =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7452320" y="2924944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i="1" dirty="0">
                <a:solidFill>
                  <a:srgbClr val="FF0000"/>
                </a:solidFill>
              </a:rPr>
              <a:t>C</a:t>
            </a:r>
            <a:r>
              <a:rPr lang="nl-NL" sz="2400" b="1" i="1" baseline="-25000" dirty="0">
                <a:solidFill>
                  <a:srgbClr val="FF0000"/>
                </a:solidFill>
              </a:rPr>
              <a:t>V</a:t>
            </a:r>
            <a:r>
              <a:rPr lang="nl-NL" sz="2400" b="1" i="1" dirty="0">
                <a:solidFill>
                  <a:srgbClr val="FF0000"/>
                </a:solidFill>
              </a:rPr>
              <a:t> ∆T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7812360" y="378904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7092280" y="458112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i="1" dirty="0" err="1">
                <a:solidFill>
                  <a:srgbClr val="FF0000"/>
                </a:solidFill>
              </a:rPr>
              <a:t>C</a:t>
            </a:r>
            <a:r>
              <a:rPr lang="nl-NL" sz="2400" b="1" i="1" baseline="-25000" dirty="0" err="1">
                <a:solidFill>
                  <a:srgbClr val="FF0000"/>
                </a:solidFill>
              </a:rPr>
              <a:t>p</a:t>
            </a:r>
            <a:r>
              <a:rPr lang="nl-NL" sz="2400" b="1" i="1" dirty="0">
                <a:solidFill>
                  <a:srgbClr val="FF0000"/>
                </a:solidFill>
              </a:rPr>
              <a:t> ∆T  </a:t>
            </a:r>
            <a:r>
              <a:rPr lang="nl-NL" sz="2400" b="1" dirty="0">
                <a:solidFill>
                  <a:srgbClr val="FF0000"/>
                </a:solidFill>
              </a:rPr>
              <a:t>̶  p</a:t>
            </a:r>
            <a:r>
              <a:rPr lang="nl-NL" sz="2400" b="1" i="1" dirty="0">
                <a:solidFill>
                  <a:srgbClr val="FF0000"/>
                </a:solidFill>
              </a:rPr>
              <a:t>∆V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5220072" y="378904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None/>
            </a:pPr>
            <a:r>
              <a:rPr lang="nl-NL" sz="2400" b="1" dirty="0">
                <a:solidFill>
                  <a:srgbClr val="FF0000"/>
                </a:solidFill>
              </a:rPr>
              <a:t>+ </a:t>
            </a:r>
            <a:r>
              <a:rPr lang="nl-NL" sz="2400" b="1" i="1" dirty="0" err="1">
                <a:solidFill>
                  <a:srgbClr val="FF0000"/>
                </a:solidFill>
              </a:rPr>
              <a:t>n</a:t>
            </a:r>
            <a:r>
              <a:rPr lang="nl-NL" sz="2400" b="1" dirty="0" err="1">
                <a:solidFill>
                  <a:srgbClr val="FF0000"/>
                </a:solidFill>
              </a:rPr>
              <a:t>RT∙ln</a:t>
            </a:r>
            <a:r>
              <a:rPr lang="nl-NL" sz="2400" b="1" dirty="0">
                <a:solidFill>
                  <a:srgbClr val="FF0000"/>
                </a:solidFill>
              </a:rPr>
              <a:t>(</a:t>
            </a:r>
            <a:r>
              <a:rPr lang="nl-NL" sz="2400" b="1" dirty="0" err="1">
                <a:solidFill>
                  <a:srgbClr val="FF0000"/>
                </a:solidFill>
              </a:rPr>
              <a:t>V</a:t>
            </a:r>
            <a:r>
              <a:rPr lang="nl-NL" sz="2400" b="1" i="1" baseline="-25000" dirty="0" err="1">
                <a:solidFill>
                  <a:srgbClr val="FF0000"/>
                </a:solidFill>
              </a:rPr>
              <a:t>f</a:t>
            </a:r>
            <a:r>
              <a:rPr lang="nl-NL" sz="2400" b="1" dirty="0">
                <a:solidFill>
                  <a:srgbClr val="FF0000"/>
                </a:solidFill>
              </a:rPr>
              <a:t>/</a:t>
            </a:r>
            <a:r>
              <a:rPr lang="nl-NL" sz="2400" b="1" dirty="0" err="1">
                <a:solidFill>
                  <a:srgbClr val="FF0000"/>
                </a:solidFill>
              </a:rPr>
              <a:t>V</a:t>
            </a:r>
            <a:r>
              <a:rPr lang="nl-NL" sz="2400" b="1" i="1" baseline="-25000" dirty="0" err="1">
                <a:solidFill>
                  <a:srgbClr val="FF0000"/>
                </a:solidFill>
              </a:rPr>
              <a:t>i</a:t>
            </a:r>
            <a:r>
              <a:rPr lang="nl-NL" sz="24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35496" y="620688"/>
            <a:ext cx="9145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For a </a:t>
            </a:r>
            <a:r>
              <a:rPr lang="nl-NL" sz="2400" b="1" dirty="0">
                <a:solidFill>
                  <a:srgbClr val="0070C0"/>
                </a:solidFill>
              </a:rPr>
              <a:t>monoatomic perfect gas</a:t>
            </a:r>
            <a:r>
              <a:rPr lang="nl-NL" sz="2400" dirty="0">
                <a:solidFill>
                  <a:srgbClr val="0070C0"/>
                </a:solidFill>
              </a:rPr>
              <a:t> </a:t>
            </a:r>
            <a:r>
              <a:rPr lang="nl-NL" sz="2400" dirty="0"/>
              <a:t>is </a:t>
            </a:r>
            <a:r>
              <a:rPr lang="nl-NL" sz="2400" dirty="0" err="1"/>
              <a:t>defined</a:t>
            </a:r>
            <a:r>
              <a:rPr lang="nl-NL" sz="2400" dirty="0"/>
              <a:t>:  </a:t>
            </a:r>
            <a:r>
              <a:rPr lang="nl-NL" sz="2400" i="1" dirty="0"/>
              <a:t>U = </a:t>
            </a:r>
            <a:r>
              <a:rPr lang="nl-NL" sz="2400" dirty="0"/>
              <a:t>3/2·</a:t>
            </a:r>
            <a:r>
              <a:rPr lang="nl-NL" sz="2400" i="1" dirty="0"/>
              <a:t>n</a:t>
            </a:r>
            <a:r>
              <a:rPr lang="nl-NL" sz="2400" dirty="0"/>
              <a:t>R</a:t>
            </a:r>
            <a:r>
              <a:rPr lang="nl-NL" sz="2400" i="1" dirty="0"/>
              <a:t>T </a:t>
            </a:r>
            <a:r>
              <a:rPr lang="nl-NL" sz="2000" dirty="0" err="1"/>
              <a:t>so</a:t>
            </a:r>
            <a:r>
              <a:rPr lang="nl-NL" sz="2400" dirty="0"/>
              <a:t>  </a:t>
            </a:r>
            <a:r>
              <a:rPr lang="nl-NL" sz="2400" i="1" dirty="0"/>
              <a:t>∆U = 3/2</a:t>
            </a:r>
            <a:r>
              <a:rPr lang="nl-NL" sz="2400" dirty="0"/>
              <a:t>·</a:t>
            </a:r>
            <a:r>
              <a:rPr lang="nl-NL" sz="2400" i="1" dirty="0"/>
              <a:t>n</a:t>
            </a:r>
            <a:r>
              <a:rPr lang="nl-NL" sz="2400" dirty="0"/>
              <a:t>R</a:t>
            </a:r>
            <a:r>
              <a:rPr lang="nl-NL" sz="2400" i="1" dirty="0"/>
              <a:t>∆T </a:t>
            </a:r>
          </a:p>
          <a:p>
            <a:r>
              <a:rPr lang="nl-NL" sz="2400" i="1" dirty="0"/>
              <a:t>					</a:t>
            </a:r>
            <a:r>
              <a:rPr lang="nl-NL" sz="2400" dirty="0"/>
              <a:t>and: </a:t>
            </a:r>
            <a:r>
              <a:rPr lang="nl-NL" sz="2400" i="1" dirty="0"/>
              <a:t>C</a:t>
            </a:r>
            <a:r>
              <a:rPr lang="nl-NL" sz="2400" i="1" baseline="-25000" dirty="0"/>
              <a:t>V</a:t>
            </a:r>
            <a:r>
              <a:rPr lang="nl-NL" sz="2400" i="1" dirty="0"/>
              <a:t> = </a:t>
            </a:r>
            <a:r>
              <a:rPr lang="nl-NL" sz="2400" dirty="0"/>
              <a:t>3/2·</a:t>
            </a:r>
            <a:r>
              <a:rPr lang="nl-NL" sz="2400" i="1" dirty="0"/>
              <a:t>n</a:t>
            </a:r>
            <a:r>
              <a:rPr lang="nl-NL" sz="2400" dirty="0"/>
              <a:t>R</a:t>
            </a:r>
          </a:p>
          <a:p>
            <a:r>
              <a:rPr lang="nl-NL" sz="2400" dirty="0"/>
              <a:t>			      		and: </a:t>
            </a:r>
            <a:r>
              <a:rPr lang="nl-NL" sz="2400" i="1" dirty="0" err="1"/>
              <a:t>C</a:t>
            </a:r>
            <a:r>
              <a:rPr lang="nl-NL" sz="2400" i="1" baseline="-25000" dirty="0" err="1"/>
              <a:t>p</a:t>
            </a:r>
            <a:r>
              <a:rPr lang="nl-NL" sz="2400" dirty="0"/>
              <a:t> = 5/2·</a:t>
            </a:r>
            <a:r>
              <a:rPr lang="nl-NL" sz="2400" i="1" dirty="0"/>
              <a:t>n</a:t>
            </a:r>
            <a:r>
              <a:rPr lang="nl-NL" sz="2400" dirty="0"/>
              <a:t>R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7236296" y="292494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3/2 </a:t>
            </a:r>
            <a:r>
              <a:rPr lang="nl-NL" sz="2400" b="1" i="1" dirty="0" err="1">
                <a:solidFill>
                  <a:srgbClr val="FF0000"/>
                </a:solidFill>
              </a:rPr>
              <a:t>n</a:t>
            </a:r>
            <a:r>
              <a:rPr lang="nl-NL" sz="2400" b="1" dirty="0" err="1">
                <a:solidFill>
                  <a:srgbClr val="FF0000"/>
                </a:solidFill>
              </a:rPr>
              <a:t>R</a:t>
            </a:r>
            <a:r>
              <a:rPr lang="nl-NL" sz="2400" b="1" i="1" dirty="0">
                <a:solidFill>
                  <a:srgbClr val="FF0000"/>
                </a:solidFill>
              </a:rPr>
              <a:t> ∆T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5508104" y="292494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3/2 </a:t>
            </a:r>
            <a:r>
              <a:rPr lang="nl-NL" sz="2400" b="1" i="1" dirty="0" err="1">
                <a:solidFill>
                  <a:srgbClr val="FF0000"/>
                </a:solidFill>
              </a:rPr>
              <a:t>n</a:t>
            </a:r>
            <a:r>
              <a:rPr lang="nl-NL" sz="2400" b="1" dirty="0" err="1">
                <a:solidFill>
                  <a:srgbClr val="FF0000"/>
                </a:solidFill>
              </a:rPr>
              <a:t>R</a:t>
            </a:r>
            <a:r>
              <a:rPr lang="nl-NL" sz="2400" b="1" i="1" dirty="0">
                <a:solidFill>
                  <a:srgbClr val="FF0000"/>
                </a:solidFill>
              </a:rPr>
              <a:t> ∆T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5292080" y="4586679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5/2 </a:t>
            </a:r>
            <a:r>
              <a:rPr lang="nl-NL" sz="2400" b="1" i="1" dirty="0" err="1">
                <a:solidFill>
                  <a:srgbClr val="FF0000"/>
                </a:solidFill>
              </a:rPr>
              <a:t>n</a:t>
            </a:r>
            <a:r>
              <a:rPr lang="nl-NL" sz="2400" b="1" dirty="0" err="1">
                <a:solidFill>
                  <a:srgbClr val="FF0000"/>
                </a:solidFill>
              </a:rPr>
              <a:t>R</a:t>
            </a:r>
            <a:r>
              <a:rPr lang="nl-NL" sz="2400" b="1" i="1" dirty="0">
                <a:solidFill>
                  <a:srgbClr val="FF0000"/>
                </a:solidFill>
              </a:rPr>
              <a:t> ∆T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6804248" y="458112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5/2 </a:t>
            </a:r>
            <a:r>
              <a:rPr lang="nl-NL" sz="2400" b="1" i="1" dirty="0" err="1">
                <a:solidFill>
                  <a:srgbClr val="FF0000"/>
                </a:solidFill>
              </a:rPr>
              <a:t>n</a:t>
            </a:r>
            <a:r>
              <a:rPr lang="nl-NL" sz="2400" b="1" dirty="0" err="1">
                <a:solidFill>
                  <a:srgbClr val="FF0000"/>
                </a:solidFill>
              </a:rPr>
              <a:t>R</a:t>
            </a:r>
            <a:r>
              <a:rPr lang="nl-NL" sz="2400" b="1" i="1" dirty="0">
                <a:solidFill>
                  <a:srgbClr val="FF0000"/>
                </a:solidFill>
              </a:rPr>
              <a:t> ∆T  </a:t>
            </a:r>
            <a:r>
              <a:rPr lang="nl-NL" sz="2400" b="1" dirty="0">
                <a:solidFill>
                  <a:srgbClr val="FF0000"/>
                </a:solidFill>
              </a:rPr>
              <a:t>̶  p</a:t>
            </a:r>
            <a:r>
              <a:rPr lang="nl-NL" sz="2400" b="1" i="1" dirty="0">
                <a:solidFill>
                  <a:srgbClr val="FF0000"/>
                </a:solidFill>
              </a:rPr>
              <a:t>∆V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3851920" y="458011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̶  </a:t>
            </a:r>
            <a:r>
              <a:rPr lang="nl-NL" sz="2400" b="1" i="1" dirty="0" err="1">
                <a:solidFill>
                  <a:srgbClr val="FF0000"/>
                </a:solidFill>
              </a:rPr>
              <a:t>n</a:t>
            </a:r>
            <a:r>
              <a:rPr lang="nl-NL" sz="2400" b="1" dirty="0" err="1">
                <a:solidFill>
                  <a:srgbClr val="FF0000"/>
                </a:solidFill>
              </a:rPr>
              <a:t>R</a:t>
            </a:r>
            <a:r>
              <a:rPr lang="nl-NL" sz="2400" b="1" i="1" dirty="0">
                <a:solidFill>
                  <a:srgbClr val="FF0000"/>
                </a:solidFill>
              </a:rPr>
              <a:t>∆T</a:t>
            </a:r>
          </a:p>
        </p:txBody>
      </p:sp>
      <p:sp>
        <p:nvSpPr>
          <p:cNvPr id="32" name="Tekstvak 31"/>
          <p:cNvSpPr txBox="1"/>
          <p:nvPr/>
        </p:nvSpPr>
        <p:spPr>
          <a:xfrm>
            <a:off x="7308304" y="4581128"/>
            <a:ext cx="1475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3/2 </a:t>
            </a:r>
            <a:r>
              <a:rPr lang="nl-NL" sz="2400" b="1" i="1" dirty="0" err="1">
                <a:solidFill>
                  <a:srgbClr val="FF0000"/>
                </a:solidFill>
              </a:rPr>
              <a:t>n</a:t>
            </a:r>
            <a:r>
              <a:rPr lang="nl-NL" sz="2400" b="1" dirty="0" err="1">
                <a:solidFill>
                  <a:srgbClr val="FF0000"/>
                </a:solidFill>
              </a:rPr>
              <a:t>R</a:t>
            </a:r>
            <a:r>
              <a:rPr lang="nl-NL" sz="2400" b="1" i="1" dirty="0">
                <a:solidFill>
                  <a:srgbClr val="FF0000"/>
                </a:solidFill>
              </a:rPr>
              <a:t> ∆T 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5580112" y="2924944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i="1" dirty="0">
                <a:solidFill>
                  <a:srgbClr val="FF0000"/>
                </a:solidFill>
              </a:rPr>
              <a:t>∫ C</a:t>
            </a:r>
            <a:r>
              <a:rPr lang="nl-NL" sz="2400" b="1" i="1" baseline="-25000" dirty="0">
                <a:solidFill>
                  <a:srgbClr val="FF0000"/>
                </a:solidFill>
              </a:rPr>
              <a:t>V</a:t>
            </a:r>
            <a:r>
              <a:rPr lang="nl-NL" sz="2400" b="1" i="1" dirty="0">
                <a:solidFill>
                  <a:srgbClr val="FF0000"/>
                </a:solidFill>
              </a:rPr>
              <a:t> </a:t>
            </a:r>
            <a:r>
              <a:rPr lang="nl-NL" sz="2400" b="1" i="1" dirty="0" err="1">
                <a:solidFill>
                  <a:srgbClr val="FF0000"/>
                </a:solidFill>
              </a:rPr>
              <a:t>dT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33" name="Tekstvak 32"/>
          <p:cNvSpPr txBox="1"/>
          <p:nvPr/>
        </p:nvSpPr>
        <p:spPr>
          <a:xfrm>
            <a:off x="5580112" y="4586679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i="1" dirty="0">
                <a:solidFill>
                  <a:srgbClr val="FF0000"/>
                </a:solidFill>
              </a:rPr>
              <a:t>∫ </a:t>
            </a:r>
            <a:r>
              <a:rPr lang="nl-NL" sz="2400" b="1" i="1" dirty="0" err="1">
                <a:solidFill>
                  <a:srgbClr val="FF0000"/>
                </a:solidFill>
              </a:rPr>
              <a:t>C</a:t>
            </a:r>
            <a:r>
              <a:rPr lang="nl-NL" sz="2400" b="1" i="1" baseline="-25000" dirty="0" err="1">
                <a:solidFill>
                  <a:srgbClr val="FF0000"/>
                </a:solidFill>
              </a:rPr>
              <a:t>p</a:t>
            </a:r>
            <a:r>
              <a:rPr lang="nl-NL" sz="2400" b="1" i="1" dirty="0">
                <a:solidFill>
                  <a:srgbClr val="FF0000"/>
                </a:solidFill>
              </a:rPr>
              <a:t> </a:t>
            </a:r>
            <a:r>
              <a:rPr lang="nl-NL" sz="2400" b="1" i="1" dirty="0" err="1">
                <a:solidFill>
                  <a:srgbClr val="FF0000"/>
                </a:solidFill>
              </a:rPr>
              <a:t>dT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34" name="Tekstvak 20"/>
          <p:cNvSpPr txBox="1"/>
          <p:nvPr/>
        </p:nvSpPr>
        <p:spPr>
          <a:xfrm>
            <a:off x="5148064" y="378904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None/>
            </a:pPr>
            <a:r>
              <a:rPr lang="nl-NL" sz="2400" b="1" dirty="0">
                <a:solidFill>
                  <a:srgbClr val="FF0000"/>
                </a:solidFill>
              </a:rPr>
              <a:t>	      ?</a:t>
            </a:r>
          </a:p>
        </p:txBody>
      </p:sp>
      <p:sp>
        <p:nvSpPr>
          <p:cNvPr id="35" name="Tekstvak 8"/>
          <p:cNvSpPr txBox="1"/>
          <p:nvPr/>
        </p:nvSpPr>
        <p:spPr>
          <a:xfrm>
            <a:off x="3782307" y="5445224"/>
            <a:ext cx="113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̶  </a:t>
            </a:r>
            <a:r>
              <a:rPr lang="nl-NL" sz="2400" b="1" dirty="0" err="1">
                <a:solidFill>
                  <a:srgbClr val="FF0000"/>
                </a:solidFill>
              </a:rPr>
              <a:t>p</a:t>
            </a:r>
            <a:r>
              <a:rPr lang="nl-NL" sz="2400" b="1" baseline="-25000" dirty="0" err="1">
                <a:solidFill>
                  <a:srgbClr val="FF0000"/>
                </a:solidFill>
              </a:rPr>
              <a:t>ext</a:t>
            </a:r>
            <a:r>
              <a:rPr lang="nl-NL" sz="2400" b="1" i="1" dirty="0" err="1">
                <a:solidFill>
                  <a:srgbClr val="FF0000"/>
                </a:solidFill>
              </a:rPr>
              <a:t>∆V</a:t>
            </a:r>
            <a:endParaRPr lang="nl-NL" sz="2400" b="1" i="1" dirty="0">
              <a:solidFill>
                <a:srgbClr val="FF0000"/>
              </a:solidFill>
            </a:endParaRPr>
          </a:p>
        </p:txBody>
      </p:sp>
      <p:sp>
        <p:nvSpPr>
          <p:cNvPr id="36" name="Tekstvak 8"/>
          <p:cNvSpPr txBox="1"/>
          <p:nvPr/>
        </p:nvSpPr>
        <p:spPr>
          <a:xfrm>
            <a:off x="7308304" y="5445223"/>
            <a:ext cx="1260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̶  </a:t>
            </a:r>
            <a:r>
              <a:rPr lang="nl-NL" sz="2400" b="1" dirty="0" err="1">
                <a:solidFill>
                  <a:srgbClr val="FF0000"/>
                </a:solidFill>
              </a:rPr>
              <a:t>p</a:t>
            </a:r>
            <a:r>
              <a:rPr lang="nl-NL" sz="2400" b="1" baseline="-25000" dirty="0" err="1">
                <a:solidFill>
                  <a:srgbClr val="FF0000"/>
                </a:solidFill>
              </a:rPr>
              <a:t>ext</a:t>
            </a:r>
            <a:r>
              <a:rPr lang="nl-NL" sz="2400" b="1" i="1" dirty="0" err="1">
                <a:solidFill>
                  <a:srgbClr val="FF0000"/>
                </a:solidFill>
              </a:rPr>
              <a:t>∆V</a:t>
            </a:r>
            <a:endParaRPr lang="nl-NL" sz="2400" b="1" i="1" dirty="0">
              <a:solidFill>
                <a:srgbClr val="FF0000"/>
              </a:solidFill>
            </a:endParaRPr>
          </a:p>
        </p:txBody>
      </p:sp>
      <p:sp>
        <p:nvSpPr>
          <p:cNvPr id="30" name="Tekstvak 8"/>
          <p:cNvSpPr txBox="1"/>
          <p:nvPr/>
        </p:nvSpPr>
        <p:spPr>
          <a:xfrm>
            <a:off x="3851920" y="4580619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̶  </a:t>
            </a:r>
            <a:r>
              <a:rPr lang="nl-NL" sz="2400" b="1" dirty="0" err="1">
                <a:solidFill>
                  <a:srgbClr val="FF0000"/>
                </a:solidFill>
              </a:rPr>
              <a:t>p</a:t>
            </a:r>
            <a:r>
              <a:rPr lang="nl-NL" sz="2400" b="1" baseline="-25000" dirty="0" err="1">
                <a:solidFill>
                  <a:srgbClr val="FF0000"/>
                </a:solidFill>
              </a:rPr>
              <a:t>sys</a:t>
            </a:r>
            <a:r>
              <a:rPr lang="nl-NL" sz="2400" b="1" i="1" dirty="0" err="1">
                <a:solidFill>
                  <a:srgbClr val="FF0000"/>
                </a:solidFill>
              </a:rPr>
              <a:t>∆V</a:t>
            </a:r>
            <a:endParaRPr lang="nl-NL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81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2" grpId="0"/>
      <p:bldP spid="12" grpId="1"/>
      <p:bldP spid="13" grpId="0"/>
      <p:bldP spid="13" grpId="1"/>
      <p:bldP spid="15" grpId="0"/>
      <p:bldP spid="16" grpId="0"/>
      <p:bldP spid="18" grpId="0"/>
      <p:bldP spid="18" grpId="1"/>
      <p:bldP spid="19" grpId="0"/>
      <p:bldP spid="20" grpId="0"/>
      <p:bldP spid="20" grpId="1"/>
      <p:bldP spid="21" grpId="0"/>
      <p:bldP spid="25" grpId="0"/>
      <p:bldP spid="26" grpId="0"/>
      <p:bldP spid="27" grpId="0"/>
      <p:bldP spid="28" grpId="0"/>
      <p:bldP spid="28" grpId="1"/>
      <p:bldP spid="31" grpId="0"/>
      <p:bldP spid="32" grpId="0"/>
      <p:bldP spid="29" grpId="0"/>
      <p:bldP spid="29" grpId="1"/>
      <p:bldP spid="33" grpId="0"/>
      <p:bldP spid="33" grpId="1"/>
      <p:bldP spid="34" grpId="0"/>
      <p:bldP spid="34" grpId="1"/>
      <p:bldP spid="36" grpId="0"/>
      <p:bldP spid="30" grpId="0"/>
      <p:bldP spid="3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Tabel 31"/>
          <p:cNvGraphicFramePr>
            <a:graphicFrameLocks noGrp="1"/>
          </p:cNvGraphicFramePr>
          <p:nvPr/>
        </p:nvGraphicFramePr>
        <p:xfrm>
          <a:off x="251520" y="548680"/>
          <a:ext cx="8640960" cy="4176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42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42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5293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err="1"/>
                        <a:t>Nr</a:t>
                      </a:r>
                      <a:r>
                        <a:rPr lang="nl-NL" sz="24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kind of process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i="1" dirty="0">
                          <a:solidFill>
                            <a:schemeClr val="bg1"/>
                          </a:solidFill>
                        </a:rPr>
                        <a:t>Q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i="1" dirty="0"/>
                        <a:t>∫ </a:t>
                      </a:r>
                      <a:r>
                        <a:rPr lang="nl-NL" sz="2400" i="0" dirty="0" err="1"/>
                        <a:t>d</a:t>
                      </a:r>
                      <a:r>
                        <a:rPr lang="nl-NL" sz="2400" i="1" dirty="0" err="1"/>
                        <a:t>Q</a:t>
                      </a:r>
                      <a:r>
                        <a:rPr lang="nl-NL" sz="2400" i="1" baseline="-25000" dirty="0" err="1"/>
                        <a:t>rev</a:t>
                      </a:r>
                      <a:r>
                        <a:rPr lang="nl-NL" sz="2400" dirty="0"/>
                        <a:t>/</a:t>
                      </a:r>
                      <a:r>
                        <a:rPr lang="nl-NL" sz="2400" i="1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i="0" dirty="0"/>
                        <a:t>   =     ∆</a:t>
                      </a:r>
                      <a:r>
                        <a:rPr lang="nl-NL" sz="2400" i="1" dirty="0"/>
                        <a:t>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5293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isochoric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5293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isothermic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5293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isobaric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5293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adiabatic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3" name="Tekstvak 32"/>
          <p:cNvSpPr txBox="1"/>
          <p:nvPr/>
        </p:nvSpPr>
        <p:spPr>
          <a:xfrm>
            <a:off x="3923928" y="155679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i="1" dirty="0">
                <a:solidFill>
                  <a:srgbClr val="FF0000"/>
                </a:solidFill>
              </a:rPr>
              <a:t>∫ </a:t>
            </a:r>
            <a:r>
              <a:rPr lang="nl-NL" sz="2400" b="1" i="1" dirty="0" err="1">
                <a:solidFill>
                  <a:srgbClr val="FF0000"/>
                </a:solidFill>
              </a:rPr>
              <a:t>C</a:t>
            </a:r>
            <a:r>
              <a:rPr lang="nl-NL" sz="2400" b="1" i="1" baseline="-25000" dirty="0" err="1">
                <a:solidFill>
                  <a:srgbClr val="FF0000"/>
                </a:solidFill>
              </a:rPr>
              <a:t>v</a:t>
            </a:r>
            <a:r>
              <a:rPr lang="nl-NL" sz="2400" b="1" dirty="0" err="1">
                <a:solidFill>
                  <a:srgbClr val="FF0000"/>
                </a:solidFill>
              </a:rPr>
              <a:t>d</a:t>
            </a:r>
            <a:r>
              <a:rPr lang="nl-NL" sz="2400" b="1" i="1" dirty="0" err="1">
                <a:solidFill>
                  <a:srgbClr val="FF0000"/>
                </a:solidFill>
              </a:rPr>
              <a:t>T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3635896" y="3933056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e) </a:t>
            </a:r>
            <a:r>
              <a:rPr lang="nl-NL" sz="2400" b="1" dirty="0" err="1">
                <a:solidFill>
                  <a:srgbClr val="FF0000"/>
                </a:solidFill>
              </a:rPr>
              <a:t>irreversible</a:t>
            </a:r>
            <a:r>
              <a:rPr lang="nl-NL" sz="2400" b="1" dirty="0">
                <a:solidFill>
                  <a:srgbClr val="FF0000"/>
                </a:solidFill>
              </a:rPr>
              <a:t> </a:t>
            </a:r>
            <a:r>
              <a:rPr lang="nl-NL" sz="2400" b="1" dirty="0" err="1">
                <a:solidFill>
                  <a:srgbClr val="FF0000"/>
                </a:solidFill>
              </a:rPr>
              <a:t>process</a:t>
            </a:r>
            <a:r>
              <a:rPr lang="nl-NL" sz="2400" b="1" dirty="0">
                <a:solidFill>
                  <a:srgbClr val="FF0000"/>
                </a:solidFill>
              </a:rPr>
              <a:t>: </a:t>
            </a:r>
            <a:r>
              <a:rPr lang="nl-NL" sz="2400" b="1" dirty="0" err="1">
                <a:solidFill>
                  <a:srgbClr val="FF0000"/>
                </a:solidFill>
              </a:rPr>
              <a:t>you</a:t>
            </a:r>
            <a:r>
              <a:rPr lang="nl-NL" sz="2400" b="1" dirty="0">
                <a:solidFill>
                  <a:srgbClr val="FF0000"/>
                </a:solidFill>
              </a:rPr>
              <a:t> </a:t>
            </a:r>
            <a:r>
              <a:rPr lang="nl-NL" sz="2400" b="1" i="1" dirty="0">
                <a:solidFill>
                  <a:srgbClr val="FF0000"/>
                </a:solidFill>
              </a:rPr>
              <a:t>have to </a:t>
            </a:r>
            <a:r>
              <a:rPr lang="nl-NL" sz="2400" b="1" dirty="0">
                <a:solidFill>
                  <a:srgbClr val="FF0000"/>
                </a:solidFill>
              </a:rPr>
              <a:t>construct </a:t>
            </a:r>
            <a:r>
              <a:rPr lang="nl-NL" sz="2400" b="1" dirty="0" err="1">
                <a:solidFill>
                  <a:srgbClr val="FF0000"/>
                </a:solidFill>
              </a:rPr>
              <a:t>an</a:t>
            </a:r>
            <a:r>
              <a:rPr lang="nl-NL" sz="2400" b="1" dirty="0">
                <a:solidFill>
                  <a:srgbClr val="FF0000"/>
                </a:solidFill>
              </a:rPr>
              <a:t> </a:t>
            </a:r>
            <a:r>
              <a:rPr lang="nl-NL" sz="2400" b="1" dirty="0" err="1">
                <a:solidFill>
                  <a:srgbClr val="FF0000"/>
                </a:solidFill>
              </a:rPr>
              <a:t>alternative</a:t>
            </a:r>
            <a:r>
              <a:rPr lang="nl-NL" sz="2400" b="1" dirty="0">
                <a:solidFill>
                  <a:srgbClr val="FF0000"/>
                </a:solidFill>
              </a:rPr>
              <a:t> reversible </a:t>
            </a:r>
            <a:r>
              <a:rPr lang="nl-NL" sz="2400" b="1" dirty="0" err="1">
                <a:solidFill>
                  <a:srgbClr val="FF0000"/>
                </a:solidFill>
              </a:rPr>
              <a:t>path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3851920" y="321297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i="1" dirty="0">
                <a:solidFill>
                  <a:srgbClr val="FF0000"/>
                </a:solidFill>
              </a:rPr>
              <a:t>∫ </a:t>
            </a:r>
            <a:r>
              <a:rPr lang="nl-NL" sz="2400" b="1" i="1" dirty="0" err="1">
                <a:solidFill>
                  <a:srgbClr val="FF0000"/>
                </a:solidFill>
              </a:rPr>
              <a:t>C</a:t>
            </a:r>
            <a:r>
              <a:rPr lang="nl-NL" sz="2400" b="1" i="1" baseline="-25000" dirty="0" err="1">
                <a:solidFill>
                  <a:srgbClr val="FF0000"/>
                </a:solidFill>
              </a:rPr>
              <a:t>p</a:t>
            </a:r>
            <a:r>
              <a:rPr lang="nl-NL" sz="2400" b="1" dirty="0" err="1">
                <a:solidFill>
                  <a:srgbClr val="FF0000"/>
                </a:solidFill>
              </a:rPr>
              <a:t>d</a:t>
            </a:r>
            <a:r>
              <a:rPr lang="nl-NL" sz="2400" b="1" i="1" dirty="0" err="1">
                <a:solidFill>
                  <a:srgbClr val="FF0000"/>
                </a:solidFill>
              </a:rPr>
              <a:t>T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36" name="Tekstvak 35"/>
          <p:cNvSpPr txBox="1"/>
          <p:nvPr/>
        </p:nvSpPr>
        <p:spPr>
          <a:xfrm>
            <a:off x="3419872" y="242088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None/>
            </a:pPr>
            <a:r>
              <a:rPr lang="nl-NL" sz="2400" b="1" i="1" dirty="0" err="1">
                <a:solidFill>
                  <a:srgbClr val="FF0000"/>
                </a:solidFill>
              </a:rPr>
              <a:t>n</a:t>
            </a:r>
            <a:r>
              <a:rPr lang="nl-NL" sz="2400" b="1" dirty="0" err="1">
                <a:solidFill>
                  <a:srgbClr val="FF0000"/>
                </a:solidFill>
              </a:rPr>
              <a:t>RT∙ln</a:t>
            </a:r>
            <a:r>
              <a:rPr lang="nl-NL" sz="2400" b="1" dirty="0">
                <a:solidFill>
                  <a:srgbClr val="FF0000"/>
                </a:solidFill>
              </a:rPr>
              <a:t>(</a:t>
            </a:r>
            <a:r>
              <a:rPr lang="nl-NL" sz="2400" b="1" dirty="0" err="1">
                <a:solidFill>
                  <a:srgbClr val="FF0000"/>
                </a:solidFill>
              </a:rPr>
              <a:t>V</a:t>
            </a:r>
            <a:r>
              <a:rPr lang="nl-NL" sz="2400" b="1" i="1" baseline="-25000" dirty="0" err="1">
                <a:solidFill>
                  <a:srgbClr val="FF0000"/>
                </a:solidFill>
              </a:rPr>
              <a:t>f</a:t>
            </a:r>
            <a:r>
              <a:rPr lang="nl-NL" sz="2400" b="1" dirty="0">
                <a:solidFill>
                  <a:srgbClr val="FF0000"/>
                </a:solidFill>
              </a:rPr>
              <a:t>/</a:t>
            </a:r>
            <a:r>
              <a:rPr lang="nl-NL" sz="2400" b="1" dirty="0" err="1">
                <a:solidFill>
                  <a:srgbClr val="FF0000"/>
                </a:solidFill>
              </a:rPr>
              <a:t>V</a:t>
            </a:r>
            <a:r>
              <a:rPr lang="nl-NL" sz="2400" b="1" i="1" baseline="-25000" dirty="0" err="1">
                <a:solidFill>
                  <a:srgbClr val="FF0000"/>
                </a:solidFill>
              </a:rPr>
              <a:t>i</a:t>
            </a:r>
            <a:r>
              <a:rPr lang="nl-NL" sz="24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7" name="Tekstvak 36"/>
          <p:cNvSpPr txBox="1"/>
          <p:nvPr/>
        </p:nvSpPr>
        <p:spPr>
          <a:xfrm>
            <a:off x="5508104" y="155679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i="1" dirty="0">
                <a:solidFill>
                  <a:srgbClr val="FF0000"/>
                </a:solidFill>
              </a:rPr>
              <a:t>∫ </a:t>
            </a:r>
            <a:r>
              <a:rPr lang="nl-NL" sz="2400" b="1" dirty="0">
                <a:solidFill>
                  <a:srgbClr val="FF0000"/>
                </a:solidFill>
              </a:rPr>
              <a:t>(</a:t>
            </a:r>
            <a:r>
              <a:rPr lang="nl-NL" sz="2400" b="1" i="1" dirty="0">
                <a:solidFill>
                  <a:srgbClr val="FF0000"/>
                </a:solidFill>
              </a:rPr>
              <a:t>C</a:t>
            </a:r>
            <a:r>
              <a:rPr lang="nl-NL" sz="2400" b="1" i="1" baseline="-25000" dirty="0">
                <a:solidFill>
                  <a:srgbClr val="FF0000"/>
                </a:solidFill>
              </a:rPr>
              <a:t>v </a:t>
            </a:r>
            <a:r>
              <a:rPr lang="nl-NL" sz="2400" b="1" dirty="0">
                <a:solidFill>
                  <a:srgbClr val="FF0000"/>
                </a:solidFill>
              </a:rPr>
              <a:t>/</a:t>
            </a:r>
            <a:r>
              <a:rPr lang="nl-NL" sz="2400" b="1" i="1" dirty="0">
                <a:solidFill>
                  <a:srgbClr val="FF0000"/>
                </a:solidFill>
              </a:rPr>
              <a:t>T</a:t>
            </a:r>
            <a:r>
              <a:rPr lang="nl-NL" sz="2400" b="1" dirty="0">
                <a:solidFill>
                  <a:srgbClr val="FF0000"/>
                </a:solidFill>
              </a:rPr>
              <a:t>)</a:t>
            </a:r>
            <a:r>
              <a:rPr lang="nl-NL" sz="2400" b="1" dirty="0" err="1">
                <a:solidFill>
                  <a:srgbClr val="FF0000"/>
                </a:solidFill>
              </a:rPr>
              <a:t>d</a:t>
            </a:r>
            <a:r>
              <a:rPr lang="nl-NL" sz="2400" b="1" i="1" dirty="0" err="1">
                <a:solidFill>
                  <a:srgbClr val="FF0000"/>
                </a:solidFill>
              </a:rPr>
              <a:t>T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38" name="Tekstvak 37"/>
          <p:cNvSpPr txBox="1"/>
          <p:nvPr/>
        </p:nvSpPr>
        <p:spPr>
          <a:xfrm>
            <a:off x="7164288" y="242088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None/>
            </a:pPr>
            <a:r>
              <a:rPr lang="nl-NL" sz="2400" b="1" i="1" dirty="0" err="1">
                <a:solidFill>
                  <a:srgbClr val="FF0000"/>
                </a:solidFill>
              </a:rPr>
              <a:t>n</a:t>
            </a:r>
            <a:r>
              <a:rPr lang="nl-NL" sz="2400" b="1" dirty="0" err="1">
                <a:solidFill>
                  <a:srgbClr val="FF0000"/>
                </a:solidFill>
              </a:rPr>
              <a:t>R∙ln</a:t>
            </a:r>
            <a:r>
              <a:rPr lang="nl-NL" sz="2400" b="1" dirty="0">
                <a:solidFill>
                  <a:srgbClr val="FF0000"/>
                </a:solidFill>
              </a:rPr>
              <a:t>(</a:t>
            </a:r>
            <a:r>
              <a:rPr lang="nl-NL" sz="2400" b="1" dirty="0" err="1">
                <a:solidFill>
                  <a:srgbClr val="FF0000"/>
                </a:solidFill>
              </a:rPr>
              <a:t>V</a:t>
            </a:r>
            <a:r>
              <a:rPr lang="nl-NL" sz="2400" b="1" i="1" baseline="-25000" dirty="0" err="1">
                <a:solidFill>
                  <a:srgbClr val="FF0000"/>
                </a:solidFill>
              </a:rPr>
              <a:t>f</a:t>
            </a:r>
            <a:r>
              <a:rPr lang="nl-NL" sz="2400" b="1" dirty="0">
                <a:solidFill>
                  <a:srgbClr val="FF0000"/>
                </a:solidFill>
              </a:rPr>
              <a:t>/</a:t>
            </a:r>
            <a:r>
              <a:rPr lang="nl-NL" sz="2400" b="1" dirty="0" err="1">
                <a:solidFill>
                  <a:srgbClr val="FF0000"/>
                </a:solidFill>
              </a:rPr>
              <a:t>V</a:t>
            </a:r>
            <a:r>
              <a:rPr lang="nl-NL" sz="2400" b="1" i="1" baseline="-25000" dirty="0" err="1">
                <a:solidFill>
                  <a:srgbClr val="FF0000"/>
                </a:solidFill>
              </a:rPr>
              <a:t>i</a:t>
            </a:r>
            <a:r>
              <a:rPr lang="nl-NL" sz="24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9" name="Tekstvak 38"/>
          <p:cNvSpPr txBox="1"/>
          <p:nvPr/>
        </p:nvSpPr>
        <p:spPr>
          <a:xfrm>
            <a:off x="7236296" y="1556792"/>
            <a:ext cx="1692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None/>
            </a:pPr>
            <a:r>
              <a:rPr lang="nl-NL" sz="2400" b="1" i="1" dirty="0">
                <a:solidFill>
                  <a:srgbClr val="FF0000"/>
                </a:solidFill>
              </a:rPr>
              <a:t>C</a:t>
            </a:r>
            <a:r>
              <a:rPr lang="nl-NL" sz="2400" b="1" i="1" baseline="-25000" dirty="0">
                <a:solidFill>
                  <a:srgbClr val="FF0000"/>
                </a:solidFill>
              </a:rPr>
              <a:t>v</a:t>
            </a:r>
            <a:r>
              <a:rPr lang="nl-NL" sz="2400" b="1" dirty="0">
                <a:solidFill>
                  <a:srgbClr val="FF0000"/>
                </a:solidFill>
              </a:rPr>
              <a:t>∙</a:t>
            </a:r>
            <a:r>
              <a:rPr lang="nl-NL" sz="2400" b="1" dirty="0" err="1">
                <a:solidFill>
                  <a:srgbClr val="FF0000"/>
                </a:solidFill>
              </a:rPr>
              <a:t>ln</a:t>
            </a:r>
            <a:r>
              <a:rPr lang="nl-NL" sz="2400" b="1" dirty="0">
                <a:solidFill>
                  <a:srgbClr val="FF0000"/>
                </a:solidFill>
              </a:rPr>
              <a:t>(</a:t>
            </a:r>
            <a:r>
              <a:rPr lang="nl-NL" sz="2400" b="1" dirty="0" err="1">
                <a:solidFill>
                  <a:srgbClr val="FF0000"/>
                </a:solidFill>
              </a:rPr>
              <a:t>T</a:t>
            </a:r>
            <a:r>
              <a:rPr lang="nl-NL" sz="2400" b="1" i="1" baseline="-25000" dirty="0" err="1">
                <a:solidFill>
                  <a:srgbClr val="FF0000"/>
                </a:solidFill>
              </a:rPr>
              <a:t>f</a:t>
            </a:r>
            <a:r>
              <a:rPr lang="nl-NL" sz="2400" b="1" dirty="0">
                <a:solidFill>
                  <a:srgbClr val="FF0000"/>
                </a:solidFill>
              </a:rPr>
              <a:t>/T</a:t>
            </a:r>
            <a:r>
              <a:rPr lang="nl-NL" sz="2400" b="1" i="1" baseline="-25000" dirty="0">
                <a:solidFill>
                  <a:srgbClr val="FF0000"/>
                </a:solidFill>
              </a:rPr>
              <a:t>i</a:t>
            </a:r>
            <a:r>
              <a:rPr lang="nl-NL" sz="24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0" name="Tekstvak 39"/>
          <p:cNvSpPr txBox="1"/>
          <p:nvPr/>
        </p:nvSpPr>
        <p:spPr>
          <a:xfrm>
            <a:off x="5436096" y="321297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i="1" dirty="0">
                <a:solidFill>
                  <a:srgbClr val="FF0000"/>
                </a:solidFill>
              </a:rPr>
              <a:t>∫ </a:t>
            </a:r>
            <a:r>
              <a:rPr lang="nl-NL" sz="2400" b="1" dirty="0">
                <a:solidFill>
                  <a:srgbClr val="FF0000"/>
                </a:solidFill>
              </a:rPr>
              <a:t>(</a:t>
            </a:r>
            <a:r>
              <a:rPr lang="nl-NL" sz="2400" b="1" i="1" dirty="0" err="1">
                <a:solidFill>
                  <a:srgbClr val="FF0000"/>
                </a:solidFill>
              </a:rPr>
              <a:t>C</a:t>
            </a:r>
            <a:r>
              <a:rPr lang="nl-NL" sz="2400" b="1" i="1" baseline="-25000" dirty="0" err="1">
                <a:solidFill>
                  <a:srgbClr val="FF0000"/>
                </a:solidFill>
              </a:rPr>
              <a:t>p</a:t>
            </a:r>
            <a:r>
              <a:rPr lang="nl-NL" sz="2400" b="1" i="1" baseline="-25000" dirty="0">
                <a:solidFill>
                  <a:srgbClr val="FF0000"/>
                </a:solidFill>
              </a:rPr>
              <a:t> </a:t>
            </a:r>
            <a:r>
              <a:rPr lang="nl-NL" sz="2400" b="1" dirty="0">
                <a:solidFill>
                  <a:srgbClr val="FF0000"/>
                </a:solidFill>
              </a:rPr>
              <a:t>/</a:t>
            </a:r>
            <a:r>
              <a:rPr lang="nl-NL" sz="2400" b="1" i="1" dirty="0">
                <a:solidFill>
                  <a:srgbClr val="FF0000"/>
                </a:solidFill>
              </a:rPr>
              <a:t>T</a:t>
            </a:r>
            <a:r>
              <a:rPr lang="nl-NL" sz="2400" b="1" dirty="0">
                <a:solidFill>
                  <a:srgbClr val="FF0000"/>
                </a:solidFill>
              </a:rPr>
              <a:t>)</a:t>
            </a:r>
            <a:r>
              <a:rPr lang="nl-NL" sz="2400" b="1" dirty="0" err="1">
                <a:solidFill>
                  <a:srgbClr val="FF0000"/>
                </a:solidFill>
              </a:rPr>
              <a:t>d</a:t>
            </a:r>
            <a:r>
              <a:rPr lang="nl-NL" sz="2400" b="1" i="1" dirty="0" err="1">
                <a:solidFill>
                  <a:srgbClr val="FF0000"/>
                </a:solidFill>
              </a:rPr>
              <a:t>T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41" name="Tekstvak 40"/>
          <p:cNvSpPr txBox="1"/>
          <p:nvPr/>
        </p:nvSpPr>
        <p:spPr>
          <a:xfrm>
            <a:off x="7199784" y="3183359"/>
            <a:ext cx="1692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None/>
            </a:pPr>
            <a:r>
              <a:rPr lang="nl-NL" sz="2400" b="1" i="1" dirty="0" err="1">
                <a:solidFill>
                  <a:srgbClr val="FF0000"/>
                </a:solidFill>
              </a:rPr>
              <a:t>C</a:t>
            </a:r>
            <a:r>
              <a:rPr lang="nl-NL" sz="2400" b="1" i="1" baseline="-25000" dirty="0" err="1">
                <a:solidFill>
                  <a:srgbClr val="FF0000"/>
                </a:solidFill>
              </a:rPr>
              <a:t>p</a:t>
            </a:r>
            <a:r>
              <a:rPr lang="nl-NL" sz="2400" b="1" dirty="0">
                <a:solidFill>
                  <a:srgbClr val="FF0000"/>
                </a:solidFill>
              </a:rPr>
              <a:t>∙</a:t>
            </a:r>
            <a:r>
              <a:rPr lang="nl-NL" sz="2400" b="1" dirty="0" err="1">
                <a:solidFill>
                  <a:srgbClr val="FF0000"/>
                </a:solidFill>
              </a:rPr>
              <a:t>ln</a:t>
            </a:r>
            <a:r>
              <a:rPr lang="nl-NL" sz="2400" b="1" dirty="0">
                <a:solidFill>
                  <a:srgbClr val="FF0000"/>
                </a:solidFill>
              </a:rPr>
              <a:t>(</a:t>
            </a:r>
            <a:r>
              <a:rPr lang="nl-NL" sz="2400" b="1" dirty="0" err="1">
                <a:solidFill>
                  <a:srgbClr val="FF0000"/>
                </a:solidFill>
              </a:rPr>
              <a:t>T</a:t>
            </a:r>
            <a:r>
              <a:rPr lang="nl-NL" sz="2400" b="1" i="1" baseline="-25000" dirty="0" err="1">
                <a:solidFill>
                  <a:srgbClr val="FF0000"/>
                </a:solidFill>
              </a:rPr>
              <a:t>f</a:t>
            </a:r>
            <a:r>
              <a:rPr lang="nl-NL" sz="2400" b="1" dirty="0">
                <a:solidFill>
                  <a:srgbClr val="FF0000"/>
                </a:solidFill>
              </a:rPr>
              <a:t>/T</a:t>
            </a:r>
            <a:r>
              <a:rPr lang="nl-NL" sz="2400" b="1" i="1" baseline="-25000" dirty="0">
                <a:solidFill>
                  <a:srgbClr val="FF0000"/>
                </a:solidFill>
              </a:rPr>
              <a:t>i</a:t>
            </a:r>
            <a:r>
              <a:rPr lang="nl-NL" sz="2400" b="1" dirty="0">
                <a:solidFill>
                  <a:srgbClr val="FF0000"/>
                </a:solidFill>
              </a:rPr>
              <a:t>)</a:t>
            </a:r>
          </a:p>
        </p:txBody>
      </p:sp>
      <p:cxnSp>
        <p:nvCxnSpPr>
          <p:cNvPr id="16" name="Rechte verbindingslijn met pijl 15"/>
          <p:cNvCxnSpPr/>
          <p:nvPr/>
        </p:nvCxnSpPr>
        <p:spPr>
          <a:xfrm>
            <a:off x="5148064" y="2708920"/>
            <a:ext cx="18002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73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  <p:bldP spid="38" grpId="0"/>
      <p:bldP spid="39" grpId="0"/>
      <p:bldP spid="40" grpId="0"/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5"/>
          <p:cNvGrpSpPr/>
          <p:nvPr/>
        </p:nvGrpSpPr>
        <p:grpSpPr>
          <a:xfrm>
            <a:off x="3779912" y="2708920"/>
            <a:ext cx="1584176" cy="1440160"/>
            <a:chOff x="3779912" y="2708920"/>
            <a:chExt cx="1584176" cy="1440160"/>
          </a:xfrm>
        </p:grpSpPr>
        <p:sp>
          <p:nvSpPr>
            <p:cNvPr id="4" name="Ovaal 3"/>
            <p:cNvSpPr/>
            <p:nvPr/>
          </p:nvSpPr>
          <p:spPr>
            <a:xfrm>
              <a:off x="3779912" y="2708920"/>
              <a:ext cx="1584176" cy="14401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Tekstvak 4"/>
            <p:cNvSpPr txBox="1"/>
            <p:nvPr/>
          </p:nvSpPr>
          <p:spPr>
            <a:xfrm>
              <a:off x="3851920" y="2804735"/>
              <a:ext cx="14401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400" dirty="0"/>
                <a:t>10 dm</a:t>
              </a:r>
              <a:r>
                <a:rPr lang="nl-NL" sz="2400" baseline="30000" dirty="0"/>
                <a:t>3</a:t>
              </a:r>
              <a:endParaRPr lang="nl-NL" sz="2400" dirty="0"/>
            </a:p>
            <a:p>
              <a:pPr algn="ctr"/>
              <a:r>
                <a:rPr lang="nl-NL" sz="2400" b="1" dirty="0">
                  <a:solidFill>
                    <a:srgbClr val="0070C0"/>
                  </a:solidFill>
                </a:rPr>
                <a:t>298</a:t>
              </a:r>
              <a:r>
                <a:rPr lang="nl-NL" sz="2400" b="1" dirty="0">
                  <a:solidFill>
                    <a:srgbClr val="00B050"/>
                  </a:solidFill>
                </a:rPr>
                <a:t> </a:t>
              </a:r>
              <a:r>
                <a:rPr lang="nl-NL" sz="2400" b="1" dirty="0">
                  <a:solidFill>
                    <a:srgbClr val="0070C0"/>
                  </a:solidFill>
                </a:rPr>
                <a:t>K</a:t>
              </a:r>
            </a:p>
            <a:p>
              <a:pPr algn="ctr"/>
              <a:r>
                <a:rPr lang="nl-NL" sz="2400" b="1" dirty="0">
                  <a:solidFill>
                    <a:srgbClr val="FF0000"/>
                  </a:solidFill>
                </a:rPr>
                <a:t>2.5 bar</a:t>
              </a:r>
            </a:p>
          </p:txBody>
        </p:sp>
      </p:grpSp>
      <p:grpSp>
        <p:nvGrpSpPr>
          <p:cNvPr id="3" name="Groep 6"/>
          <p:cNvGrpSpPr/>
          <p:nvPr/>
        </p:nvGrpSpPr>
        <p:grpSpPr>
          <a:xfrm>
            <a:off x="7236296" y="2708920"/>
            <a:ext cx="1584176" cy="1440160"/>
            <a:chOff x="3779912" y="2708920"/>
            <a:chExt cx="1584176" cy="1440160"/>
          </a:xfrm>
        </p:grpSpPr>
        <p:sp>
          <p:nvSpPr>
            <p:cNvPr id="8" name="Ovaal 7"/>
            <p:cNvSpPr/>
            <p:nvPr/>
          </p:nvSpPr>
          <p:spPr>
            <a:xfrm>
              <a:off x="3779912" y="2708920"/>
              <a:ext cx="1584176" cy="14401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Tekstvak 8"/>
            <p:cNvSpPr txBox="1"/>
            <p:nvPr/>
          </p:nvSpPr>
          <p:spPr>
            <a:xfrm>
              <a:off x="3851920" y="2804735"/>
              <a:ext cx="14401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400" b="1" dirty="0">
                  <a:solidFill>
                    <a:srgbClr val="00B050"/>
                  </a:solidFill>
                </a:rPr>
                <a:t>20 dm</a:t>
              </a:r>
              <a:r>
                <a:rPr lang="nl-NL" sz="2400" b="1" baseline="30000" dirty="0">
                  <a:solidFill>
                    <a:srgbClr val="00B050"/>
                  </a:solidFill>
                </a:rPr>
                <a:t>3</a:t>
              </a:r>
              <a:endParaRPr lang="nl-NL" sz="2400" b="1" dirty="0">
                <a:solidFill>
                  <a:srgbClr val="00B050"/>
                </a:solidFill>
              </a:endParaRPr>
            </a:p>
            <a:p>
              <a:pPr algn="ctr"/>
              <a:r>
                <a:rPr lang="nl-NL" sz="2400" b="1" dirty="0"/>
                <a:t>596 K</a:t>
              </a:r>
            </a:p>
            <a:p>
              <a:pPr algn="ctr"/>
              <a:r>
                <a:rPr lang="nl-NL" sz="2400" b="1" dirty="0">
                  <a:solidFill>
                    <a:srgbClr val="FF0000"/>
                  </a:solidFill>
                </a:rPr>
                <a:t>2.5 bar</a:t>
              </a:r>
            </a:p>
          </p:txBody>
        </p:sp>
      </p:grpSp>
      <p:cxnSp>
        <p:nvCxnSpPr>
          <p:cNvPr id="11" name="Rechte verbindingslijn met pijl 10"/>
          <p:cNvCxnSpPr>
            <a:stCxn id="4" idx="6"/>
            <a:endCxn id="8" idx="2"/>
          </p:cNvCxnSpPr>
          <p:nvPr/>
        </p:nvCxnSpPr>
        <p:spPr>
          <a:xfrm>
            <a:off x="5364088" y="3429000"/>
            <a:ext cx="187220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ep 12"/>
          <p:cNvGrpSpPr/>
          <p:nvPr/>
        </p:nvGrpSpPr>
        <p:grpSpPr>
          <a:xfrm>
            <a:off x="3779912" y="332656"/>
            <a:ext cx="1584176" cy="1440160"/>
            <a:chOff x="3779912" y="2708920"/>
            <a:chExt cx="1584176" cy="1440160"/>
          </a:xfrm>
        </p:grpSpPr>
        <p:sp>
          <p:nvSpPr>
            <p:cNvPr id="14" name="Ovaal 13"/>
            <p:cNvSpPr/>
            <p:nvPr/>
          </p:nvSpPr>
          <p:spPr>
            <a:xfrm>
              <a:off x="3779912" y="2708920"/>
              <a:ext cx="1584176" cy="14401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Tekstvak 14"/>
            <p:cNvSpPr txBox="1"/>
            <p:nvPr/>
          </p:nvSpPr>
          <p:spPr>
            <a:xfrm>
              <a:off x="3851920" y="2780928"/>
              <a:ext cx="14401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400" dirty="0"/>
                <a:t>20 dm</a:t>
              </a:r>
              <a:r>
                <a:rPr lang="nl-NL" sz="2400" baseline="30000" dirty="0"/>
                <a:t>3</a:t>
              </a:r>
              <a:endParaRPr lang="nl-NL" sz="2400" dirty="0"/>
            </a:p>
            <a:p>
              <a:pPr algn="ctr"/>
              <a:r>
                <a:rPr lang="nl-NL" sz="2400" dirty="0"/>
                <a:t>298 K</a:t>
              </a:r>
            </a:p>
            <a:p>
              <a:pPr algn="ctr"/>
              <a:r>
                <a:rPr lang="nl-NL" sz="2400" dirty="0"/>
                <a:t>1.25 bar</a:t>
              </a:r>
            </a:p>
          </p:txBody>
        </p:sp>
      </p:grpSp>
      <p:cxnSp>
        <p:nvCxnSpPr>
          <p:cNvPr id="16" name="Rechte verbindingslijn met pijl 15"/>
          <p:cNvCxnSpPr>
            <a:stCxn id="4" idx="0"/>
          </p:cNvCxnSpPr>
          <p:nvPr/>
        </p:nvCxnSpPr>
        <p:spPr>
          <a:xfrm flipV="1">
            <a:off x="4572000" y="1772816"/>
            <a:ext cx="8384" cy="9361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ep 18"/>
          <p:cNvGrpSpPr/>
          <p:nvPr/>
        </p:nvGrpSpPr>
        <p:grpSpPr>
          <a:xfrm>
            <a:off x="323528" y="2708920"/>
            <a:ext cx="1584176" cy="1440160"/>
            <a:chOff x="3779912" y="2708920"/>
            <a:chExt cx="1584176" cy="1440160"/>
          </a:xfrm>
        </p:grpSpPr>
        <p:sp>
          <p:nvSpPr>
            <p:cNvPr id="20" name="Ovaal 19"/>
            <p:cNvSpPr/>
            <p:nvPr/>
          </p:nvSpPr>
          <p:spPr>
            <a:xfrm>
              <a:off x="3779912" y="2708920"/>
              <a:ext cx="1584176" cy="14401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Tekstvak 20"/>
            <p:cNvSpPr txBox="1"/>
            <p:nvPr/>
          </p:nvSpPr>
          <p:spPr>
            <a:xfrm>
              <a:off x="3851920" y="2780928"/>
              <a:ext cx="14401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400" dirty="0"/>
                <a:t>10 dm</a:t>
              </a:r>
              <a:r>
                <a:rPr lang="nl-NL" sz="2400" baseline="30000" dirty="0"/>
                <a:t>3</a:t>
              </a:r>
            </a:p>
            <a:p>
              <a:pPr algn="ctr"/>
              <a:r>
                <a:rPr lang="nl-NL" sz="2400" dirty="0"/>
                <a:t>596 K</a:t>
              </a:r>
            </a:p>
            <a:p>
              <a:pPr algn="ctr"/>
              <a:r>
                <a:rPr lang="nl-NL" sz="2400" dirty="0"/>
                <a:t>5.0 bar</a:t>
              </a:r>
            </a:p>
          </p:txBody>
        </p:sp>
      </p:grpSp>
      <p:grpSp>
        <p:nvGrpSpPr>
          <p:cNvPr id="10" name="Groep 21"/>
          <p:cNvGrpSpPr/>
          <p:nvPr/>
        </p:nvGrpSpPr>
        <p:grpSpPr>
          <a:xfrm>
            <a:off x="3779912" y="5085184"/>
            <a:ext cx="1584176" cy="1440160"/>
            <a:chOff x="3779912" y="2708920"/>
            <a:chExt cx="1584176" cy="1440160"/>
          </a:xfrm>
        </p:grpSpPr>
        <p:sp>
          <p:nvSpPr>
            <p:cNvPr id="23" name="Ovaal 22"/>
            <p:cNvSpPr/>
            <p:nvPr/>
          </p:nvSpPr>
          <p:spPr>
            <a:xfrm>
              <a:off x="3779912" y="2708920"/>
              <a:ext cx="1584176" cy="14401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Tekstvak 23"/>
            <p:cNvSpPr txBox="1"/>
            <p:nvPr/>
          </p:nvSpPr>
          <p:spPr>
            <a:xfrm>
              <a:off x="3851920" y="2805870"/>
              <a:ext cx="14401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400" b="1" dirty="0">
                  <a:solidFill>
                    <a:srgbClr val="00B050"/>
                  </a:solidFill>
                </a:rPr>
                <a:t>20 dm</a:t>
              </a:r>
              <a:r>
                <a:rPr lang="nl-NL" sz="2400" b="1" baseline="30000" dirty="0">
                  <a:solidFill>
                    <a:srgbClr val="00B050"/>
                  </a:solidFill>
                </a:rPr>
                <a:t>3</a:t>
              </a:r>
            </a:p>
            <a:p>
              <a:pPr algn="ctr"/>
              <a:r>
                <a:rPr lang="nl-NL" sz="2400" b="1" dirty="0">
                  <a:solidFill>
                    <a:srgbClr val="0070C0"/>
                  </a:solidFill>
                </a:rPr>
                <a:t>?</a:t>
              </a:r>
              <a:r>
                <a:rPr lang="nl-NL" sz="2400" b="1" dirty="0">
                  <a:solidFill>
                    <a:srgbClr val="00B050"/>
                  </a:solidFill>
                </a:rPr>
                <a:t> </a:t>
              </a:r>
              <a:r>
                <a:rPr lang="nl-NL" sz="2400" b="1" dirty="0">
                  <a:solidFill>
                    <a:srgbClr val="0070C0"/>
                  </a:solidFill>
                </a:rPr>
                <a:t>K</a:t>
              </a:r>
            </a:p>
            <a:p>
              <a:pPr algn="ctr"/>
              <a:r>
                <a:rPr lang="nl-NL" sz="2400" dirty="0"/>
                <a:t>? bar</a:t>
              </a:r>
            </a:p>
          </p:txBody>
        </p:sp>
      </p:grpSp>
      <p:cxnSp>
        <p:nvCxnSpPr>
          <p:cNvPr id="25" name="Rechte verbindingslijn met pijl 24"/>
          <p:cNvCxnSpPr/>
          <p:nvPr/>
        </p:nvCxnSpPr>
        <p:spPr>
          <a:xfrm flipH="1">
            <a:off x="1907704" y="3429000"/>
            <a:ext cx="187220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met pijl 25"/>
          <p:cNvCxnSpPr/>
          <p:nvPr/>
        </p:nvCxnSpPr>
        <p:spPr>
          <a:xfrm>
            <a:off x="4572000" y="4149080"/>
            <a:ext cx="8384" cy="9361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vak 28"/>
          <p:cNvSpPr txBox="1"/>
          <p:nvPr/>
        </p:nvSpPr>
        <p:spPr>
          <a:xfrm>
            <a:off x="5508104" y="2773254"/>
            <a:ext cx="1728192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nl-NL" sz="2400" dirty="0"/>
              <a:t>process 3</a:t>
            </a:r>
          </a:p>
          <a:p>
            <a:pPr algn="ctr">
              <a:lnSpc>
                <a:spcPts val="2500"/>
              </a:lnSpc>
            </a:pPr>
            <a:r>
              <a:rPr lang="nl-NL" sz="2400" b="1" dirty="0">
                <a:solidFill>
                  <a:srgbClr val="FF0000"/>
                </a:solidFill>
              </a:rPr>
              <a:t>reversible</a:t>
            </a:r>
          </a:p>
          <a:p>
            <a:pPr algn="ctr">
              <a:lnSpc>
                <a:spcPts val="2500"/>
              </a:lnSpc>
            </a:pPr>
            <a:r>
              <a:rPr lang="nl-NL" sz="2400" b="1" dirty="0">
                <a:solidFill>
                  <a:srgbClr val="FF0000"/>
                </a:solidFill>
              </a:rPr>
              <a:t>isobaric </a:t>
            </a:r>
            <a:r>
              <a:rPr lang="nl-NL" sz="2400" b="1" dirty="0" err="1">
                <a:solidFill>
                  <a:srgbClr val="FF0000"/>
                </a:solidFill>
              </a:rPr>
              <a:t>heating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30" name="Tekstvak 29"/>
          <p:cNvSpPr txBox="1"/>
          <p:nvPr/>
        </p:nvSpPr>
        <p:spPr>
          <a:xfrm>
            <a:off x="2562953" y="4147772"/>
            <a:ext cx="381642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nl-NL" sz="2400" dirty="0"/>
              <a:t>     </a:t>
            </a:r>
            <a:r>
              <a:rPr lang="nl-NL" sz="2400" dirty="0" err="1"/>
              <a:t>process</a:t>
            </a:r>
            <a:r>
              <a:rPr lang="nl-NL" sz="2400" dirty="0"/>
              <a:t> 4</a:t>
            </a:r>
          </a:p>
          <a:p>
            <a:pPr>
              <a:lnSpc>
                <a:spcPts val="2200"/>
              </a:lnSpc>
            </a:pPr>
            <a:r>
              <a:rPr lang="nl-NL" sz="2400" dirty="0"/>
              <a:t>    </a:t>
            </a:r>
            <a:r>
              <a:rPr lang="nl-NL" sz="2400" dirty="0" err="1"/>
              <a:t>adiabatic</a:t>
            </a:r>
            <a:r>
              <a:rPr lang="nl-NL" sz="2400" dirty="0"/>
              <a:t>           </a:t>
            </a:r>
            <a:r>
              <a:rPr lang="nl-NL" sz="2400" b="1" dirty="0" err="1">
                <a:solidFill>
                  <a:srgbClr val="0070C0"/>
                </a:solidFill>
              </a:rPr>
              <a:t>irreversible</a:t>
            </a:r>
            <a:endParaRPr lang="nl-NL" sz="2400" dirty="0">
              <a:solidFill>
                <a:srgbClr val="0070C0"/>
              </a:solidFill>
            </a:endParaRPr>
          </a:p>
          <a:p>
            <a:pPr>
              <a:lnSpc>
                <a:spcPts val="2200"/>
              </a:lnSpc>
            </a:pPr>
            <a:r>
              <a:rPr lang="nl-NL" sz="2400" dirty="0"/>
              <a:t>   </a:t>
            </a:r>
            <a:r>
              <a:rPr lang="nl-NL" sz="2400" dirty="0" err="1"/>
              <a:t>p</a:t>
            </a:r>
            <a:r>
              <a:rPr lang="nl-NL" sz="2400" baseline="-25000" dirty="0" err="1"/>
              <a:t>ext</a:t>
            </a:r>
            <a:r>
              <a:rPr lang="nl-NL" sz="2400" dirty="0"/>
              <a:t> = 0.5 bar      </a:t>
            </a:r>
            <a:r>
              <a:rPr lang="nl-NL" sz="2400" b="1" dirty="0" err="1">
                <a:solidFill>
                  <a:srgbClr val="0070C0"/>
                </a:solidFill>
              </a:rPr>
              <a:t>expansion</a:t>
            </a:r>
            <a:endParaRPr lang="nl-NL" sz="2400" b="1" dirty="0">
              <a:solidFill>
                <a:srgbClr val="0070C0"/>
              </a:solidFill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395536" y="404664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400" dirty="0">
                <a:solidFill>
                  <a:prstClr val="black"/>
                </a:solidFill>
              </a:rPr>
              <a:t>Four processes </a:t>
            </a:r>
            <a:br>
              <a:rPr lang="nl-NL" sz="2400" dirty="0">
                <a:solidFill>
                  <a:prstClr val="black"/>
                </a:solidFill>
              </a:rPr>
            </a:br>
            <a:r>
              <a:rPr lang="nl-NL" sz="2400" dirty="0">
                <a:solidFill>
                  <a:prstClr val="black"/>
                </a:solidFill>
              </a:rPr>
              <a:t>with a monoatomic </a:t>
            </a:r>
          </a:p>
          <a:p>
            <a:pPr lvl="0"/>
            <a:r>
              <a:rPr lang="nl-NL" sz="2400" dirty="0">
                <a:solidFill>
                  <a:prstClr val="black"/>
                </a:solidFill>
              </a:rPr>
              <a:t>perfect gas:</a:t>
            </a:r>
          </a:p>
        </p:txBody>
      </p:sp>
      <p:grpSp>
        <p:nvGrpSpPr>
          <p:cNvPr id="35" name="Groep 34"/>
          <p:cNvGrpSpPr/>
          <p:nvPr/>
        </p:nvGrpSpPr>
        <p:grpSpPr>
          <a:xfrm>
            <a:off x="5292080" y="4077072"/>
            <a:ext cx="2880320" cy="1878791"/>
            <a:chOff x="5292080" y="4077072"/>
            <a:chExt cx="2880320" cy="1878791"/>
          </a:xfrm>
        </p:grpSpPr>
        <p:cxnSp>
          <p:nvCxnSpPr>
            <p:cNvPr id="33" name="Rechte verbindingslijn met pijl 32"/>
            <p:cNvCxnSpPr/>
            <p:nvPr/>
          </p:nvCxnSpPr>
          <p:spPr>
            <a:xfrm flipH="1">
              <a:off x="5292080" y="4077072"/>
              <a:ext cx="2376264" cy="151216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kstvak 33"/>
            <p:cNvSpPr txBox="1"/>
            <p:nvPr/>
          </p:nvSpPr>
          <p:spPr>
            <a:xfrm>
              <a:off x="6588224" y="4581128"/>
              <a:ext cx="1584176" cy="1374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nl-NL" sz="2400" dirty="0"/>
                <a:t>process 5</a:t>
              </a:r>
            </a:p>
            <a:p>
              <a:pPr algn="ctr">
                <a:lnSpc>
                  <a:spcPts val="2500"/>
                </a:lnSpc>
              </a:pPr>
              <a:r>
                <a:rPr lang="nl-NL" sz="2400" b="1" dirty="0">
                  <a:solidFill>
                    <a:srgbClr val="00B050"/>
                  </a:solidFill>
                </a:rPr>
                <a:t>reversible</a:t>
              </a:r>
            </a:p>
            <a:p>
              <a:pPr algn="ctr">
                <a:lnSpc>
                  <a:spcPts val="2500"/>
                </a:lnSpc>
              </a:pPr>
              <a:r>
                <a:rPr lang="nl-NL" sz="2400" b="1" dirty="0">
                  <a:solidFill>
                    <a:srgbClr val="00B050"/>
                  </a:solidFill>
                </a:rPr>
                <a:t>isochoric</a:t>
              </a:r>
            </a:p>
            <a:p>
              <a:pPr algn="ctr">
                <a:lnSpc>
                  <a:spcPts val="2500"/>
                </a:lnSpc>
              </a:pPr>
              <a:r>
                <a:rPr lang="nl-NL" sz="2400" b="1" dirty="0" err="1">
                  <a:solidFill>
                    <a:srgbClr val="00B050"/>
                  </a:solidFill>
                </a:rPr>
                <a:t>cooling</a:t>
              </a:r>
              <a:r>
                <a:rPr lang="nl-NL" sz="2400" b="1" dirty="0">
                  <a:solidFill>
                    <a:srgbClr val="00B050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495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602B5E-160E-2A4A-802F-4CD1CEEF0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9A86AA-94D2-6A4C-BC0B-90F238C8F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Question 4 (</a:t>
            </a:r>
            <a:r>
              <a:rPr lang="nl-NL" b="1" dirty="0" err="1"/>
              <a:t>from</a:t>
            </a:r>
            <a:r>
              <a:rPr lang="nl-NL" b="1" dirty="0"/>
              <a:t> tutor </a:t>
            </a:r>
            <a:r>
              <a:rPr lang="nl-NL" b="1" dirty="0" err="1"/>
              <a:t>hour</a:t>
            </a:r>
            <a:r>
              <a:rPr lang="nl-NL" b="1" dirty="0"/>
              <a:t>) 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A sample </a:t>
            </a:r>
            <a:r>
              <a:rPr lang="nl-NL" dirty="0" err="1"/>
              <a:t>consisting</a:t>
            </a:r>
            <a:r>
              <a:rPr lang="nl-NL" dirty="0"/>
              <a:t> of 1.00 mol of perfect gas </a:t>
            </a:r>
            <a:r>
              <a:rPr lang="nl-NL" dirty="0" err="1"/>
              <a:t>atoms</a:t>
            </a:r>
            <a:r>
              <a:rPr lang="nl-NL" dirty="0"/>
              <a:t>, </a:t>
            </a:r>
            <a:r>
              <a:rPr lang="nl-NL" dirty="0" err="1"/>
              <a:t>initially</a:t>
            </a:r>
            <a:r>
              <a:rPr lang="nl-NL" dirty="0"/>
              <a:t> at </a:t>
            </a:r>
            <a:r>
              <a:rPr lang="nl-NL" i="1" dirty="0"/>
              <a:t>p</a:t>
            </a:r>
            <a:r>
              <a:rPr lang="nl-NL" baseline="-25000" dirty="0"/>
              <a:t>1</a:t>
            </a:r>
            <a:r>
              <a:rPr lang="nl-NL" dirty="0"/>
              <a:t>= 1.00·10</a:t>
            </a:r>
            <a:r>
              <a:rPr lang="nl-NL" baseline="30000" dirty="0"/>
              <a:t>5</a:t>
            </a:r>
            <a:r>
              <a:rPr lang="nl-NL" dirty="0"/>
              <a:t> Pa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i="1" dirty="0"/>
              <a:t>T</a:t>
            </a:r>
            <a:r>
              <a:rPr lang="nl-NL" baseline="-25000" dirty="0"/>
              <a:t>1</a:t>
            </a:r>
            <a:r>
              <a:rPr lang="nl-NL" dirty="0"/>
              <a:t>= 300 K, is </a:t>
            </a:r>
            <a:r>
              <a:rPr lang="nl-NL" dirty="0" err="1"/>
              <a:t>heated</a:t>
            </a:r>
            <a:r>
              <a:rPr lang="nl-NL" dirty="0"/>
              <a:t> </a:t>
            </a:r>
            <a:r>
              <a:rPr lang="nl-NL" dirty="0" err="1"/>
              <a:t>reversibly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400 K at constant volume. </a:t>
            </a:r>
            <a:r>
              <a:rPr lang="nl-NL" dirty="0" err="1"/>
              <a:t>Calculate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final</a:t>
            </a:r>
            <a:r>
              <a:rPr lang="nl-NL" dirty="0"/>
              <a:t> </a:t>
            </a:r>
            <a:r>
              <a:rPr lang="nl-NL" dirty="0" err="1"/>
              <a:t>pressure</a:t>
            </a:r>
            <a:r>
              <a:rPr lang="nl-NL" dirty="0"/>
              <a:t>, </a:t>
            </a:r>
            <a:r>
              <a:rPr lang="el-GR" dirty="0"/>
              <a:t>Δ</a:t>
            </a:r>
            <a:r>
              <a:rPr lang="nl-NL" i="1" dirty="0"/>
              <a:t>U</a:t>
            </a:r>
            <a:r>
              <a:rPr lang="nl-NL" dirty="0"/>
              <a:t>, </a:t>
            </a:r>
            <a:r>
              <a:rPr lang="nl-NL" i="1" dirty="0"/>
              <a:t>Q </a:t>
            </a:r>
            <a:r>
              <a:rPr lang="nl-NL" dirty="0" err="1"/>
              <a:t>and</a:t>
            </a:r>
            <a:r>
              <a:rPr lang="nl-NL" dirty="0"/>
              <a:t> W 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4189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ACF70D-8DF3-3A43-A563-2FCECCD92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655569-693C-3642-89E7-7FA6AF09B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Question 4</a:t>
            </a:r>
          </a:p>
          <a:p>
            <a:pPr marL="0" indent="0">
              <a:buNone/>
            </a:pPr>
            <a:r>
              <a:rPr lang="nl-N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nl-NL" baseline="-25000" dirty="0"/>
              <a:t>1</a:t>
            </a:r>
            <a:r>
              <a:rPr lang="nl-NL" dirty="0"/>
              <a:t>/</a:t>
            </a:r>
            <a:r>
              <a:rPr lang="nl-N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nl-NL" baseline="-25000" dirty="0"/>
              <a:t>1</a:t>
            </a:r>
            <a:r>
              <a:rPr lang="nl-NL" dirty="0"/>
              <a:t> = </a:t>
            </a:r>
            <a:r>
              <a:rPr lang="nl-N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nl-NL" baseline="-25000" dirty="0"/>
              <a:t>2</a:t>
            </a:r>
            <a:r>
              <a:rPr lang="nl-NL" dirty="0"/>
              <a:t>/</a:t>
            </a:r>
            <a:r>
              <a:rPr lang="nl-N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nl-NL" baseline="-25000" dirty="0"/>
              <a:t>2</a:t>
            </a:r>
            <a:r>
              <a:rPr lang="nl-NL" dirty="0"/>
              <a:t>;    </a:t>
            </a:r>
            <a:r>
              <a:rPr lang="nl-NL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nl-NL" baseline="-25000" dirty="0">
                <a:solidFill>
                  <a:srgbClr val="FF0000"/>
                </a:solidFill>
              </a:rPr>
              <a:t>2</a:t>
            </a:r>
            <a:r>
              <a:rPr lang="nl-NL" dirty="0"/>
              <a:t> = </a:t>
            </a:r>
            <a:r>
              <a:rPr lang="nl-N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nl-NL" baseline="-25000" dirty="0"/>
              <a:t>1</a:t>
            </a:r>
            <a:r>
              <a:rPr lang="nl-NL" sz="3600" dirty="0"/>
              <a:t>·</a:t>
            </a:r>
            <a:r>
              <a:rPr lang="nl-N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nl-NL" baseline="-25000" dirty="0"/>
              <a:t>2</a:t>
            </a:r>
            <a:r>
              <a:rPr lang="nl-NL" dirty="0"/>
              <a:t>/</a:t>
            </a:r>
            <a:r>
              <a:rPr lang="nl-N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nl-NL" baseline="-25000" dirty="0"/>
              <a:t>1</a:t>
            </a:r>
            <a:r>
              <a:rPr lang="nl-NL" dirty="0"/>
              <a:t> = </a:t>
            </a:r>
            <a:r>
              <a:rPr lang="nl-NL" dirty="0">
                <a:solidFill>
                  <a:srgbClr val="FF0000"/>
                </a:solidFill>
              </a:rPr>
              <a:t>1.33</a:t>
            </a:r>
            <a:r>
              <a:rPr lang="nl-NL" sz="3600" dirty="0">
                <a:solidFill>
                  <a:srgbClr val="FF0000"/>
                </a:solidFill>
              </a:rPr>
              <a:t>·</a:t>
            </a:r>
            <a:r>
              <a:rPr lang="nl-NL" dirty="0">
                <a:solidFill>
                  <a:srgbClr val="FF0000"/>
                </a:solidFill>
              </a:rPr>
              <a:t>10</a:t>
            </a:r>
            <a:r>
              <a:rPr lang="nl-NL" baseline="30000" dirty="0">
                <a:solidFill>
                  <a:srgbClr val="FF0000"/>
                </a:solidFill>
              </a:rPr>
              <a:t>5 </a:t>
            </a:r>
            <a:r>
              <a:rPr lang="nl-NL" dirty="0">
                <a:solidFill>
                  <a:srgbClr val="FF0000"/>
                </a:solidFill>
              </a:rPr>
              <a:t>Pa</a:t>
            </a:r>
          </a:p>
          <a:p>
            <a:pPr marL="0" indent="0">
              <a:buNone/>
            </a:pPr>
            <a:r>
              <a:rPr lang="el-GR" dirty="0"/>
              <a:t>Δ</a:t>
            </a:r>
            <a:r>
              <a:rPr lang="nl-N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nl-NL" dirty="0"/>
              <a:t> = 3/2·</a:t>
            </a:r>
            <a:r>
              <a:rPr lang="nl-N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l-GR" dirty="0"/>
              <a:t>Δ</a:t>
            </a:r>
            <a:r>
              <a:rPr lang="nl-N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nl-NL" dirty="0"/>
              <a:t> = 1247 J</a:t>
            </a:r>
          </a:p>
          <a:p>
            <a:pPr marL="0" indent="0">
              <a:buNone/>
            </a:pPr>
            <a:r>
              <a:rPr lang="nl-N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nl-NL" dirty="0"/>
              <a:t> = </a:t>
            </a:r>
            <a:r>
              <a:rPr lang="en-US" dirty="0"/>
              <a:t>– 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∫</a:t>
            </a:r>
            <a:r>
              <a:rPr lang="nl-N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nl-NL" dirty="0" err="1"/>
              <a:t>d</a:t>
            </a:r>
            <a:r>
              <a:rPr lang="nl-N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nl-NL" dirty="0"/>
              <a:t>   in </a:t>
            </a:r>
            <a:r>
              <a:rPr lang="nl-NL" dirty="0" err="1"/>
              <a:t>which</a:t>
            </a:r>
            <a:r>
              <a:rPr lang="nl-NL" dirty="0"/>
              <a:t>  </a:t>
            </a:r>
            <a:r>
              <a:rPr lang="nl-NL" dirty="0" err="1"/>
              <a:t>d</a:t>
            </a:r>
            <a:r>
              <a:rPr lang="nl-N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nl-N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dirty="0"/>
              <a:t>= 0  </a:t>
            </a:r>
            <a:r>
              <a:rPr lang="nl-NL" dirty="0" err="1"/>
              <a:t>so</a:t>
            </a:r>
            <a:r>
              <a:rPr lang="nl-NL" dirty="0"/>
              <a:t> </a:t>
            </a:r>
            <a:r>
              <a:rPr lang="nl-N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nl-NL" dirty="0"/>
              <a:t> = 0 J</a:t>
            </a:r>
          </a:p>
          <a:p>
            <a:pPr marL="0" indent="0">
              <a:buNone/>
            </a:pPr>
            <a:r>
              <a:rPr lang="nl-N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nl-NL" dirty="0"/>
              <a:t> = </a:t>
            </a:r>
            <a:r>
              <a:rPr lang="el-GR" dirty="0"/>
              <a:t>Δ</a:t>
            </a:r>
            <a:r>
              <a:rPr lang="nl-N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nl-NL" dirty="0"/>
              <a:t> – </a:t>
            </a:r>
            <a:r>
              <a:rPr lang="nl-N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nl-NL" dirty="0"/>
              <a:t> = 1247 – 0 = 1247 J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65821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C29947-6F77-4251-A740-694C53D0E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2. 1.0 mole of helium of 25° C and p = p0 is reversibly and </a:t>
            </a:r>
            <a:r>
              <a:rPr lang="en-US" dirty="0" err="1"/>
              <a:t>isothermically</a:t>
            </a:r>
            <a:r>
              <a:rPr lang="en-US" dirty="0"/>
              <a:t> expanded until the pressure is 1.0 10^4 Pa. Given: </a:t>
            </a:r>
            <a:r>
              <a:rPr lang="en-US" dirty="0" err="1"/>
              <a:t>Cv</a:t>
            </a:r>
            <a:r>
              <a:rPr lang="en-US" dirty="0"/>
              <a:t> = 12.55 J K</a:t>
            </a:r>
            <a:r>
              <a:rPr lang="en-US" baseline="30000" dirty="0"/>
              <a:t>-1</a:t>
            </a:r>
            <a:r>
              <a:rPr lang="en-US" dirty="0"/>
              <a:t> mol</a:t>
            </a:r>
            <a:r>
              <a:rPr lang="en-US" baseline="30000" dirty="0"/>
              <a:t>-1</a:t>
            </a:r>
            <a:br>
              <a:rPr lang="en-US" dirty="0"/>
            </a:br>
            <a:r>
              <a:rPr lang="en-US" dirty="0"/>
              <a:t>a) Calculate the work done by the gas</a:t>
            </a:r>
            <a:br>
              <a:rPr lang="en-US" dirty="0"/>
            </a:br>
            <a:r>
              <a:rPr lang="en-US" dirty="0"/>
              <a:t>b) Calculate the heat 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a) 5706 J      b)  -5706 J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18F11CF-226C-4752-AD0F-832784D4104A}"/>
              </a:ext>
            </a:extLst>
          </p:cNvPr>
          <p:cNvSpPr/>
          <p:nvPr/>
        </p:nvSpPr>
        <p:spPr>
          <a:xfrm>
            <a:off x="457200" y="4114800"/>
            <a:ext cx="73914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768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2F64A5-DDFA-4482-8F72-7AD2F5E9C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3. 1.0 mole of helium of 25° C and p = p0 is adiabatically expanded until the pressure is 1.0 10^4 Pa.</a:t>
            </a:r>
            <a:br>
              <a:rPr lang="en-US" dirty="0"/>
            </a:br>
            <a:r>
              <a:rPr lang="en-US" dirty="0"/>
              <a:t>a) Calculate the temperature after expansion</a:t>
            </a:r>
            <a:br>
              <a:rPr lang="en-US" dirty="0"/>
            </a:br>
            <a:r>
              <a:rPr lang="en-US" dirty="0"/>
              <a:t>b) Calculate the volume after expansion</a:t>
            </a:r>
            <a:br>
              <a:rPr lang="en-US" dirty="0"/>
            </a:br>
            <a:r>
              <a:rPr lang="en-US" dirty="0"/>
              <a:t>c) Calculate the work</a:t>
            </a:r>
            <a:br>
              <a:rPr lang="en-US" dirty="0"/>
            </a:br>
            <a:r>
              <a:rPr lang="en-US" dirty="0"/>
              <a:t>d) Calculate the heat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a) 119 K       b) 97.5 L                c) 2238 J      d) 0 J </a:t>
            </a:r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52B7B4F-F698-4BD4-9D67-FBB941876B4E}"/>
              </a:ext>
            </a:extLst>
          </p:cNvPr>
          <p:cNvSpPr/>
          <p:nvPr/>
        </p:nvSpPr>
        <p:spPr>
          <a:xfrm>
            <a:off x="457200" y="5207144"/>
            <a:ext cx="78486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327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BC296C-D71C-4846-9BE1-F3B81E762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1. 1.0 L hydrogen of 20° C and p = p0 is adiabatically compressed to a temperature of 80° C.</a:t>
            </a:r>
            <a:br>
              <a:rPr lang="en-US" dirty="0"/>
            </a:br>
            <a:r>
              <a:rPr lang="en-US" dirty="0"/>
              <a:t>a) Calculate the volume after compression</a:t>
            </a:r>
            <a:br>
              <a:rPr lang="en-US" dirty="0"/>
            </a:br>
            <a:r>
              <a:rPr lang="en-US" dirty="0"/>
              <a:t>b) Calculate the pressure after compression</a:t>
            </a:r>
            <a:br>
              <a:rPr lang="en-US" dirty="0"/>
            </a:br>
            <a:r>
              <a:rPr lang="en-US" dirty="0"/>
              <a:t>c) Calculate the work, done on the gas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Answers:</a:t>
            </a:r>
            <a:br>
              <a:rPr lang="en-US" dirty="0"/>
            </a:br>
            <a:r>
              <a:rPr lang="en-US" dirty="0"/>
              <a:t>1. a) 0.631 L     b)  1.91·105 Pa    c)  51.29 J</a:t>
            </a:r>
            <a:br>
              <a:rPr lang="en-US" dirty="0"/>
            </a:br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80A9C32A-1D2D-4BE0-8E9C-5D28A148A1F2}"/>
              </a:ext>
            </a:extLst>
          </p:cNvPr>
          <p:cNvSpPr/>
          <p:nvPr/>
        </p:nvSpPr>
        <p:spPr>
          <a:xfrm>
            <a:off x="457200" y="4343400"/>
            <a:ext cx="73914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717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E6FBA3-1DA9-443C-A512-17787D57C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End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today</a:t>
            </a:r>
            <a:r>
              <a:rPr lang="nl-NL"/>
              <a:t>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665039-7B70-4BAC-A533-971D8A671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3622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3B9FFA-328C-0243-8287-6CA8B1322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Course </a:t>
            </a:r>
            <a:r>
              <a:rPr lang="nl-NL" dirty="0" err="1"/>
              <a:t>outline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7D93FF-702E-A94E-B39C-78E9E283D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5 </a:t>
            </a:r>
            <a:r>
              <a:rPr lang="nl-NL" dirty="0" err="1"/>
              <a:t>sessions</a:t>
            </a:r>
            <a:r>
              <a:rPr lang="nl-NL" dirty="0"/>
              <a:t>:</a:t>
            </a:r>
          </a:p>
          <a:p>
            <a:pPr lvl="1"/>
            <a:r>
              <a:rPr lang="nl-NL" b="1" dirty="0">
                <a:solidFill>
                  <a:srgbClr val="FF0000"/>
                </a:solidFill>
              </a:rPr>
              <a:t>1 Basics, (state) </a:t>
            </a:r>
            <a:r>
              <a:rPr lang="nl-NL" b="1" dirty="0" err="1">
                <a:solidFill>
                  <a:srgbClr val="FF0000"/>
                </a:solidFill>
              </a:rPr>
              <a:t>functions</a:t>
            </a:r>
            <a:r>
              <a:rPr lang="nl-NL" b="1" dirty="0">
                <a:solidFill>
                  <a:srgbClr val="FF0000"/>
                </a:solidFill>
              </a:rPr>
              <a:t>, </a:t>
            </a:r>
            <a:r>
              <a:rPr lang="nl-NL" b="1" dirty="0" err="1">
                <a:solidFill>
                  <a:srgbClr val="FF0000"/>
                </a:solidFill>
              </a:rPr>
              <a:t>ideal</a:t>
            </a:r>
            <a:r>
              <a:rPr lang="nl-NL" b="1" dirty="0">
                <a:solidFill>
                  <a:srgbClr val="FF0000"/>
                </a:solidFill>
              </a:rPr>
              <a:t> gas, </a:t>
            </a:r>
            <a:r>
              <a:rPr lang="nl-NL" b="1" dirty="0" err="1">
                <a:solidFill>
                  <a:srgbClr val="FF0000"/>
                </a:solidFill>
              </a:rPr>
              <a:t>internal</a:t>
            </a:r>
            <a:r>
              <a:rPr lang="nl-NL" b="1" dirty="0">
                <a:solidFill>
                  <a:srgbClr val="FF0000"/>
                </a:solidFill>
              </a:rPr>
              <a:t> energy, </a:t>
            </a:r>
            <a:r>
              <a:rPr lang="nl-NL" b="1" dirty="0" err="1">
                <a:solidFill>
                  <a:srgbClr val="FF0000"/>
                </a:solidFill>
              </a:rPr>
              <a:t>work</a:t>
            </a:r>
            <a:r>
              <a:rPr lang="nl-NL" b="1" dirty="0">
                <a:solidFill>
                  <a:srgbClr val="FF0000"/>
                </a:solidFill>
              </a:rPr>
              <a:t>, heat</a:t>
            </a:r>
          </a:p>
          <a:p>
            <a:pPr lvl="1"/>
            <a:r>
              <a:rPr lang="nl-NL" dirty="0"/>
              <a:t>2 Energy, </a:t>
            </a:r>
            <a:r>
              <a:rPr lang="nl-NL" dirty="0" err="1"/>
              <a:t>Entropy</a:t>
            </a:r>
            <a:endParaRPr lang="nl-NL" dirty="0"/>
          </a:p>
          <a:p>
            <a:pPr lvl="1"/>
            <a:r>
              <a:rPr lang="nl-NL" dirty="0"/>
              <a:t>3 Energy, </a:t>
            </a:r>
            <a:r>
              <a:rPr lang="nl-NL" dirty="0" err="1"/>
              <a:t>chemical</a:t>
            </a:r>
            <a:r>
              <a:rPr lang="nl-NL" dirty="0"/>
              <a:t> </a:t>
            </a:r>
            <a:r>
              <a:rPr lang="nl-NL" dirty="0" err="1"/>
              <a:t>reactions</a:t>
            </a:r>
            <a:endParaRPr lang="nl-NL" dirty="0"/>
          </a:p>
          <a:p>
            <a:pPr lvl="1"/>
            <a:r>
              <a:rPr lang="nl-NL" dirty="0"/>
              <a:t>4 </a:t>
            </a:r>
            <a:r>
              <a:rPr lang="nl-NL" dirty="0" err="1"/>
              <a:t>Electrochemistry</a:t>
            </a:r>
            <a:endParaRPr lang="nl-NL" dirty="0"/>
          </a:p>
          <a:p>
            <a:pPr lvl="1"/>
            <a:r>
              <a:rPr lang="nl-NL" dirty="0"/>
              <a:t>5 </a:t>
            </a:r>
            <a:r>
              <a:rPr lang="nl-NL" dirty="0" err="1"/>
              <a:t>Colligative</a:t>
            </a:r>
            <a:r>
              <a:rPr lang="nl-NL" dirty="0"/>
              <a:t> </a:t>
            </a:r>
            <a:r>
              <a:rPr lang="nl-NL" dirty="0" err="1"/>
              <a:t>properties</a:t>
            </a:r>
            <a:r>
              <a:rPr lang="nl-NL" dirty="0"/>
              <a:t> &amp; </a:t>
            </a:r>
            <a:r>
              <a:rPr lang="nl-NL" dirty="0" err="1"/>
              <a:t>statistical</a:t>
            </a:r>
            <a:r>
              <a:rPr lang="nl-NL" dirty="0"/>
              <a:t> thermo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006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EE075B-CA66-8F42-9C3B-E5849464B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Course </a:t>
            </a:r>
            <a:r>
              <a:rPr lang="nl-NL" dirty="0" err="1"/>
              <a:t>today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B4B21D-268B-E94E-81C7-759DAB424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Basics</a:t>
            </a:r>
          </a:p>
          <a:p>
            <a:pPr lvl="1"/>
            <a:r>
              <a:rPr lang="nl-NL" dirty="0" err="1">
                <a:latin typeface="Calibri" pitchFamily="34" charset="0"/>
              </a:rPr>
              <a:t>Previous</a:t>
            </a:r>
            <a:r>
              <a:rPr lang="nl-NL" dirty="0">
                <a:latin typeface="Calibri" pitchFamily="34" charset="0"/>
              </a:rPr>
              <a:t> </a:t>
            </a:r>
            <a:r>
              <a:rPr lang="nl-NL" dirty="0" err="1">
                <a:latin typeface="Calibri" pitchFamily="34" charset="0"/>
              </a:rPr>
              <a:t>exams</a:t>
            </a:r>
            <a:r>
              <a:rPr lang="nl-NL" dirty="0">
                <a:latin typeface="Calibri" pitchFamily="34" charset="0"/>
              </a:rPr>
              <a:t> </a:t>
            </a:r>
            <a:r>
              <a:rPr lang="nl-NL" dirty="0" err="1">
                <a:latin typeface="Calibri" pitchFamily="34" charset="0"/>
              </a:rPr>
              <a:t>all</a:t>
            </a:r>
            <a:r>
              <a:rPr lang="nl-NL" dirty="0">
                <a:latin typeface="Calibri" pitchFamily="34" charset="0"/>
              </a:rPr>
              <a:t> </a:t>
            </a:r>
            <a:r>
              <a:rPr lang="nl-NL" dirty="0" err="1">
                <a:latin typeface="Calibri" pitchFamily="34" charset="0"/>
              </a:rPr>
              <a:t>contained</a:t>
            </a:r>
            <a:r>
              <a:rPr lang="nl-NL" dirty="0">
                <a:latin typeface="Calibri" pitchFamily="34" charset="0"/>
              </a:rPr>
              <a:t> </a:t>
            </a:r>
            <a:r>
              <a:rPr lang="nl-NL" u="sng" dirty="0">
                <a:latin typeface="Calibri" pitchFamily="34" charset="0"/>
              </a:rPr>
              <a:t>4 </a:t>
            </a:r>
            <a:r>
              <a:rPr lang="nl-NL" u="sng" dirty="0" err="1">
                <a:latin typeface="Calibri" pitchFamily="34" charset="0"/>
              </a:rPr>
              <a:t>problems</a:t>
            </a:r>
            <a:r>
              <a:rPr lang="nl-NL" u="sng" dirty="0">
                <a:latin typeface="Calibri" pitchFamily="34" charset="0"/>
              </a:rPr>
              <a:t> </a:t>
            </a:r>
            <a:r>
              <a:rPr lang="nl-NL" u="sng" dirty="0" err="1">
                <a:latin typeface="Calibri" pitchFamily="34" charset="0"/>
              </a:rPr>
              <a:t>with</a:t>
            </a:r>
            <a:r>
              <a:rPr lang="nl-NL" u="sng" dirty="0">
                <a:latin typeface="Calibri" pitchFamily="34" charset="0"/>
              </a:rPr>
              <a:t> </a:t>
            </a:r>
            <a:r>
              <a:rPr lang="nl-NL" u="sng" dirty="0" err="1">
                <a:latin typeface="Calibri" pitchFamily="34" charset="0"/>
              </a:rPr>
              <a:t>each</a:t>
            </a:r>
            <a:r>
              <a:rPr lang="nl-NL" u="sng" dirty="0">
                <a:latin typeface="Calibri" pitchFamily="34" charset="0"/>
              </a:rPr>
              <a:t> 4 </a:t>
            </a:r>
            <a:r>
              <a:rPr lang="nl-NL" u="sng" dirty="0" err="1">
                <a:latin typeface="Calibri" pitchFamily="34" charset="0"/>
              </a:rPr>
              <a:t>subproblems</a:t>
            </a:r>
            <a:r>
              <a:rPr lang="nl-NL" u="sng" dirty="0">
                <a:latin typeface="Calibri" pitchFamily="34" charset="0"/>
              </a:rPr>
              <a:t> </a:t>
            </a:r>
            <a:r>
              <a:rPr lang="nl-NL" dirty="0" err="1">
                <a:latin typeface="Calibri" pitchFamily="34" charset="0"/>
              </a:rPr>
              <a:t>with</a:t>
            </a:r>
            <a:r>
              <a:rPr lang="nl-NL" dirty="0">
                <a:latin typeface="Calibri" pitchFamily="34" charset="0"/>
              </a:rPr>
              <a:t> </a:t>
            </a:r>
            <a:r>
              <a:rPr lang="nl-NL" dirty="0" err="1">
                <a:latin typeface="Calibri" pitchFamily="34" charset="0"/>
              </a:rPr>
              <a:t>equal</a:t>
            </a:r>
            <a:r>
              <a:rPr lang="nl-NL" dirty="0">
                <a:latin typeface="Calibri" pitchFamily="34" charset="0"/>
              </a:rPr>
              <a:t> </a:t>
            </a:r>
            <a:r>
              <a:rPr lang="nl-NL" dirty="0" err="1">
                <a:latin typeface="Calibri" pitchFamily="34" charset="0"/>
              </a:rPr>
              <a:t>weight</a:t>
            </a:r>
            <a:endParaRPr lang="nl-NL" dirty="0">
              <a:latin typeface="Calibri" pitchFamily="34" charset="0"/>
            </a:endParaRPr>
          </a:p>
          <a:p>
            <a:pPr lvl="1"/>
            <a:r>
              <a:rPr lang="nl-NL" dirty="0">
                <a:latin typeface="Calibri" pitchFamily="34" charset="0"/>
              </a:rPr>
              <a:t>(</a:t>
            </a:r>
            <a:r>
              <a:rPr lang="nl-NL" dirty="0" err="1">
                <a:latin typeface="Calibri" pitchFamily="34" charset="0"/>
              </a:rPr>
              <a:t>explanation</a:t>
            </a:r>
            <a:r>
              <a:rPr lang="nl-NL" dirty="0">
                <a:latin typeface="Calibri" pitchFamily="34" charset="0"/>
              </a:rPr>
              <a:t> of) </a:t>
            </a:r>
            <a:r>
              <a:rPr lang="nl-NL" dirty="0" err="1">
                <a:latin typeface="Calibri" pitchFamily="34" charset="0"/>
              </a:rPr>
              <a:t>formulas</a:t>
            </a:r>
            <a:r>
              <a:rPr lang="nl-NL" dirty="0">
                <a:latin typeface="Calibri" pitchFamily="34" charset="0"/>
              </a:rPr>
              <a:t> / </a:t>
            </a:r>
            <a:r>
              <a:rPr lang="nl-NL" dirty="0" err="1">
                <a:latin typeface="Calibri" pitchFamily="34" charset="0"/>
              </a:rPr>
              <a:t>quantities</a:t>
            </a:r>
            <a:r>
              <a:rPr lang="nl-NL" dirty="0">
                <a:latin typeface="Calibri" pitchFamily="34" charset="0"/>
              </a:rPr>
              <a:t> (</a:t>
            </a:r>
            <a:r>
              <a:rPr lang="nl-NL" dirty="0" err="1">
                <a:latin typeface="Calibri" pitchFamily="34" charset="0"/>
              </a:rPr>
              <a:t>always</a:t>
            </a:r>
            <a:r>
              <a:rPr lang="nl-NL" dirty="0">
                <a:latin typeface="Calibri" pitchFamily="34" charset="0"/>
              </a:rPr>
              <a:t>! 30 out of 160 points)</a:t>
            </a:r>
          </a:p>
          <a:p>
            <a:endParaRPr lang="nl-NL" dirty="0"/>
          </a:p>
          <a:p>
            <a:r>
              <a:rPr lang="nl-NL" dirty="0"/>
              <a:t>Perfect </a:t>
            </a:r>
            <a:r>
              <a:rPr lang="nl-NL" dirty="0" err="1"/>
              <a:t>monoatomic</a:t>
            </a:r>
            <a:r>
              <a:rPr lang="nl-NL" dirty="0"/>
              <a:t> gas</a:t>
            </a:r>
          </a:p>
          <a:p>
            <a:pPr lvl="1"/>
            <a:r>
              <a:rPr lang="nl-NL" dirty="0" err="1"/>
              <a:t>Equations</a:t>
            </a:r>
            <a:r>
              <a:rPr lang="nl-NL" dirty="0"/>
              <a:t> of state</a:t>
            </a:r>
          </a:p>
          <a:p>
            <a:pPr lvl="1"/>
            <a:r>
              <a:rPr lang="nl-NL" dirty="0" err="1"/>
              <a:t>Internal</a:t>
            </a:r>
            <a:r>
              <a:rPr lang="nl-NL" dirty="0"/>
              <a:t> Energy, </a:t>
            </a:r>
            <a:r>
              <a:rPr lang="nl-NL" dirty="0" err="1"/>
              <a:t>Work</a:t>
            </a:r>
            <a:r>
              <a:rPr lang="nl-NL" dirty="0"/>
              <a:t>, Heat, </a:t>
            </a:r>
            <a:r>
              <a:rPr lang="nl-NL" dirty="0" err="1"/>
              <a:t>Entropy</a:t>
            </a:r>
            <a:r>
              <a:rPr lang="nl-NL" dirty="0"/>
              <a:t>, </a:t>
            </a:r>
            <a:r>
              <a:rPr lang="nl-NL" dirty="0" err="1"/>
              <a:t>Enthalpy</a:t>
            </a:r>
            <a:endParaRPr lang="nl-NL" dirty="0"/>
          </a:p>
          <a:p>
            <a:pPr lvl="1"/>
            <a:r>
              <a:rPr lang="nl-NL" dirty="0"/>
              <a:t>relations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259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F108E-C2A9-1243-B291-1CA93310A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Basics </a:t>
            </a:r>
            <a:r>
              <a:rPr lang="nl-NL" dirty="0" err="1"/>
              <a:t>include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study</a:t>
            </a:r>
            <a:r>
              <a:rPr lang="nl-NL" dirty="0"/>
              <a:t>…….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231BF6-5993-4B4C-A093-A65731198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err="1"/>
              <a:t>Study</a:t>
            </a:r>
            <a:r>
              <a:rPr lang="nl-NL" sz="2400" dirty="0"/>
              <a:t> guide (page 4 – 7 &amp; B1)</a:t>
            </a:r>
          </a:p>
          <a:p>
            <a:r>
              <a:rPr lang="nl-NL" sz="2400" dirty="0" err="1"/>
              <a:t>Atkins</a:t>
            </a:r>
            <a:r>
              <a:rPr lang="nl-NL" sz="2400" dirty="0"/>
              <a:t> (</a:t>
            </a:r>
            <a:r>
              <a:rPr lang="nl-NL" sz="2400" dirty="0" err="1"/>
              <a:t>see</a:t>
            </a:r>
            <a:r>
              <a:rPr lang="nl-NL" sz="2400" dirty="0"/>
              <a:t> </a:t>
            </a:r>
            <a:r>
              <a:rPr lang="nl-NL" sz="2400" dirty="0" err="1"/>
              <a:t>study</a:t>
            </a:r>
            <a:r>
              <a:rPr lang="nl-NL" sz="2400" dirty="0"/>
              <a:t> guide)</a:t>
            </a:r>
          </a:p>
          <a:p>
            <a:r>
              <a:rPr lang="nl-NL" sz="2400" dirty="0"/>
              <a:t>Relevant </a:t>
            </a:r>
            <a:r>
              <a:rPr lang="nl-NL" sz="2400" dirty="0" err="1"/>
              <a:t>formulas</a:t>
            </a:r>
            <a:r>
              <a:rPr lang="nl-NL" sz="2400" dirty="0"/>
              <a:t> on </a:t>
            </a:r>
            <a:r>
              <a:rPr lang="nl-NL" sz="2400" dirty="0" err="1"/>
              <a:t>formula</a:t>
            </a:r>
            <a:r>
              <a:rPr lang="nl-NL" sz="2400" dirty="0"/>
              <a:t> sheet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85682FD-CE68-B54D-B6F8-B19412495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819400"/>
            <a:ext cx="6477000" cy="311282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ECE8B6B-C056-1D41-8C5E-C77660B50AAE}"/>
              </a:ext>
            </a:extLst>
          </p:cNvPr>
          <p:cNvSpPr txBox="1"/>
          <p:nvPr/>
        </p:nvSpPr>
        <p:spPr>
          <a:xfrm>
            <a:off x="6858000" y="5181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For </a:t>
            </a:r>
            <a:r>
              <a:rPr lang="nl-NL" dirty="0" err="1"/>
              <a:t>reversible</a:t>
            </a:r>
            <a:r>
              <a:rPr lang="nl-NL" dirty="0"/>
              <a:t> </a:t>
            </a:r>
            <a:r>
              <a:rPr lang="nl-NL" dirty="0" err="1"/>
              <a:t>process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1077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C54FD1-495E-5548-A208-E70E12A6E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Basics </a:t>
            </a:r>
            <a:r>
              <a:rPr lang="nl-NL" dirty="0" err="1"/>
              <a:t>include</a:t>
            </a:r>
            <a:r>
              <a:rPr lang="nl-NL" dirty="0"/>
              <a:t> </a:t>
            </a:r>
            <a:r>
              <a:rPr lang="nl-NL" dirty="0" err="1"/>
              <a:t>some</a:t>
            </a:r>
            <a:r>
              <a:rPr lang="nl-NL" dirty="0"/>
              <a:t> </a:t>
            </a:r>
            <a:r>
              <a:rPr lang="nl-NL" dirty="0" err="1"/>
              <a:t>definitions</a:t>
            </a:r>
            <a:r>
              <a:rPr lang="nl-NL" dirty="0"/>
              <a:t>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BDFC08-1D64-E140-9247-2ABD6D661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b="1" dirty="0"/>
              <a:t>State variables </a:t>
            </a:r>
          </a:p>
          <a:p>
            <a:pPr marL="0" indent="0">
              <a:buNone/>
            </a:pPr>
            <a:r>
              <a:rPr lang="nl-NL" i="1" dirty="0" err="1"/>
              <a:t>Macroscopic</a:t>
            </a:r>
            <a:r>
              <a:rPr lang="nl-NL" i="1" dirty="0"/>
              <a:t> </a:t>
            </a:r>
            <a:r>
              <a:rPr lang="nl-NL" i="1" dirty="0" err="1"/>
              <a:t>quantities</a:t>
            </a:r>
            <a:r>
              <a:rPr lang="nl-NL" i="1" dirty="0"/>
              <a:t> (P, V, T, n, · · ·) </a:t>
            </a:r>
            <a:r>
              <a:rPr lang="nl-NL" i="1" dirty="0" err="1"/>
              <a:t>that</a:t>
            </a:r>
            <a:r>
              <a:rPr lang="nl-NL" i="1" dirty="0"/>
              <a:t> </a:t>
            </a:r>
            <a:r>
              <a:rPr lang="nl-NL" i="1" dirty="0" err="1"/>
              <a:t>describe</a:t>
            </a:r>
            <a:r>
              <a:rPr lang="nl-NL" i="1" dirty="0"/>
              <a:t> </a:t>
            </a:r>
            <a:r>
              <a:rPr lang="nl-NL" i="1" dirty="0" err="1"/>
              <a:t>the</a:t>
            </a:r>
            <a:r>
              <a:rPr lang="nl-NL" i="1" dirty="0"/>
              <a:t> </a:t>
            </a:r>
            <a:r>
              <a:rPr lang="nl-NL" i="1" dirty="0" err="1"/>
              <a:t>thermodynamic</a:t>
            </a:r>
            <a:r>
              <a:rPr lang="nl-NL" i="1" dirty="0"/>
              <a:t> state of a system. </a:t>
            </a:r>
          </a:p>
          <a:p>
            <a:r>
              <a:rPr lang="nl-NL" b="1" dirty="0" err="1"/>
              <a:t>Equation</a:t>
            </a:r>
            <a:r>
              <a:rPr lang="nl-NL" b="1" dirty="0"/>
              <a:t> of state </a:t>
            </a:r>
          </a:p>
          <a:p>
            <a:pPr marL="0" indent="0">
              <a:buNone/>
            </a:pPr>
            <a:r>
              <a:rPr lang="nl-NL" i="1" dirty="0"/>
              <a:t>Relation between state variables that determines the possible states of the system in thermodynamic equilibrium, eg pV=nRT (Only for perfect gas)</a:t>
            </a:r>
          </a:p>
          <a:p>
            <a:r>
              <a:rPr lang="nl-NL" b="1" dirty="0" err="1"/>
              <a:t>Thermodynamic</a:t>
            </a:r>
            <a:r>
              <a:rPr lang="nl-NL" b="1" dirty="0"/>
              <a:t> equilibrium </a:t>
            </a:r>
          </a:p>
          <a:p>
            <a:pPr marL="0" indent="0">
              <a:buNone/>
            </a:pPr>
            <a:r>
              <a:rPr lang="nl-NL" i="1" dirty="0"/>
              <a:t>A system is in </a:t>
            </a:r>
            <a:r>
              <a:rPr lang="nl-NL" i="1" dirty="0" err="1"/>
              <a:t>thermodynamic</a:t>
            </a:r>
            <a:r>
              <a:rPr lang="nl-NL" i="1" dirty="0"/>
              <a:t> equilibrium </a:t>
            </a:r>
            <a:r>
              <a:rPr lang="nl-NL" i="1" dirty="0" err="1"/>
              <a:t>if</a:t>
            </a:r>
            <a:r>
              <a:rPr lang="nl-NL" i="1" dirty="0"/>
              <a:t> </a:t>
            </a:r>
            <a:r>
              <a:rPr lang="nl-NL" i="1" dirty="0" err="1"/>
              <a:t>the</a:t>
            </a:r>
            <a:r>
              <a:rPr lang="nl-NL" i="1" dirty="0"/>
              <a:t> state variables of </a:t>
            </a:r>
            <a:r>
              <a:rPr lang="nl-NL" i="1" dirty="0" err="1"/>
              <a:t>the</a:t>
            </a:r>
            <a:r>
              <a:rPr lang="nl-NL" i="1" dirty="0"/>
              <a:t> system do </a:t>
            </a:r>
            <a:r>
              <a:rPr lang="nl-NL" i="1" dirty="0" err="1"/>
              <a:t>not</a:t>
            </a:r>
            <a:r>
              <a:rPr lang="nl-NL" i="1" dirty="0"/>
              <a:t> change </a:t>
            </a:r>
            <a:r>
              <a:rPr lang="nl-NL" i="1" dirty="0" err="1"/>
              <a:t>spontaneously</a:t>
            </a:r>
            <a:r>
              <a:rPr lang="nl-NL" i="1" dirty="0"/>
              <a:t>. </a:t>
            </a:r>
          </a:p>
          <a:p>
            <a:r>
              <a:rPr lang="nl-NL" b="1" dirty="0"/>
              <a:t>State </a:t>
            </a:r>
            <a:r>
              <a:rPr lang="nl-NL" b="1" dirty="0" err="1"/>
              <a:t>function</a:t>
            </a:r>
            <a:r>
              <a:rPr lang="nl-NL" b="1" dirty="0"/>
              <a:t> </a:t>
            </a:r>
          </a:p>
          <a:p>
            <a:pPr marL="0" indent="0">
              <a:buNone/>
            </a:pPr>
            <a:r>
              <a:rPr lang="nl-NL" i="1" dirty="0"/>
              <a:t>A (thermodynamic) single valued function of the (independent) state variables; The value of a state function is independent of the way the system has reached a certain state, eg H, G……, but also P,T,....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787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112051-1FB5-8B43-AA25-B16098FAF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0886"/>
            <a:ext cx="8229600" cy="1143000"/>
          </a:xfrm>
        </p:spPr>
        <p:txBody>
          <a:bodyPr/>
          <a:lstStyle/>
          <a:p>
            <a:r>
              <a:rPr lang="nl-NL" dirty="0"/>
              <a:t>Basics </a:t>
            </a:r>
            <a:r>
              <a:rPr lang="nl-NL" dirty="0" err="1"/>
              <a:t>include</a:t>
            </a:r>
            <a:r>
              <a:rPr lang="nl-NL" dirty="0"/>
              <a:t> </a:t>
            </a:r>
            <a:r>
              <a:rPr lang="nl-NL" dirty="0" err="1"/>
              <a:t>some</a:t>
            </a:r>
            <a:r>
              <a:rPr lang="nl-NL" dirty="0"/>
              <a:t> </a:t>
            </a:r>
            <a:r>
              <a:rPr lang="nl-NL" dirty="0" err="1"/>
              <a:t>definitions</a:t>
            </a:r>
            <a:r>
              <a:rPr lang="nl-NL" dirty="0"/>
              <a:t> 2</a:t>
            </a: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A04D09-47E4-A04D-8EE4-B272299EA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1" y="1132115"/>
            <a:ext cx="8229600" cy="4887685"/>
          </a:xfrm>
        </p:spPr>
        <p:txBody>
          <a:bodyPr>
            <a:noAutofit/>
          </a:bodyPr>
          <a:lstStyle/>
          <a:p>
            <a:r>
              <a:rPr lang="nl-NL" sz="2000" b="1" dirty="0" err="1"/>
              <a:t>Reversible</a:t>
            </a:r>
            <a:r>
              <a:rPr lang="nl-NL" sz="2000" b="1" dirty="0"/>
              <a:t> </a:t>
            </a:r>
            <a:r>
              <a:rPr lang="nl-NL" sz="2000" b="1" dirty="0" err="1"/>
              <a:t>process</a:t>
            </a:r>
            <a:r>
              <a:rPr lang="nl-NL" sz="2000" b="1" dirty="0"/>
              <a:t> </a:t>
            </a:r>
          </a:p>
          <a:p>
            <a:pPr marL="0" indent="0">
              <a:buNone/>
            </a:pPr>
            <a:r>
              <a:rPr lang="nl-NL" sz="2000" i="1" dirty="0"/>
              <a:t>A </a:t>
            </a:r>
            <a:r>
              <a:rPr lang="nl-NL" sz="2000" i="1" dirty="0" err="1"/>
              <a:t>process</a:t>
            </a:r>
            <a:r>
              <a:rPr lang="nl-NL" sz="2000" i="1" dirty="0"/>
              <a:t> </a:t>
            </a:r>
            <a:r>
              <a:rPr lang="nl-NL" sz="2000" i="1" dirty="0" err="1"/>
              <a:t>during</a:t>
            </a:r>
            <a:r>
              <a:rPr lang="nl-NL" sz="2000" i="1" dirty="0"/>
              <a:t> </a:t>
            </a:r>
            <a:r>
              <a:rPr lang="nl-NL" sz="2000" i="1" dirty="0" err="1"/>
              <a:t>which</a:t>
            </a:r>
            <a:r>
              <a:rPr lang="nl-NL" sz="2000" i="1" dirty="0"/>
              <a:t> </a:t>
            </a:r>
            <a:r>
              <a:rPr lang="nl-NL" sz="2000" i="1" dirty="0" err="1"/>
              <a:t>the</a:t>
            </a:r>
            <a:r>
              <a:rPr lang="nl-NL" sz="2000" i="1" dirty="0"/>
              <a:t> system is in </a:t>
            </a:r>
            <a:r>
              <a:rPr lang="nl-NL" sz="2000" i="1" dirty="0" err="1"/>
              <a:t>thermodynamic</a:t>
            </a:r>
            <a:r>
              <a:rPr lang="nl-NL" sz="2000" i="1" dirty="0"/>
              <a:t> equilibrium at </a:t>
            </a:r>
            <a:r>
              <a:rPr lang="nl-NL" sz="2000" i="1" dirty="0" err="1"/>
              <a:t>every</a:t>
            </a:r>
            <a:r>
              <a:rPr lang="nl-NL" sz="2000" i="1" dirty="0"/>
              <a:t> moment</a:t>
            </a:r>
          </a:p>
          <a:p>
            <a:r>
              <a:rPr lang="nl-NL" sz="2000" b="1" dirty="0" err="1"/>
              <a:t>Irreversible</a:t>
            </a:r>
            <a:r>
              <a:rPr lang="nl-NL" sz="2000" b="1" dirty="0"/>
              <a:t> </a:t>
            </a:r>
            <a:r>
              <a:rPr lang="nl-NL" sz="2000" b="1" dirty="0" err="1"/>
              <a:t>process</a:t>
            </a:r>
            <a:r>
              <a:rPr lang="nl-NL" sz="2000" b="1" dirty="0"/>
              <a:t> </a:t>
            </a:r>
          </a:p>
          <a:p>
            <a:pPr marL="0" indent="0">
              <a:buNone/>
            </a:pPr>
            <a:r>
              <a:rPr lang="nl-NL" sz="2000" dirty="0"/>
              <a:t>A </a:t>
            </a:r>
            <a:r>
              <a:rPr lang="nl-NL" sz="2000" dirty="0" err="1"/>
              <a:t>process</a:t>
            </a:r>
            <a:r>
              <a:rPr lang="nl-NL" sz="2000" dirty="0"/>
              <a:t> </a:t>
            </a:r>
            <a:r>
              <a:rPr lang="nl-NL" sz="2000" dirty="0" err="1"/>
              <a:t>that</a:t>
            </a:r>
            <a:r>
              <a:rPr lang="nl-NL" sz="2000" dirty="0"/>
              <a:t> is </a:t>
            </a:r>
            <a:r>
              <a:rPr lang="nl-NL" sz="2000" dirty="0" err="1"/>
              <a:t>not</a:t>
            </a:r>
            <a:r>
              <a:rPr lang="nl-NL" sz="2000" dirty="0"/>
              <a:t> </a:t>
            </a:r>
            <a:r>
              <a:rPr lang="nl-NL" sz="2000" dirty="0" err="1"/>
              <a:t>necessarily</a:t>
            </a:r>
            <a:r>
              <a:rPr lang="nl-NL" sz="2000" dirty="0"/>
              <a:t> </a:t>
            </a:r>
            <a:r>
              <a:rPr lang="nl-NL" sz="2000" dirty="0" err="1"/>
              <a:t>reversible</a:t>
            </a:r>
            <a:r>
              <a:rPr lang="nl-NL" sz="2000" dirty="0"/>
              <a:t>. </a:t>
            </a:r>
          </a:p>
          <a:p>
            <a:r>
              <a:rPr lang="nl-NL" sz="2000" b="1" dirty="0" err="1"/>
              <a:t>Isothermal</a:t>
            </a:r>
            <a:r>
              <a:rPr lang="nl-NL" sz="2000" b="1" dirty="0"/>
              <a:t> </a:t>
            </a:r>
            <a:r>
              <a:rPr lang="nl-NL" sz="2000" b="1" dirty="0" err="1"/>
              <a:t>process</a:t>
            </a:r>
            <a:r>
              <a:rPr lang="nl-NL" sz="2000" b="1" dirty="0"/>
              <a:t>     		</a:t>
            </a:r>
            <a:r>
              <a:rPr lang="nl-NL" sz="2000" dirty="0" err="1"/>
              <a:t>dT</a:t>
            </a:r>
            <a:r>
              <a:rPr lang="nl-NL" sz="2000" dirty="0"/>
              <a:t> = 0</a:t>
            </a:r>
          </a:p>
          <a:p>
            <a:r>
              <a:rPr lang="nl-NL" sz="2000" b="1" dirty="0" err="1"/>
              <a:t>Isobaric</a:t>
            </a:r>
            <a:r>
              <a:rPr lang="nl-NL" sz="2000" b="1" dirty="0"/>
              <a:t> </a:t>
            </a:r>
            <a:r>
              <a:rPr lang="nl-NL" sz="2000" b="1" dirty="0" err="1"/>
              <a:t>process</a:t>
            </a:r>
            <a:r>
              <a:rPr lang="nl-NL" sz="2000" b="1" dirty="0"/>
              <a:t>     </a:t>
            </a:r>
            <a:r>
              <a:rPr lang="nl-NL" sz="2000" dirty="0"/>
              <a:t>		</a:t>
            </a:r>
            <a:r>
              <a:rPr lang="nl-NL" sz="2000" dirty="0" err="1"/>
              <a:t>dP</a:t>
            </a:r>
            <a:r>
              <a:rPr lang="nl-NL" sz="2000" dirty="0"/>
              <a:t> = 0</a:t>
            </a:r>
          </a:p>
          <a:p>
            <a:r>
              <a:rPr lang="nl-NL" sz="2000" b="1" dirty="0" err="1"/>
              <a:t>Isochoric</a:t>
            </a:r>
            <a:r>
              <a:rPr lang="nl-NL" sz="2000" b="1" dirty="0"/>
              <a:t> </a:t>
            </a:r>
            <a:r>
              <a:rPr lang="nl-NL" sz="2000" b="1" dirty="0" err="1"/>
              <a:t>process</a:t>
            </a:r>
            <a:r>
              <a:rPr lang="nl-NL" sz="2000" b="1" dirty="0"/>
              <a:t>    </a:t>
            </a:r>
            <a:r>
              <a:rPr lang="nl-NL" sz="2000" dirty="0"/>
              <a:t>		</a:t>
            </a:r>
            <a:r>
              <a:rPr lang="nl-NL" sz="2000" dirty="0" err="1"/>
              <a:t>dV</a:t>
            </a:r>
            <a:r>
              <a:rPr lang="nl-NL" sz="2000" dirty="0"/>
              <a:t> = 0 </a:t>
            </a:r>
          </a:p>
          <a:p>
            <a:r>
              <a:rPr lang="nl-NL" sz="2000" b="1" dirty="0" err="1"/>
              <a:t>Adiabatic</a:t>
            </a:r>
            <a:r>
              <a:rPr lang="nl-NL" sz="2000" b="1" dirty="0"/>
              <a:t> </a:t>
            </a:r>
            <a:r>
              <a:rPr lang="nl-NL" sz="2000" b="1" dirty="0" err="1"/>
              <a:t>process</a:t>
            </a:r>
            <a:r>
              <a:rPr lang="nl-NL" sz="2000" b="1" dirty="0"/>
              <a:t> </a:t>
            </a:r>
            <a:r>
              <a:rPr lang="nl-NL" sz="2000" dirty="0"/>
              <a:t>		</a:t>
            </a:r>
            <a:r>
              <a:rPr lang="nl-NL" sz="2000" dirty="0" err="1"/>
              <a:t>dQ</a:t>
            </a:r>
            <a:r>
              <a:rPr lang="nl-NL" sz="2000" dirty="0"/>
              <a:t> = 0 </a:t>
            </a:r>
          </a:p>
          <a:p>
            <a:r>
              <a:rPr lang="nl-NL" sz="2000" b="1" dirty="0" err="1"/>
              <a:t>Isolated</a:t>
            </a:r>
            <a:r>
              <a:rPr lang="nl-NL" sz="2000" b="1" dirty="0"/>
              <a:t> system		</a:t>
            </a:r>
            <a:r>
              <a:rPr lang="nl-NL" sz="2000" dirty="0" err="1"/>
              <a:t>dW</a:t>
            </a:r>
            <a:r>
              <a:rPr lang="nl-NL" sz="2000" dirty="0"/>
              <a:t> = </a:t>
            </a:r>
            <a:r>
              <a:rPr lang="nl-NL" sz="2000" dirty="0" err="1"/>
              <a:t>dQ</a:t>
            </a:r>
            <a:r>
              <a:rPr lang="nl-NL" sz="2000" dirty="0"/>
              <a:t> = dn = 0 </a:t>
            </a:r>
          </a:p>
          <a:p>
            <a:r>
              <a:rPr lang="nl-NL" sz="2000" dirty="0"/>
              <a:t>Intensive </a:t>
            </a:r>
            <a:r>
              <a:rPr lang="nl-NL" sz="2000" dirty="0" err="1"/>
              <a:t>quantity</a:t>
            </a:r>
            <a:r>
              <a:rPr lang="nl-NL" sz="2000" dirty="0"/>
              <a:t> Does </a:t>
            </a:r>
            <a:r>
              <a:rPr lang="nl-NL" sz="2000" dirty="0" err="1"/>
              <a:t>not</a:t>
            </a:r>
            <a:r>
              <a:rPr lang="nl-NL" sz="2000" dirty="0"/>
              <a:t> change </a:t>
            </a:r>
            <a:r>
              <a:rPr lang="nl-NL" sz="2000" dirty="0" err="1"/>
              <a:t>if</a:t>
            </a:r>
            <a:r>
              <a:rPr lang="nl-NL" sz="2000" dirty="0"/>
              <a:t> we </a:t>
            </a:r>
            <a:r>
              <a:rPr lang="nl-NL" sz="2000" dirty="0" err="1"/>
              <a:t>enlarge</a:t>
            </a:r>
            <a:r>
              <a:rPr lang="nl-NL" sz="2000" dirty="0"/>
              <a:t> </a:t>
            </a:r>
            <a:r>
              <a:rPr lang="nl-NL" sz="2000" dirty="0" err="1"/>
              <a:t>the</a:t>
            </a:r>
            <a:r>
              <a:rPr lang="nl-NL" sz="2000" dirty="0"/>
              <a:t> system; e.g. T </a:t>
            </a:r>
            <a:r>
              <a:rPr lang="nl-NL" sz="2000" dirty="0" err="1"/>
              <a:t>and</a:t>
            </a:r>
            <a:r>
              <a:rPr lang="nl-NL" sz="2000" dirty="0"/>
              <a:t> P.</a:t>
            </a:r>
          </a:p>
          <a:p>
            <a:r>
              <a:rPr lang="nl-NL" sz="2000" dirty="0" err="1"/>
              <a:t>Extensive</a:t>
            </a:r>
            <a:r>
              <a:rPr lang="nl-NL" sz="2000" dirty="0"/>
              <a:t> </a:t>
            </a:r>
            <a:r>
              <a:rPr lang="nl-NL" sz="2000" dirty="0" err="1"/>
              <a:t>quantity</a:t>
            </a:r>
            <a:r>
              <a:rPr lang="nl-NL" sz="2000" dirty="0"/>
              <a:t> Doubles </a:t>
            </a:r>
            <a:r>
              <a:rPr lang="nl-NL" sz="2000" dirty="0" err="1"/>
              <a:t>if</a:t>
            </a:r>
            <a:r>
              <a:rPr lang="nl-NL" sz="2000" dirty="0"/>
              <a:t> we make </a:t>
            </a:r>
            <a:r>
              <a:rPr lang="nl-NL" sz="2000" dirty="0" err="1"/>
              <a:t>the</a:t>
            </a:r>
            <a:r>
              <a:rPr lang="nl-NL" sz="2000" dirty="0"/>
              <a:t> system </a:t>
            </a:r>
            <a:r>
              <a:rPr lang="nl-NL" sz="2000" dirty="0" err="1"/>
              <a:t>twice</a:t>
            </a:r>
            <a:r>
              <a:rPr lang="nl-NL" sz="2000" dirty="0"/>
              <a:t> as large; e.g. V </a:t>
            </a:r>
            <a:r>
              <a:rPr lang="nl-NL" sz="2000" dirty="0" err="1"/>
              <a:t>and</a:t>
            </a:r>
            <a:r>
              <a:rPr lang="nl-NL" sz="2000" dirty="0"/>
              <a:t> n.</a:t>
            </a:r>
            <a:br>
              <a:rPr lang="nl-NL" sz="2000" dirty="0"/>
            </a:br>
            <a:endParaRPr lang="nl-NL" sz="2000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799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kstvak 1"/>
          <p:cNvSpPr txBox="1">
            <a:spLocks noChangeArrowheads="1"/>
          </p:cNvSpPr>
          <p:nvPr/>
        </p:nvSpPr>
        <p:spPr bwMode="auto">
          <a:xfrm>
            <a:off x="250825" y="188913"/>
            <a:ext cx="8569325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 dirty="0" err="1">
                <a:latin typeface="Calibri" pitchFamily="34" charset="0"/>
              </a:rPr>
              <a:t>Exercise</a:t>
            </a:r>
            <a:r>
              <a:rPr lang="nl-NL" sz="2400" dirty="0">
                <a:latin typeface="Calibri" pitchFamily="34" charset="0"/>
              </a:rPr>
              <a:t> 1 </a:t>
            </a:r>
            <a:r>
              <a:rPr lang="nl-NL" sz="2400" dirty="0" err="1">
                <a:latin typeface="Calibri" pitchFamily="34" charset="0"/>
              </a:rPr>
              <a:t>often</a:t>
            </a:r>
            <a:r>
              <a:rPr lang="nl-NL" sz="2400" dirty="0">
                <a:latin typeface="Calibri" pitchFamily="34" charset="0"/>
              </a:rPr>
              <a:t> </a:t>
            </a:r>
            <a:r>
              <a:rPr lang="nl-NL" sz="2400" dirty="0" err="1">
                <a:latin typeface="Calibri" pitchFamily="34" charset="0"/>
              </a:rPr>
              <a:t>involves</a:t>
            </a:r>
            <a:r>
              <a:rPr lang="nl-NL" sz="2400" dirty="0">
                <a:latin typeface="Calibri" pitchFamily="34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nl-NL" sz="2400" dirty="0">
                <a:latin typeface="Calibri" pitchFamily="34" charset="0"/>
              </a:rPr>
              <a:t> </a:t>
            </a:r>
            <a:r>
              <a:rPr lang="nl-NL" sz="2400" dirty="0" err="1">
                <a:latin typeface="Calibri" pitchFamily="34" charset="0"/>
              </a:rPr>
              <a:t>the</a:t>
            </a:r>
            <a:r>
              <a:rPr lang="nl-NL" sz="2400" dirty="0">
                <a:latin typeface="Calibri" pitchFamily="34" charset="0"/>
              </a:rPr>
              <a:t> </a:t>
            </a:r>
            <a:r>
              <a:rPr lang="nl-NL" sz="2400" dirty="0" err="1">
                <a:latin typeface="Calibri" pitchFamily="34" charset="0"/>
              </a:rPr>
              <a:t>difference</a:t>
            </a:r>
            <a:r>
              <a:rPr lang="nl-NL" sz="2400" dirty="0">
                <a:latin typeface="Calibri" pitchFamily="34" charset="0"/>
              </a:rPr>
              <a:t> </a:t>
            </a:r>
            <a:r>
              <a:rPr lang="nl-NL" sz="2400" dirty="0" err="1">
                <a:latin typeface="Calibri" pitchFamily="34" charset="0"/>
              </a:rPr>
              <a:t>between</a:t>
            </a:r>
            <a:r>
              <a:rPr lang="nl-NL" sz="2400" dirty="0">
                <a:latin typeface="Calibri" pitchFamily="34" charset="0"/>
              </a:rPr>
              <a:t> 	“State </a:t>
            </a:r>
            <a:r>
              <a:rPr lang="nl-NL" sz="2400" dirty="0" err="1">
                <a:latin typeface="Calibri" pitchFamily="34" charset="0"/>
              </a:rPr>
              <a:t>function</a:t>
            </a:r>
            <a:r>
              <a:rPr lang="nl-NL" sz="2400" dirty="0">
                <a:latin typeface="Calibri" pitchFamily="34" charset="0"/>
              </a:rPr>
              <a:t>” (</a:t>
            </a:r>
            <a:r>
              <a:rPr lang="nl-NL" sz="2400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nl-NL" sz="2400" i="1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nl-NL" sz="2400" i="1" dirty="0"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nl-NL" sz="2400" dirty="0" err="1">
                <a:latin typeface="Calibri" pitchFamily="34" charset="0"/>
              </a:rPr>
              <a:t>etc</a:t>
            </a:r>
            <a:r>
              <a:rPr lang="nl-NL" sz="2400" dirty="0">
                <a:latin typeface="Calibri" pitchFamily="34" charset="0"/>
              </a:rPr>
              <a:t>) </a:t>
            </a:r>
            <a:r>
              <a:rPr lang="nl-NL" sz="2400" dirty="0" err="1">
                <a:latin typeface="Calibri" pitchFamily="34" charset="0"/>
              </a:rPr>
              <a:t>and</a:t>
            </a:r>
            <a:r>
              <a:rPr lang="nl-NL" sz="2400" dirty="0">
                <a:latin typeface="Calibri" pitchFamily="34" charset="0"/>
              </a:rPr>
              <a:t> </a:t>
            </a:r>
            <a:br>
              <a:rPr lang="nl-NL" sz="2400" dirty="0">
                <a:latin typeface="Calibri" pitchFamily="34" charset="0"/>
              </a:rPr>
            </a:br>
            <a:r>
              <a:rPr lang="nl-NL" sz="2400" dirty="0">
                <a:latin typeface="Calibri" pitchFamily="34" charset="0"/>
              </a:rPr>
              <a:t>                                     		“</a:t>
            </a:r>
            <a:r>
              <a:rPr lang="nl-NL" sz="2400" dirty="0" err="1">
                <a:latin typeface="Calibri" pitchFamily="34" charset="0"/>
              </a:rPr>
              <a:t>Equation</a:t>
            </a:r>
            <a:r>
              <a:rPr lang="nl-NL" sz="2400" dirty="0">
                <a:latin typeface="Calibri" pitchFamily="34" charset="0"/>
              </a:rPr>
              <a:t> of State” (</a:t>
            </a:r>
            <a:r>
              <a:rPr lang="nl-NL" sz="2400" i="1" dirty="0" err="1">
                <a:latin typeface="Times New Roman" pitchFamily="18" charset="0"/>
                <a:cs typeface="Times New Roman" pitchFamily="18" charset="0"/>
              </a:rPr>
              <a:t>pV</a:t>
            </a:r>
            <a:r>
              <a:rPr lang="nl-NL" sz="24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nl-NL" sz="2400" i="1" dirty="0" err="1">
                <a:latin typeface="Times New Roman" pitchFamily="18" charset="0"/>
                <a:cs typeface="Times New Roman" pitchFamily="18" charset="0"/>
              </a:rPr>
              <a:t>nRT</a:t>
            </a:r>
            <a:r>
              <a:rPr lang="nl-NL" sz="2400" dirty="0">
                <a:latin typeface="Calibri" pitchFamily="34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nl-NL" sz="2400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nl-NL" sz="2400" dirty="0">
                <a:latin typeface="Calibri" pitchFamily="34" charset="0"/>
              </a:rPr>
              <a:t> </a:t>
            </a:r>
            <a:r>
              <a:rPr lang="nl-NL" sz="2400" dirty="0" err="1">
                <a:latin typeface="Calibri" pitchFamily="34" charset="0"/>
              </a:rPr>
              <a:t>whether</a:t>
            </a:r>
            <a:r>
              <a:rPr lang="nl-NL" sz="2400" dirty="0">
                <a:latin typeface="Calibri" pitchFamily="34" charset="0"/>
              </a:rPr>
              <a:t> </a:t>
            </a:r>
            <a:r>
              <a:rPr lang="nl-NL" sz="2400" dirty="0" err="1">
                <a:latin typeface="Calibri" pitchFamily="34" charset="0"/>
              </a:rPr>
              <a:t>something</a:t>
            </a:r>
            <a:r>
              <a:rPr lang="nl-NL" sz="2400" dirty="0">
                <a:latin typeface="Calibri" pitchFamily="34" charset="0"/>
              </a:rPr>
              <a:t> is a “State </a:t>
            </a:r>
            <a:r>
              <a:rPr lang="nl-NL" sz="2400" dirty="0" err="1">
                <a:latin typeface="Calibri" pitchFamily="34" charset="0"/>
              </a:rPr>
              <a:t>function</a:t>
            </a:r>
            <a:r>
              <a:rPr lang="nl-NL" sz="2400" dirty="0">
                <a:latin typeface="Calibri" pitchFamily="34" charset="0"/>
              </a:rPr>
              <a:t>” or </a:t>
            </a:r>
            <a:r>
              <a:rPr lang="nl-NL" sz="2400" dirty="0" err="1">
                <a:latin typeface="Calibri" pitchFamily="34" charset="0"/>
              </a:rPr>
              <a:t>not</a:t>
            </a:r>
            <a:endParaRPr lang="nl-NL" sz="2400" dirty="0">
              <a:latin typeface="Calibri" pitchFamily="34" charset="0"/>
            </a:endParaRPr>
          </a:p>
          <a:p>
            <a:r>
              <a:rPr lang="nl-NL" sz="2400" dirty="0">
                <a:latin typeface="Calibri" pitchFamily="34" charset="0"/>
              </a:rPr>
              <a:t>      </a:t>
            </a:r>
            <a:r>
              <a:rPr lang="nl-NL" sz="2400" u="sng" dirty="0">
                <a:latin typeface="Calibri" pitchFamily="34" charset="0"/>
              </a:rPr>
              <a:t>State </a:t>
            </a:r>
            <a:r>
              <a:rPr lang="nl-NL" sz="2400" u="sng" dirty="0" err="1">
                <a:latin typeface="Calibri" pitchFamily="34" charset="0"/>
              </a:rPr>
              <a:t>Function</a:t>
            </a:r>
            <a:r>
              <a:rPr lang="nl-NL" sz="2400" dirty="0">
                <a:latin typeface="Calibri" pitchFamily="34" charset="0"/>
              </a:rPr>
              <a:t>:			</a:t>
            </a:r>
            <a:r>
              <a:rPr lang="nl-NL" sz="2400" u="sng" dirty="0" err="1">
                <a:latin typeface="Calibri" pitchFamily="34" charset="0"/>
              </a:rPr>
              <a:t>not</a:t>
            </a:r>
            <a:r>
              <a:rPr lang="nl-NL" sz="2400" u="sng" dirty="0">
                <a:latin typeface="Calibri" pitchFamily="34" charset="0"/>
              </a:rPr>
              <a:t> a State </a:t>
            </a:r>
            <a:r>
              <a:rPr lang="nl-NL" sz="2400" u="sng" dirty="0" err="1">
                <a:latin typeface="Calibri" pitchFamily="34" charset="0"/>
              </a:rPr>
              <a:t>Function</a:t>
            </a:r>
            <a:r>
              <a:rPr lang="nl-NL" sz="2400" dirty="0">
                <a:latin typeface="Calibri" pitchFamily="34" charset="0"/>
              </a:rPr>
              <a:t>:</a:t>
            </a:r>
          </a:p>
          <a:p>
            <a:pPr>
              <a:tabLst>
                <a:tab pos="403225" algn="l"/>
              </a:tabLst>
            </a:pPr>
            <a:r>
              <a:rPr lang="nl-NL" sz="2400" dirty="0">
                <a:latin typeface="Calibri" pitchFamily="34" charset="0"/>
              </a:rPr>
              <a:t>	</a:t>
            </a:r>
            <a:r>
              <a:rPr lang="nl-NL" sz="24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l-NL" sz="2400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l-NL" sz="2400" i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l-NL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nl-NL" sz="2400" i="1" dirty="0">
                <a:latin typeface="Times New Roman" pitchFamily="18" charset="0"/>
                <a:cs typeface="Times New Roman" pitchFamily="18" charset="0"/>
              </a:rPr>
              <a:t>Q, W</a:t>
            </a:r>
          </a:p>
          <a:p>
            <a:pPr>
              <a:tabLst>
                <a:tab pos="403225" algn="l"/>
              </a:tabLst>
            </a:pPr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nl-NL" sz="2400" i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nl-NL" sz="2400" baseline="-25000" dirty="0" err="1">
                <a:latin typeface="Times New Roman" pitchFamily="18" charset="0"/>
                <a:cs typeface="Times New Roman" pitchFamily="18" charset="0"/>
              </a:rPr>
              <a:t>sys</a:t>
            </a:r>
            <a:r>
              <a:rPr lang="nl-NL" sz="2400" baseline="-250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nl-NL" sz="2400" i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nl-NL" sz="2400" baseline="-25000" dirty="0" err="1">
                <a:latin typeface="Times New Roman" pitchFamily="18" charset="0"/>
                <a:cs typeface="Times New Roman" pitchFamily="18" charset="0"/>
              </a:rPr>
              <a:t>tot</a:t>
            </a:r>
            <a:r>
              <a:rPr lang="nl-NL" sz="2400" baseline="-250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nl-NL" sz="2400" i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nl-NL" sz="2400" baseline="-25000" dirty="0" err="1">
                <a:latin typeface="Times New Roman" pitchFamily="18" charset="0"/>
                <a:cs typeface="Times New Roman" pitchFamily="18" charset="0"/>
              </a:rPr>
              <a:t>sur</a:t>
            </a:r>
            <a:endParaRPr lang="nl-NL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03225" algn="l"/>
              </a:tabLst>
            </a:pPr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nl-NL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l-NL" sz="24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 etc.				</a:t>
            </a:r>
          </a:p>
          <a:p>
            <a:pPr>
              <a:tabLst>
                <a:tab pos="403225" algn="l"/>
              </a:tabLst>
            </a:pPr>
            <a:r>
              <a:rPr lang="nl-NL" sz="2400" dirty="0">
                <a:latin typeface="Calibri" pitchFamily="34" charset="0"/>
              </a:rPr>
              <a:t>	</a:t>
            </a:r>
            <a:r>
              <a:rPr lang="nl-NL" sz="2400" dirty="0" err="1">
                <a:latin typeface="Calibri" pitchFamily="34" charset="0"/>
              </a:rPr>
              <a:t>mathematical</a:t>
            </a:r>
            <a:r>
              <a:rPr lang="nl-NL" sz="2400" dirty="0">
                <a:latin typeface="Calibri" pitchFamily="34" charset="0"/>
              </a:rPr>
              <a:t> operations		</a:t>
            </a:r>
            <a:endParaRPr lang="nl-NL" sz="2400" i="1" dirty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03225" algn="l"/>
              </a:tabLst>
            </a:pPr>
            <a:r>
              <a:rPr lang="nl-NL" sz="2400" dirty="0">
                <a:latin typeface="Calibri" pitchFamily="34" charset="0"/>
              </a:rPr>
              <a:t>	of </a:t>
            </a:r>
            <a:r>
              <a:rPr lang="nl-NL" sz="2400" dirty="0" err="1">
                <a:latin typeface="Calibri" pitchFamily="34" charset="0"/>
              </a:rPr>
              <a:t>the</a:t>
            </a:r>
            <a:r>
              <a:rPr lang="nl-NL" sz="2400" dirty="0">
                <a:latin typeface="Calibri" pitchFamily="34" charset="0"/>
              </a:rPr>
              <a:t> </a:t>
            </a:r>
            <a:r>
              <a:rPr lang="nl-NL" sz="2400" dirty="0" err="1">
                <a:latin typeface="Calibri" pitchFamily="34" charset="0"/>
              </a:rPr>
              <a:t>functions</a:t>
            </a:r>
            <a:r>
              <a:rPr lang="nl-NL" sz="2400" dirty="0">
                <a:latin typeface="Calibri" pitchFamily="34" charset="0"/>
              </a:rPr>
              <a:t> </a:t>
            </a:r>
            <a:r>
              <a:rPr lang="nl-NL" sz="2400" dirty="0" err="1">
                <a:latin typeface="Calibri" pitchFamily="34" charset="0"/>
              </a:rPr>
              <a:t>above</a:t>
            </a:r>
            <a:r>
              <a:rPr lang="nl-NL" sz="2400" dirty="0">
                <a:latin typeface="Calibri" pitchFamily="34" charset="0"/>
              </a:rPr>
              <a:t>:</a:t>
            </a:r>
          </a:p>
          <a:p>
            <a:pPr>
              <a:tabLst>
                <a:tab pos="403225" algn="l"/>
              </a:tabLst>
            </a:pPr>
            <a:r>
              <a:rPr lang="nl-NL" sz="2400" dirty="0">
                <a:latin typeface="Calibri" pitchFamily="34" charset="0"/>
              </a:rPr>
              <a:t>	</a:t>
            </a:r>
            <a:r>
              <a:rPr lang="nl-NL" sz="2400" i="1" dirty="0">
                <a:latin typeface="Times New Roman" pitchFamily="18" charset="0"/>
                <a:cs typeface="Times New Roman" pitchFamily="18" charset="0"/>
              </a:rPr>
              <a:t>H + U</a:t>
            </a:r>
          </a:p>
          <a:p>
            <a:pPr>
              <a:tabLst>
                <a:tab pos="403225" algn="l"/>
              </a:tabLst>
            </a:pPr>
            <a:r>
              <a:rPr lang="nl-NL" sz="24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nl-NL" sz="2400" i="1" dirty="0" err="1">
                <a:latin typeface="Times New Roman" pitchFamily="18" charset="0"/>
                <a:cs typeface="Times New Roman" pitchFamily="18" charset="0"/>
              </a:rPr>
              <a:t>pT</a:t>
            </a:r>
            <a:endParaRPr lang="nl-NL" sz="2400" i="1" dirty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03225" algn="l"/>
              </a:tabLst>
            </a:pPr>
            <a:r>
              <a:rPr lang="nl-NL" sz="24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nl-NL" sz="2400" i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nl-NL" sz="2400" i="1" baseline="-25000" dirty="0" err="1">
                <a:latin typeface="Times New Roman" pitchFamily="18" charset="0"/>
                <a:cs typeface="Times New Roman" pitchFamily="18" charset="0"/>
              </a:rPr>
              <a:t>sys</a:t>
            </a:r>
            <a:r>
              <a:rPr lang="nl-NL" sz="2400" i="1" dirty="0" err="1">
                <a:latin typeface="Times New Roman" pitchFamily="18" charset="0"/>
                <a:cs typeface="Times New Roman" pitchFamily="18" charset="0"/>
              </a:rPr>
              <a:t>T</a:t>
            </a:r>
            <a:endParaRPr lang="nl-NL" sz="2400" i="1" dirty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03225" algn="l"/>
              </a:tabLst>
            </a:pPr>
            <a:r>
              <a:rPr lang="nl-NL" sz="2400" dirty="0">
                <a:latin typeface="Calibri" pitchFamily="34" charset="0"/>
              </a:rPr>
              <a:t>					</a:t>
            </a:r>
            <a:r>
              <a:rPr lang="nl-NL" sz="2400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nl-NL" sz="2400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>
              <a:tabLst>
                <a:tab pos="403225" algn="l"/>
              </a:tabLst>
            </a:pPr>
            <a:r>
              <a:rPr lang="nl-NL" sz="2400" i="1" dirty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nl-NL" sz="2400" i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nl-NL" sz="2400" baseline="-25000" dirty="0" err="1">
                <a:latin typeface="Times New Roman" pitchFamily="18" charset="0"/>
                <a:cs typeface="Times New Roman" pitchFamily="18" charset="0"/>
              </a:rPr>
              <a:t>tot</a:t>
            </a:r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nl-NL" sz="2400" i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nl-NL" sz="2400" baseline="-25000" dirty="0" err="1"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 ?</a:t>
            </a:r>
            <a:endParaRPr lang="nl-NL" sz="2400" baseline="-25000" dirty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03225" algn="l"/>
              </a:tabLst>
            </a:pPr>
            <a:r>
              <a:rPr lang="nl-NL" sz="2400" baseline="-25000" dirty="0">
                <a:latin typeface="Times New Roman" pitchFamily="18" charset="0"/>
                <a:cs typeface="Times New Roman" pitchFamily="18" charset="0"/>
              </a:rPr>
              <a:t>	</a:t>
            </a:r>
            <a:endParaRPr lang="nl-N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611560" y="2420888"/>
            <a:ext cx="3528392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4715855" y="2420888"/>
            <a:ext cx="3024497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Left Arrow 5"/>
          <p:cNvSpPr/>
          <p:nvPr/>
        </p:nvSpPr>
        <p:spPr>
          <a:xfrm>
            <a:off x="1828800" y="5486400"/>
            <a:ext cx="1905000" cy="228600"/>
          </a:xfrm>
          <a:prstGeom prst="left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1828800" y="5837172"/>
            <a:ext cx="1905000" cy="228600"/>
          </a:xfrm>
          <a:prstGeom prst="left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3000" y="5682854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nl-NL" sz="2400" baseline="-25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sys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68190" y="53340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∆U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21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l="13477" t="12133" r="15229" b="24369"/>
          <a:stretch/>
        </p:blipFill>
        <p:spPr>
          <a:xfrm>
            <a:off x="274320" y="1163843"/>
            <a:ext cx="7334027" cy="4082527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922085" y="3786020"/>
            <a:ext cx="23075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Yes</a:t>
            </a:r>
          </a:p>
          <a:p>
            <a:r>
              <a:rPr lang="nl-NL" dirty="0">
                <a:solidFill>
                  <a:srgbClr val="FF0000"/>
                </a:solidFill>
              </a:rPr>
              <a:t>No (= Q)</a:t>
            </a:r>
          </a:p>
          <a:p>
            <a:r>
              <a:rPr lang="nl-NL" dirty="0">
                <a:solidFill>
                  <a:srgbClr val="FF0000"/>
                </a:solidFill>
              </a:rPr>
              <a:t>Yes</a:t>
            </a:r>
          </a:p>
          <a:p>
            <a:r>
              <a:rPr lang="nl-NL" b="1" dirty="0">
                <a:solidFill>
                  <a:srgbClr val="FF0000"/>
                </a:solidFill>
              </a:rPr>
              <a:t>No</a:t>
            </a:r>
          </a:p>
          <a:p>
            <a:r>
              <a:rPr lang="nl-NL" dirty="0">
                <a:solidFill>
                  <a:srgbClr val="FF0000"/>
                </a:solidFill>
              </a:rPr>
              <a:t>Yes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E62BC5E-4B48-474D-9D91-73623ACD7AD9}"/>
              </a:ext>
            </a:extLst>
          </p:cNvPr>
          <p:cNvSpPr txBox="1"/>
          <p:nvPr/>
        </p:nvSpPr>
        <p:spPr>
          <a:xfrm>
            <a:off x="3962400" y="1828800"/>
            <a:ext cx="533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Gas </a:t>
            </a:r>
            <a:r>
              <a:rPr lang="nl-NL" dirty="0" err="1">
                <a:solidFill>
                  <a:srgbClr val="FF0000"/>
                </a:solidFill>
              </a:rPr>
              <a:t>that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complies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with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pV</a:t>
            </a:r>
            <a:r>
              <a:rPr lang="nl-NL" dirty="0">
                <a:solidFill>
                  <a:srgbClr val="FF0000"/>
                </a:solidFill>
              </a:rPr>
              <a:t>=</a:t>
            </a:r>
            <a:r>
              <a:rPr lang="nl-NL" dirty="0" err="1">
                <a:solidFill>
                  <a:srgbClr val="FF0000"/>
                </a:solidFill>
              </a:rPr>
              <a:t>nRT</a:t>
            </a:r>
            <a:endParaRPr lang="nl-NL" dirty="0">
              <a:solidFill>
                <a:srgbClr val="FF0000"/>
              </a:solidFill>
            </a:endParaRPr>
          </a:p>
          <a:p>
            <a:r>
              <a:rPr lang="nl-NL" dirty="0" err="1">
                <a:solidFill>
                  <a:srgbClr val="FF0000"/>
                </a:solidFill>
              </a:rPr>
              <a:t>Process</a:t>
            </a:r>
            <a:r>
              <a:rPr lang="nl-NL" dirty="0">
                <a:solidFill>
                  <a:srgbClr val="FF0000"/>
                </a:solidFill>
              </a:rPr>
              <a:t> in </a:t>
            </a:r>
            <a:r>
              <a:rPr lang="nl-NL" dirty="0" err="1">
                <a:solidFill>
                  <a:srgbClr val="FF0000"/>
                </a:solidFill>
              </a:rPr>
              <a:t>which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dP</a:t>
            </a:r>
            <a:r>
              <a:rPr lang="nl-NL" dirty="0">
                <a:solidFill>
                  <a:srgbClr val="FF0000"/>
                </a:solidFill>
              </a:rPr>
              <a:t> = 0</a:t>
            </a:r>
          </a:p>
          <a:p>
            <a:r>
              <a:rPr lang="nl-NL" i="1" dirty="0">
                <a:solidFill>
                  <a:srgbClr val="FF0000"/>
                </a:solidFill>
              </a:rPr>
              <a:t>Later</a:t>
            </a:r>
          </a:p>
          <a:p>
            <a:r>
              <a:rPr lang="nl-NL" dirty="0" err="1">
                <a:solidFill>
                  <a:srgbClr val="FF0000"/>
                </a:solidFill>
              </a:rPr>
              <a:t>the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value</a:t>
            </a:r>
            <a:r>
              <a:rPr lang="nl-NL" dirty="0">
                <a:solidFill>
                  <a:srgbClr val="FF0000"/>
                </a:solidFill>
              </a:rPr>
              <a:t> of </a:t>
            </a:r>
            <a:r>
              <a:rPr lang="nl-NL" dirty="0" err="1">
                <a:solidFill>
                  <a:srgbClr val="FF0000"/>
                </a:solidFill>
              </a:rPr>
              <a:t>the</a:t>
            </a:r>
            <a:r>
              <a:rPr lang="nl-NL" dirty="0">
                <a:solidFill>
                  <a:srgbClr val="FF0000"/>
                </a:solidFill>
              </a:rPr>
              <a:t> </a:t>
            </a:r>
            <a:r>
              <a:rPr lang="nl-NL" dirty="0">
                <a:solidFill>
                  <a:srgbClr val="FF0000"/>
                </a:solidFill>
                <a:hlinkClick r:id="rId3" tooltip="Reaction quotien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reaction quotient</a:t>
            </a:r>
            <a:r>
              <a:rPr lang="nl-NL" dirty="0">
                <a:solidFill>
                  <a:srgbClr val="FF0000"/>
                </a:solidFill>
              </a:rPr>
              <a:t> </a:t>
            </a:r>
            <a:r>
              <a:rPr lang="nl-NL" i="1" dirty="0" err="1">
                <a:solidFill>
                  <a:srgbClr val="FF0000"/>
                </a:solidFill>
              </a:rPr>
              <a:t>Q</a:t>
            </a:r>
            <a:r>
              <a:rPr lang="nl-NL" i="1" baseline="-25000" dirty="0" err="1">
                <a:solidFill>
                  <a:srgbClr val="FF0000"/>
                </a:solidFill>
              </a:rPr>
              <a:t>t</a:t>
            </a:r>
            <a:r>
              <a:rPr lang="nl-NL" dirty="0">
                <a:solidFill>
                  <a:srgbClr val="FF0000"/>
                </a:solidFill>
              </a:rPr>
              <a:t> at equilibrium</a:t>
            </a:r>
          </a:p>
          <a:p>
            <a:r>
              <a:rPr lang="nl-NL" dirty="0">
                <a:solidFill>
                  <a:srgbClr val="FF0000"/>
                </a:solidFill>
              </a:rPr>
              <a:t>energy per unit </a:t>
            </a:r>
            <a:r>
              <a:rPr lang="nl-NL" dirty="0" err="1">
                <a:solidFill>
                  <a:srgbClr val="FF0000"/>
                </a:solidFill>
              </a:rPr>
              <a:t>electric</a:t>
            </a:r>
            <a:r>
              <a:rPr lang="nl-NL" dirty="0">
                <a:solidFill>
                  <a:srgbClr val="FF0000"/>
                </a:solidFill>
              </a:rPr>
              <a:t> charge</a:t>
            </a:r>
            <a:endParaRPr lang="nl-NL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34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2763</TotalTime>
  <Words>1920</Words>
  <Application>Microsoft Office PowerPoint</Application>
  <PresentationFormat>Diavoorstelling (4:3)</PresentationFormat>
  <Paragraphs>311</Paragraphs>
  <Slides>28</Slides>
  <Notes>1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Cambria Math</vt:lpstr>
      <vt:lpstr>Segoe UI</vt:lpstr>
      <vt:lpstr>Times New Roman</vt:lpstr>
      <vt:lpstr>Office Theme</vt:lpstr>
      <vt:lpstr>Vergelijking</vt:lpstr>
      <vt:lpstr>Thermodynamics</vt:lpstr>
      <vt:lpstr>Expectations</vt:lpstr>
      <vt:lpstr>Course outline</vt:lpstr>
      <vt:lpstr>Course today</vt:lpstr>
      <vt:lpstr>Basics include to study…….</vt:lpstr>
      <vt:lpstr>Basics include some definitions 1</vt:lpstr>
      <vt:lpstr>Basics include some definitions 2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Perfect monoatomic gasses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End for today!</vt:lpstr>
    </vt:vector>
  </TitlesOfParts>
  <Company>Radboud Universiteit Nijmegen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eheijmen</dc:creator>
  <cp:lastModifiedBy>Martin Waals</cp:lastModifiedBy>
  <cp:revision>101</cp:revision>
  <dcterms:created xsi:type="dcterms:W3CDTF">2014-05-23T13:46:13Z</dcterms:created>
  <dcterms:modified xsi:type="dcterms:W3CDTF">2022-02-17T14:19:52Z</dcterms:modified>
</cp:coreProperties>
</file>