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5" r:id="rId9"/>
    <p:sldId id="266" r:id="rId10"/>
    <p:sldId id="268" r:id="rId11"/>
    <p:sldId id="267" r:id="rId12"/>
    <p:sldId id="271" r:id="rId13"/>
    <p:sldId id="263" r:id="rId14"/>
    <p:sldId id="269" r:id="rId15"/>
    <p:sldId id="270" r:id="rId16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37" autoAdjust="0"/>
    <p:restoredTop sz="94660"/>
  </p:normalViewPr>
  <p:slideViewPr>
    <p:cSldViewPr>
      <p:cViewPr varScale="1">
        <p:scale>
          <a:sx n="87" d="100"/>
          <a:sy n="87" d="100"/>
        </p:scale>
        <p:origin x="456" y="90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4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5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het opmaakprofiel van de modelondertitel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435A2-9BB2-4312-BF84-8C644584A5C8}" type="datetimeFigureOut">
              <a:rPr lang="nl-NL" smtClean="0"/>
              <a:pPr/>
              <a:t>17-11-2021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9BE80-09BE-4EB7-BDBC-59F165D3D933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435A2-9BB2-4312-BF84-8C644584A5C8}" type="datetimeFigureOut">
              <a:rPr lang="nl-NL" smtClean="0"/>
              <a:pPr/>
              <a:t>17-11-2021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9BE80-09BE-4EB7-BDBC-59F165D3D933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435A2-9BB2-4312-BF84-8C644584A5C8}" type="datetimeFigureOut">
              <a:rPr lang="nl-NL" smtClean="0"/>
              <a:pPr/>
              <a:t>17-11-2021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9BE80-09BE-4EB7-BDBC-59F165D3D933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435A2-9BB2-4312-BF84-8C644584A5C8}" type="datetimeFigureOut">
              <a:rPr lang="nl-NL" smtClean="0"/>
              <a:pPr/>
              <a:t>17-11-2021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9BE80-09BE-4EB7-BDBC-59F165D3D933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435A2-9BB2-4312-BF84-8C644584A5C8}" type="datetimeFigureOut">
              <a:rPr lang="nl-NL" smtClean="0"/>
              <a:pPr/>
              <a:t>17-11-2021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9BE80-09BE-4EB7-BDBC-59F165D3D933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435A2-9BB2-4312-BF84-8C644584A5C8}" type="datetimeFigureOut">
              <a:rPr lang="nl-NL" smtClean="0"/>
              <a:pPr/>
              <a:t>17-11-2021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9BE80-09BE-4EB7-BDBC-59F165D3D933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435A2-9BB2-4312-BF84-8C644584A5C8}" type="datetimeFigureOut">
              <a:rPr lang="nl-NL" smtClean="0"/>
              <a:pPr/>
              <a:t>17-11-2021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9BE80-09BE-4EB7-BDBC-59F165D3D933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435A2-9BB2-4312-BF84-8C644584A5C8}" type="datetimeFigureOut">
              <a:rPr lang="nl-NL" smtClean="0"/>
              <a:pPr/>
              <a:t>17-11-2021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9BE80-09BE-4EB7-BDBC-59F165D3D933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435A2-9BB2-4312-BF84-8C644584A5C8}" type="datetimeFigureOut">
              <a:rPr lang="nl-NL" smtClean="0"/>
              <a:pPr/>
              <a:t>17-11-2021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9BE80-09BE-4EB7-BDBC-59F165D3D933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435A2-9BB2-4312-BF84-8C644584A5C8}" type="datetimeFigureOut">
              <a:rPr lang="nl-NL" smtClean="0"/>
              <a:pPr/>
              <a:t>17-11-2021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9BE80-09BE-4EB7-BDBC-59F165D3D933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435A2-9BB2-4312-BF84-8C644584A5C8}" type="datetimeFigureOut">
              <a:rPr lang="nl-NL" smtClean="0"/>
              <a:pPr/>
              <a:t>17-11-2021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9BE80-09BE-4EB7-BDBC-59F165D3D933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D435A2-9BB2-4312-BF84-8C644584A5C8}" type="datetimeFigureOut">
              <a:rPr lang="nl-NL" smtClean="0"/>
              <a:pPr/>
              <a:t>17-11-2021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79BE80-09BE-4EB7-BDBC-59F165D3D933}" type="slidenum">
              <a:rPr lang="nl-NL" smtClean="0"/>
              <a:pPr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oleObject" Target="../embeddings/oleObject8.bin"/><Relationship Id="rId4" Type="http://schemas.openxmlformats.org/officeDocument/2006/relationships/image" Target="../media/image1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10.bin"/><Relationship Id="rId4" Type="http://schemas.openxmlformats.org/officeDocument/2006/relationships/image" Target="../media/image5.wm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3.wmf"/><Relationship Id="rId4" Type="http://schemas.openxmlformats.org/officeDocument/2006/relationships/oleObject" Target="../embeddings/oleObject11.bin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2.bin"/><Relationship Id="rId10" Type="http://schemas.openxmlformats.org/officeDocument/2006/relationships/image" Target="../media/image4.wmf"/><Relationship Id="rId4" Type="http://schemas.openxmlformats.org/officeDocument/2006/relationships/image" Target="../media/image1.wmf"/><Relationship Id="rId9" Type="http://schemas.openxmlformats.org/officeDocument/2006/relationships/oleObject" Target="../embeddings/oleObject4.bin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oleObject" Target="../embeddings/oleObject6.bin"/><Relationship Id="rId4" Type="http://schemas.openxmlformats.org/officeDocument/2006/relationships/image" Target="../media/image1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766936"/>
          </a:xfrm>
        </p:spPr>
        <p:txBody>
          <a:bodyPr/>
          <a:lstStyle/>
          <a:p>
            <a:r>
              <a:rPr lang="nl-NL" dirty="0" smtClean="0"/>
              <a:t>Statistical </a:t>
            </a:r>
            <a:r>
              <a:rPr lang="nl-NL" dirty="0" err="1"/>
              <a:t>Thermodynamics</a:t>
            </a:r>
            <a:endParaRPr lang="nl-NL" dirty="0"/>
          </a:p>
          <a:p>
            <a:endParaRPr lang="nl-NL" dirty="0"/>
          </a:p>
        </p:txBody>
      </p:sp>
      <p:sp>
        <p:nvSpPr>
          <p:cNvPr id="4" name="Titel 1"/>
          <p:cNvSpPr txBox="1">
            <a:spLocks/>
          </p:cNvSpPr>
          <p:nvPr/>
        </p:nvSpPr>
        <p:spPr>
          <a:xfrm>
            <a:off x="2279576" y="1742952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nl-NL" sz="4400" dirty="0" err="1"/>
              <a:t>Thermodynamics</a:t>
            </a:r>
            <a:r>
              <a:rPr lang="nl-NL" sz="4400" dirty="0"/>
              <a:t> </a:t>
            </a:r>
            <a:br>
              <a:rPr lang="nl-NL" sz="4400" dirty="0"/>
            </a:br>
            <a:r>
              <a:rPr lang="nl-NL" sz="4400" dirty="0" err="1"/>
              <a:t>tutorhour</a:t>
            </a:r>
            <a:r>
              <a:rPr lang="nl-NL" sz="4400" dirty="0"/>
              <a:t> 7</a:t>
            </a:r>
            <a:endParaRPr lang="nl-NL" sz="440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Rechte verbindingslijn 5"/>
          <p:cNvCxnSpPr/>
          <p:nvPr/>
        </p:nvCxnSpPr>
        <p:spPr>
          <a:xfrm>
            <a:off x="3935760" y="1988840"/>
            <a:ext cx="0" cy="2952328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Rechte verbindingslijn 10"/>
          <p:cNvCxnSpPr/>
          <p:nvPr/>
        </p:nvCxnSpPr>
        <p:spPr>
          <a:xfrm>
            <a:off x="3935760" y="2708920"/>
            <a:ext cx="86409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Rechte verbindingslijn 11"/>
          <p:cNvCxnSpPr/>
          <p:nvPr/>
        </p:nvCxnSpPr>
        <p:spPr>
          <a:xfrm>
            <a:off x="3935760" y="4149080"/>
            <a:ext cx="936104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kstvak 12"/>
          <p:cNvSpPr txBox="1"/>
          <p:nvPr/>
        </p:nvSpPr>
        <p:spPr>
          <a:xfrm>
            <a:off x="3935760" y="4149080"/>
            <a:ext cx="6480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000" dirty="0"/>
              <a:t>   1s</a:t>
            </a:r>
          </a:p>
        </p:txBody>
      </p:sp>
      <p:sp>
        <p:nvSpPr>
          <p:cNvPr id="14" name="Tekstvak 13"/>
          <p:cNvSpPr txBox="1"/>
          <p:nvPr/>
        </p:nvSpPr>
        <p:spPr>
          <a:xfrm>
            <a:off x="5375921" y="2708920"/>
            <a:ext cx="64807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000" dirty="0"/>
              <a:t>   2p</a:t>
            </a:r>
          </a:p>
        </p:txBody>
      </p:sp>
      <p:sp>
        <p:nvSpPr>
          <p:cNvPr id="33" name="Tekstvak 32"/>
          <p:cNvSpPr txBox="1"/>
          <p:nvPr/>
        </p:nvSpPr>
        <p:spPr>
          <a:xfrm>
            <a:off x="2207568" y="5301209"/>
            <a:ext cx="180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err="1"/>
              <a:t>Chance</a:t>
            </a:r>
            <a:r>
              <a:rPr lang="nl-NL" sz="2400" dirty="0"/>
              <a:t>(</a:t>
            </a:r>
            <a:r>
              <a:rPr lang="nl-NL" sz="2400" b="1" dirty="0"/>
              <a:t>1s</a:t>
            </a:r>
            <a:r>
              <a:rPr lang="nl-NL" sz="2400" dirty="0"/>
              <a:t>) = </a:t>
            </a:r>
          </a:p>
        </p:txBody>
      </p:sp>
      <p:grpSp>
        <p:nvGrpSpPr>
          <p:cNvPr id="43" name="Group 42"/>
          <p:cNvGrpSpPr/>
          <p:nvPr/>
        </p:nvGrpSpPr>
        <p:grpSpPr>
          <a:xfrm>
            <a:off x="4079777" y="5085184"/>
            <a:ext cx="1962397" cy="832158"/>
            <a:chOff x="2753619" y="5085184"/>
            <a:chExt cx="1962397" cy="832158"/>
          </a:xfrm>
        </p:grpSpPr>
        <p:cxnSp>
          <p:nvCxnSpPr>
            <p:cNvPr id="51" name="Rechte verbindingslijn 50"/>
            <p:cNvCxnSpPr/>
            <p:nvPr/>
          </p:nvCxnSpPr>
          <p:spPr>
            <a:xfrm>
              <a:off x="2771800" y="5517232"/>
              <a:ext cx="1944216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2" name="Tekstvak 51"/>
            <p:cNvSpPr txBox="1"/>
            <p:nvPr/>
          </p:nvSpPr>
          <p:spPr>
            <a:xfrm>
              <a:off x="3275856" y="5085184"/>
              <a:ext cx="76976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2000" b="1" dirty="0"/>
                <a:t>1.000</a:t>
              </a:r>
            </a:p>
          </p:txBody>
        </p:sp>
        <p:sp>
          <p:nvSpPr>
            <p:cNvPr id="53" name="Tekstvak 52"/>
            <p:cNvSpPr txBox="1"/>
            <p:nvPr/>
          </p:nvSpPr>
          <p:spPr>
            <a:xfrm>
              <a:off x="2753619" y="5517232"/>
              <a:ext cx="1962397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2000" b="1" dirty="0"/>
                <a:t>1.000 + 4 x 0.094</a:t>
              </a:r>
            </a:p>
          </p:txBody>
        </p:sp>
      </p:grpSp>
      <p:sp>
        <p:nvSpPr>
          <p:cNvPr id="41" name="Titel 40"/>
          <p:cNvSpPr txBox="1">
            <a:spLocks noGrp="1"/>
          </p:cNvSpPr>
          <p:nvPr>
            <p:ph type="title"/>
          </p:nvPr>
        </p:nvSpPr>
        <p:spPr>
          <a:xfrm>
            <a:off x="1981200" y="335470"/>
            <a:ext cx="8686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nl-NL" sz="3200" b="1" dirty="0" err="1"/>
              <a:t>simplified</a:t>
            </a:r>
            <a:r>
              <a:rPr lang="nl-NL" sz="3200" b="1" dirty="0"/>
              <a:t> H </a:t>
            </a:r>
            <a:r>
              <a:rPr lang="nl-NL" sz="3200" b="1" dirty="0" err="1"/>
              <a:t>atom</a:t>
            </a:r>
            <a:r>
              <a:rPr lang="nl-NL" sz="3200" b="1" dirty="0"/>
              <a:t>  </a:t>
            </a:r>
            <a:r>
              <a:rPr lang="nl-NL" sz="2800" dirty="0"/>
              <a:t>(</a:t>
            </a:r>
            <a:r>
              <a:rPr lang="nl-NL" sz="2800" dirty="0" err="1"/>
              <a:t>only</a:t>
            </a:r>
            <a:r>
              <a:rPr lang="nl-NL" sz="2800" dirty="0"/>
              <a:t> 2 </a:t>
            </a:r>
            <a:r>
              <a:rPr lang="nl-NL" sz="2800" dirty="0" err="1"/>
              <a:t>energy</a:t>
            </a:r>
            <a:r>
              <a:rPr lang="nl-NL" sz="2800" dirty="0"/>
              <a:t> </a:t>
            </a:r>
            <a:r>
              <a:rPr lang="nl-NL" sz="2800" dirty="0" err="1"/>
              <a:t>levels</a:t>
            </a:r>
            <a:r>
              <a:rPr lang="nl-NL" sz="2800" dirty="0"/>
              <a:t>)</a:t>
            </a:r>
            <a:endParaRPr lang="nl-NL" sz="3600" dirty="0"/>
          </a:p>
        </p:txBody>
      </p:sp>
      <p:sp>
        <p:nvSpPr>
          <p:cNvPr id="45" name="Tekstvak 44"/>
          <p:cNvSpPr txBox="1"/>
          <p:nvPr/>
        </p:nvSpPr>
        <p:spPr>
          <a:xfrm>
            <a:off x="1991545" y="1196752"/>
            <a:ext cx="428918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u="sng" dirty="0"/>
              <a:t>At T = 50000 K </a:t>
            </a:r>
          </a:p>
        </p:txBody>
      </p:sp>
      <p:cxnSp>
        <p:nvCxnSpPr>
          <p:cNvPr id="18" name="Rechte verbindingslijn 17"/>
          <p:cNvCxnSpPr/>
          <p:nvPr/>
        </p:nvCxnSpPr>
        <p:spPr>
          <a:xfrm>
            <a:off x="3791744" y="4149080"/>
            <a:ext cx="216024" cy="0"/>
          </a:xfrm>
          <a:prstGeom prst="line">
            <a:avLst/>
          </a:prstGeom>
          <a:ln w="190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kstvak 20"/>
          <p:cNvSpPr txBox="1"/>
          <p:nvPr/>
        </p:nvSpPr>
        <p:spPr>
          <a:xfrm>
            <a:off x="3503712" y="3933056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0</a:t>
            </a:r>
          </a:p>
        </p:txBody>
      </p:sp>
      <p:cxnSp>
        <p:nvCxnSpPr>
          <p:cNvPr id="23" name="Rechte verbindingslijn 22"/>
          <p:cNvCxnSpPr/>
          <p:nvPr/>
        </p:nvCxnSpPr>
        <p:spPr>
          <a:xfrm>
            <a:off x="3791744" y="2708920"/>
            <a:ext cx="216024" cy="0"/>
          </a:xfrm>
          <a:prstGeom prst="line">
            <a:avLst/>
          </a:prstGeom>
          <a:ln w="190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kstvak 23"/>
          <p:cNvSpPr txBox="1"/>
          <p:nvPr/>
        </p:nvSpPr>
        <p:spPr>
          <a:xfrm>
            <a:off x="2617898" y="2492896"/>
            <a:ext cx="118814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000" dirty="0"/>
              <a:t>1.63·10</a:t>
            </a:r>
            <a:r>
              <a:rPr lang="nl-NL" sz="2000" baseline="30000" dirty="0"/>
              <a:t>-18</a:t>
            </a:r>
            <a:endParaRPr lang="nl-NL" sz="2000" dirty="0"/>
          </a:p>
        </p:txBody>
      </p:sp>
      <p:sp>
        <p:nvSpPr>
          <p:cNvPr id="26" name="Tekstvak 25"/>
          <p:cNvSpPr txBox="1"/>
          <p:nvPr/>
        </p:nvSpPr>
        <p:spPr>
          <a:xfrm>
            <a:off x="9246350" y="2492896"/>
            <a:ext cx="95410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000" dirty="0"/>
              <a:t>= 0.094</a:t>
            </a:r>
          </a:p>
        </p:txBody>
      </p:sp>
      <p:sp>
        <p:nvSpPr>
          <p:cNvPr id="27" name="Tekstvak 26"/>
          <p:cNvSpPr txBox="1"/>
          <p:nvPr/>
        </p:nvSpPr>
        <p:spPr>
          <a:xfrm>
            <a:off x="9120337" y="3964994"/>
            <a:ext cx="95410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000" dirty="0"/>
              <a:t>= 1.000</a:t>
            </a:r>
          </a:p>
        </p:txBody>
      </p:sp>
      <p:sp>
        <p:nvSpPr>
          <p:cNvPr id="28" name="Tekstvak 27"/>
          <p:cNvSpPr txBox="1"/>
          <p:nvPr/>
        </p:nvSpPr>
        <p:spPr>
          <a:xfrm>
            <a:off x="4007769" y="2708920"/>
            <a:ext cx="64807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000" dirty="0"/>
              <a:t>   2s</a:t>
            </a:r>
          </a:p>
        </p:txBody>
      </p:sp>
      <p:cxnSp>
        <p:nvCxnSpPr>
          <p:cNvPr id="35" name="Rechte verbindingslijn 34"/>
          <p:cNvCxnSpPr/>
          <p:nvPr/>
        </p:nvCxnSpPr>
        <p:spPr>
          <a:xfrm>
            <a:off x="5375920" y="2708920"/>
            <a:ext cx="72008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Rechte verbindingslijn 35"/>
          <p:cNvCxnSpPr/>
          <p:nvPr/>
        </p:nvCxnSpPr>
        <p:spPr>
          <a:xfrm>
            <a:off x="6240016" y="2708920"/>
            <a:ext cx="72008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Rechte verbindingslijn 36"/>
          <p:cNvCxnSpPr/>
          <p:nvPr/>
        </p:nvCxnSpPr>
        <p:spPr>
          <a:xfrm>
            <a:off x="7176120" y="2708920"/>
            <a:ext cx="72008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kstvak 37"/>
          <p:cNvSpPr txBox="1"/>
          <p:nvPr/>
        </p:nvSpPr>
        <p:spPr>
          <a:xfrm>
            <a:off x="6240017" y="2708920"/>
            <a:ext cx="64807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000" dirty="0"/>
              <a:t>   2p</a:t>
            </a:r>
          </a:p>
        </p:txBody>
      </p:sp>
      <p:sp>
        <p:nvSpPr>
          <p:cNvPr id="39" name="Tekstvak 38"/>
          <p:cNvSpPr txBox="1"/>
          <p:nvPr/>
        </p:nvSpPr>
        <p:spPr>
          <a:xfrm>
            <a:off x="7176121" y="2708920"/>
            <a:ext cx="64807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000" dirty="0"/>
              <a:t>   2p</a:t>
            </a:r>
          </a:p>
        </p:txBody>
      </p:sp>
      <p:sp>
        <p:nvSpPr>
          <p:cNvPr id="42" name="Tekstvak 41"/>
          <p:cNvSpPr txBox="1"/>
          <p:nvPr/>
        </p:nvSpPr>
        <p:spPr>
          <a:xfrm>
            <a:off x="6096000" y="5333146"/>
            <a:ext cx="25922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000" dirty="0"/>
              <a:t>=</a:t>
            </a:r>
            <a:r>
              <a:rPr lang="nl-NL" sz="2000" b="1" dirty="0"/>
              <a:t>  0.727</a:t>
            </a:r>
          </a:p>
        </p:txBody>
      </p:sp>
      <p:sp>
        <p:nvSpPr>
          <p:cNvPr id="32" name="Tekstvak 31"/>
          <p:cNvSpPr txBox="1"/>
          <p:nvPr/>
        </p:nvSpPr>
        <p:spPr>
          <a:xfrm>
            <a:off x="4727848" y="3284984"/>
            <a:ext cx="1224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121 </a:t>
            </a:r>
            <a:r>
              <a:rPr lang="nl-NL" dirty="0" err="1"/>
              <a:t>nm</a:t>
            </a:r>
            <a:endParaRPr lang="nl-NL" dirty="0"/>
          </a:p>
        </p:txBody>
      </p:sp>
      <p:cxnSp>
        <p:nvCxnSpPr>
          <p:cNvPr id="48" name="Rechte verbindingslijn met pijl 47"/>
          <p:cNvCxnSpPr/>
          <p:nvPr/>
        </p:nvCxnSpPr>
        <p:spPr>
          <a:xfrm>
            <a:off x="4727848" y="2708920"/>
            <a:ext cx="0" cy="1440160"/>
          </a:xfrm>
          <a:prstGeom prst="straightConnector1">
            <a:avLst/>
          </a:prstGeom>
          <a:ln w="28575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1508" name="Object 4"/>
          <p:cNvGraphicFramePr>
            <a:graphicFrameLocks noChangeAspect="1"/>
          </p:cNvGraphicFramePr>
          <p:nvPr/>
        </p:nvGraphicFramePr>
        <p:xfrm>
          <a:off x="8040216" y="2204864"/>
          <a:ext cx="1223962" cy="903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92" name="Vergelijking" r:id="rId3" imgW="533160" imgH="393480" progId="Equation.3">
                  <p:embed/>
                </p:oleObj>
              </mc:Choice>
              <mc:Fallback>
                <p:oleObj name="Vergelijking" r:id="rId3" imgW="533160" imgH="39348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40216" y="2204864"/>
                        <a:ext cx="1223962" cy="9032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09" name="Object 5"/>
          <p:cNvGraphicFramePr>
            <a:graphicFrameLocks noChangeAspect="1"/>
          </p:cNvGraphicFramePr>
          <p:nvPr/>
        </p:nvGraphicFramePr>
        <p:xfrm>
          <a:off x="7896200" y="3677840"/>
          <a:ext cx="1223962" cy="903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93" name="Vergelijking" r:id="rId5" imgW="533160" imgH="393480" progId="Equation.3">
                  <p:embed/>
                </p:oleObj>
              </mc:Choice>
              <mc:Fallback>
                <p:oleObj name="Vergelijking" r:id="rId5" imgW="533160" imgH="39348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96200" y="3677840"/>
                        <a:ext cx="1223962" cy="9032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44" name="Group 43"/>
          <p:cNvGrpSpPr/>
          <p:nvPr/>
        </p:nvGrpSpPr>
        <p:grpSpPr>
          <a:xfrm>
            <a:off x="2868414" y="2924944"/>
            <a:ext cx="553998" cy="1944216"/>
            <a:chOff x="1115616" y="2389704"/>
            <a:chExt cx="553998" cy="1663561"/>
          </a:xfrm>
        </p:grpSpPr>
        <p:sp>
          <p:nvSpPr>
            <p:cNvPr id="46" name="Tekstvak 6"/>
            <p:cNvSpPr txBox="1"/>
            <p:nvPr/>
          </p:nvSpPr>
          <p:spPr>
            <a:xfrm>
              <a:off x="1115616" y="2852936"/>
              <a:ext cx="553998" cy="1200329"/>
            </a:xfrm>
            <a:prstGeom prst="rect">
              <a:avLst/>
            </a:prstGeom>
            <a:noFill/>
          </p:spPr>
          <p:txBody>
            <a:bodyPr vert="vert270" wrap="square" rtlCol="0">
              <a:spAutoFit/>
            </a:bodyPr>
            <a:lstStyle/>
            <a:p>
              <a:r>
                <a:rPr lang="nl-NL" sz="2400" dirty="0"/>
                <a:t>Energy (J)</a:t>
              </a:r>
            </a:p>
          </p:txBody>
        </p:sp>
        <p:cxnSp>
          <p:nvCxnSpPr>
            <p:cNvPr id="47" name="Rechte verbindingslijn met pijl 8"/>
            <p:cNvCxnSpPr/>
            <p:nvPr/>
          </p:nvCxnSpPr>
          <p:spPr>
            <a:xfrm flipV="1">
              <a:off x="1403648" y="2389704"/>
              <a:ext cx="0" cy="504056"/>
            </a:xfrm>
            <a:prstGeom prst="straightConnector1">
              <a:avLst/>
            </a:prstGeom>
            <a:ln w="19050">
              <a:solidFill>
                <a:srgbClr val="00206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/>
      <p:bldP spid="26" grpId="0"/>
      <p:bldP spid="27" grpId="0"/>
      <p:bldP spid="4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19256" cy="706090"/>
          </a:xfrm>
        </p:spPr>
        <p:txBody>
          <a:bodyPr>
            <a:normAutofit/>
          </a:bodyPr>
          <a:lstStyle/>
          <a:p>
            <a:pPr algn="l"/>
            <a:r>
              <a:rPr lang="nl-NL" sz="3600" b="1" dirty="0" err="1"/>
              <a:t>Particle</a:t>
            </a:r>
            <a:r>
              <a:rPr lang="nl-NL" sz="3600" b="1" dirty="0"/>
              <a:t> system: </a:t>
            </a:r>
            <a:r>
              <a:rPr lang="nl-NL" sz="3600" b="1" dirty="0" err="1"/>
              <a:t>Boltzmann</a:t>
            </a:r>
            <a:r>
              <a:rPr lang="nl-NL" sz="3600" b="1" dirty="0"/>
              <a:t> factor</a:t>
            </a:r>
          </a:p>
        </p:txBody>
      </p:sp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nl-NL"/>
          </a:p>
        </p:txBody>
      </p:sp>
      <p:sp>
        <p:nvSpPr>
          <p:cNvPr id="18436" name="Rectangle 4"/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nl-NL"/>
          </a:p>
        </p:txBody>
      </p:sp>
      <p:sp>
        <p:nvSpPr>
          <p:cNvPr id="8" name="Tekstvak 7"/>
          <p:cNvSpPr txBox="1"/>
          <p:nvPr/>
        </p:nvSpPr>
        <p:spPr>
          <a:xfrm>
            <a:off x="2135560" y="1412776"/>
            <a:ext cx="31683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dirty="0"/>
              <a:t>In </a:t>
            </a:r>
            <a:r>
              <a:rPr lang="nl-NL" sz="2800" dirty="0" err="1"/>
              <a:t>this</a:t>
            </a:r>
            <a:r>
              <a:rPr lang="nl-NL" sz="2800" dirty="0"/>
              <a:t> </a:t>
            </a:r>
            <a:r>
              <a:rPr lang="nl-NL" sz="2800" dirty="0" err="1"/>
              <a:t>presentation</a:t>
            </a:r>
            <a:r>
              <a:rPr lang="nl-NL" sz="2800" dirty="0"/>
              <a:t>:</a:t>
            </a:r>
          </a:p>
        </p:txBody>
      </p:sp>
      <p:sp>
        <p:nvSpPr>
          <p:cNvPr id="11" name="Tekstvak 10"/>
          <p:cNvSpPr txBox="1"/>
          <p:nvPr/>
        </p:nvSpPr>
        <p:spPr>
          <a:xfrm>
            <a:off x="1919536" y="3606116"/>
            <a:ext cx="874846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2400" b="1" dirty="0">
                <a:solidFill>
                  <a:srgbClr val="7030A0"/>
                </a:solidFill>
              </a:rPr>
              <a:t>                         </a:t>
            </a:r>
            <a:r>
              <a:rPr lang="nl-NL" sz="2400" b="1" dirty="0" err="1">
                <a:solidFill>
                  <a:srgbClr val="7030A0"/>
                </a:solidFill>
              </a:rPr>
              <a:t>Partition</a:t>
            </a:r>
            <a:r>
              <a:rPr lang="nl-NL" sz="2400" b="1" dirty="0">
                <a:solidFill>
                  <a:srgbClr val="7030A0"/>
                </a:solidFill>
              </a:rPr>
              <a:t> </a:t>
            </a:r>
            <a:r>
              <a:rPr lang="nl-NL" sz="2400" b="1" dirty="0" err="1">
                <a:solidFill>
                  <a:srgbClr val="7030A0"/>
                </a:solidFill>
              </a:rPr>
              <a:t>function</a:t>
            </a:r>
            <a:r>
              <a:rPr lang="nl-NL" sz="2400" b="1" dirty="0">
                <a:solidFill>
                  <a:srgbClr val="7030A0"/>
                </a:solidFill>
              </a:rPr>
              <a:t>:</a:t>
            </a:r>
          </a:p>
          <a:p>
            <a:pPr algn="ctr"/>
            <a:r>
              <a:rPr lang="nl-NL" sz="2400" b="1" dirty="0" err="1">
                <a:solidFill>
                  <a:srgbClr val="7030A0"/>
                </a:solidFill>
              </a:rPr>
              <a:t>This</a:t>
            </a:r>
            <a:r>
              <a:rPr lang="nl-NL" sz="2400" b="1" dirty="0">
                <a:solidFill>
                  <a:srgbClr val="7030A0"/>
                </a:solidFill>
              </a:rPr>
              <a:t> </a:t>
            </a:r>
            <a:r>
              <a:rPr lang="nl-NL" sz="2400" b="1" dirty="0" err="1">
                <a:solidFill>
                  <a:srgbClr val="7030A0"/>
                </a:solidFill>
              </a:rPr>
              <a:t>summation</a:t>
            </a:r>
            <a:r>
              <a:rPr lang="nl-NL" sz="2400" b="1" dirty="0">
                <a:solidFill>
                  <a:srgbClr val="7030A0"/>
                </a:solidFill>
              </a:rPr>
              <a:t> is hard to </a:t>
            </a:r>
            <a:r>
              <a:rPr lang="nl-NL" sz="2400" b="1" dirty="0" err="1">
                <a:solidFill>
                  <a:srgbClr val="7030A0"/>
                </a:solidFill>
              </a:rPr>
              <a:t>calculate</a:t>
            </a:r>
            <a:r>
              <a:rPr lang="nl-NL" sz="2400" b="1" dirty="0">
                <a:solidFill>
                  <a:srgbClr val="7030A0"/>
                </a:solidFill>
              </a:rPr>
              <a:t> in </a:t>
            </a:r>
            <a:r>
              <a:rPr lang="nl-NL" sz="2400" b="1" dirty="0" err="1">
                <a:solidFill>
                  <a:srgbClr val="7030A0"/>
                </a:solidFill>
              </a:rPr>
              <a:t>real</a:t>
            </a:r>
            <a:r>
              <a:rPr lang="nl-NL" sz="2400" b="1" dirty="0">
                <a:solidFill>
                  <a:srgbClr val="7030A0"/>
                </a:solidFill>
              </a:rPr>
              <a:t> </a:t>
            </a:r>
            <a:r>
              <a:rPr lang="nl-NL" sz="2400" b="1" dirty="0" err="1">
                <a:solidFill>
                  <a:srgbClr val="7030A0"/>
                </a:solidFill>
              </a:rPr>
              <a:t>systems</a:t>
            </a:r>
            <a:endParaRPr lang="nl-NL" sz="2400" b="1" dirty="0">
              <a:solidFill>
                <a:srgbClr val="7030A0"/>
              </a:solidFill>
            </a:endParaRPr>
          </a:p>
        </p:txBody>
      </p:sp>
      <p:cxnSp>
        <p:nvCxnSpPr>
          <p:cNvPr id="15" name="Gebogen verbindingslijn 14"/>
          <p:cNvCxnSpPr/>
          <p:nvPr/>
        </p:nvCxnSpPr>
        <p:spPr>
          <a:xfrm rot="16200000" flipV="1">
            <a:off x="5405574" y="3386645"/>
            <a:ext cx="660772" cy="288032"/>
          </a:xfrm>
          <a:prstGeom prst="bentConnector3">
            <a:avLst>
              <a:gd name="adj1" fmla="val 39"/>
            </a:avLst>
          </a:prstGeom>
          <a:ln w="28575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8439" name="Object 7"/>
          <p:cNvGraphicFramePr>
            <a:graphicFrameLocks noChangeAspect="1"/>
          </p:cNvGraphicFramePr>
          <p:nvPr/>
        </p:nvGraphicFramePr>
        <p:xfrm>
          <a:off x="2223790" y="1988840"/>
          <a:ext cx="2432050" cy="1257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23" name="Vergelijking" r:id="rId3" imgW="1155600" imgH="596880" progId="Equation.3">
                  <p:embed/>
                </p:oleObj>
              </mc:Choice>
              <mc:Fallback>
                <p:oleObj name="Vergelijking" r:id="rId3" imgW="1155600" imgH="596880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23790" y="1988840"/>
                        <a:ext cx="2432050" cy="1257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40" name="Object 8"/>
          <p:cNvGraphicFramePr>
            <a:graphicFrameLocks noChangeAspect="1"/>
          </p:cNvGraphicFramePr>
          <p:nvPr/>
        </p:nvGraphicFramePr>
        <p:xfrm>
          <a:off x="5447929" y="2348881"/>
          <a:ext cx="2100263" cy="922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24" name="Vergelijking" r:id="rId5" imgW="952200" imgH="419040" progId="Equation.3">
                  <p:embed/>
                </p:oleObj>
              </mc:Choice>
              <mc:Fallback>
                <p:oleObj name="Vergelijking" r:id="rId5" imgW="952200" imgH="419040" progId="Equation.3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47929" y="2348881"/>
                        <a:ext cx="2100263" cy="9223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55440" y="620688"/>
            <a:ext cx="10972800" cy="4525963"/>
          </a:xfrm>
        </p:spPr>
        <p:txBody>
          <a:bodyPr/>
          <a:lstStyle/>
          <a:p>
            <a:pPr marL="0" indent="0" algn="ctr">
              <a:buNone/>
            </a:pPr>
            <a:r>
              <a:rPr lang="nl-NL" dirty="0" smtClean="0"/>
              <a:t>Follow-up </a:t>
            </a:r>
            <a:r>
              <a:rPr lang="nl-NL" dirty="0" err="1" smtClean="0"/>
              <a:t>session</a:t>
            </a:r>
            <a:r>
              <a:rPr lang="nl-NL" dirty="0" smtClean="0"/>
              <a:t>: tips </a:t>
            </a:r>
            <a:r>
              <a:rPr lang="nl-NL" dirty="0" err="1" smtClean="0"/>
              <a:t>and</a:t>
            </a:r>
            <a:r>
              <a:rPr lang="nl-NL" dirty="0" smtClean="0"/>
              <a:t> tricks (</a:t>
            </a:r>
            <a:r>
              <a:rPr lang="nl-NL" dirty="0" err="1" smtClean="0"/>
              <a:t>January</a:t>
            </a:r>
            <a:r>
              <a:rPr lang="nl-NL" dirty="0" smtClean="0"/>
              <a:t> 8th):</a:t>
            </a:r>
          </a:p>
          <a:p>
            <a:pPr marL="0" indent="0" algn="ctr">
              <a:buNone/>
            </a:pPr>
            <a:r>
              <a:rPr lang="nl-NL" dirty="0"/>
              <a:t>8</a:t>
            </a:r>
            <a:r>
              <a:rPr lang="nl-NL" dirty="0" smtClean="0"/>
              <a:t>.30 – 9.15 </a:t>
            </a:r>
            <a:r>
              <a:rPr lang="nl-NL" dirty="0" err="1" smtClean="0"/>
              <a:t>tutorhour</a:t>
            </a:r>
            <a:endParaRPr lang="nl-NL" dirty="0" smtClean="0"/>
          </a:p>
          <a:p>
            <a:pPr marL="0" indent="0">
              <a:buNone/>
            </a:pPr>
            <a:endParaRPr lang="nl-NL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1154747"/>
              </p:ext>
            </p:extLst>
          </p:nvPr>
        </p:nvGraphicFramePr>
        <p:xfrm>
          <a:off x="2351584" y="2276872"/>
          <a:ext cx="7621716" cy="203655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810858">
                  <a:extLst>
                    <a:ext uri="{9D8B030D-6E8A-4147-A177-3AD203B41FA5}">
                      <a16:colId xmlns:a16="http://schemas.microsoft.com/office/drawing/2014/main" xmlns="" val="2627641099"/>
                    </a:ext>
                  </a:extLst>
                </a:gridCol>
                <a:gridCol w="3810858">
                  <a:extLst>
                    <a:ext uri="{9D8B030D-6E8A-4147-A177-3AD203B41FA5}">
                      <a16:colId xmlns:a16="http://schemas.microsoft.com/office/drawing/2014/main" xmlns="" val="1659441811"/>
                    </a:ext>
                  </a:extLst>
                </a:gridCol>
              </a:tblGrid>
              <a:tr h="40731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2400" dirty="0">
                          <a:effectLst/>
                        </a:rPr>
                        <a:t>tutors</a:t>
                      </a:r>
                      <a:endParaRPr lang="nl-NL" sz="2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2400">
                          <a:effectLst/>
                        </a:rPr>
                        <a:t>rooms</a:t>
                      </a:r>
                      <a:endParaRPr lang="nl-NL" sz="2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723036860"/>
                  </a:ext>
                </a:extLst>
              </a:tr>
              <a:tr h="40731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2400" dirty="0">
                          <a:effectLst/>
                        </a:rPr>
                        <a:t>Ade Hoekstra</a:t>
                      </a:r>
                      <a:endParaRPr lang="nl-NL" sz="2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2400" dirty="0" smtClean="0">
                          <a:effectLst/>
                        </a:rPr>
                        <a:t>HG00.308</a:t>
                      </a:r>
                      <a:endParaRPr lang="nl-NL" sz="2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766536311"/>
                  </a:ext>
                </a:extLst>
              </a:tr>
              <a:tr h="40731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2400" dirty="0">
                          <a:effectLst/>
                        </a:rPr>
                        <a:t>Els </a:t>
                      </a:r>
                      <a:r>
                        <a:rPr lang="nl-NL" sz="2400" dirty="0" err="1">
                          <a:effectLst/>
                        </a:rPr>
                        <a:t>Heijmen</a:t>
                      </a:r>
                      <a:endParaRPr lang="nl-NL" sz="2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2400">
                          <a:effectLst/>
                        </a:rPr>
                        <a:t>HG00.068</a:t>
                      </a:r>
                      <a:endParaRPr lang="nl-NL" sz="2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4049562652"/>
                  </a:ext>
                </a:extLst>
              </a:tr>
              <a:tr h="40731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2400" dirty="0">
                          <a:effectLst/>
                        </a:rPr>
                        <a:t>André Steenbergen</a:t>
                      </a:r>
                      <a:endParaRPr lang="nl-NL" sz="2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2400" dirty="0">
                          <a:effectLst/>
                        </a:rPr>
                        <a:t>HG01.028</a:t>
                      </a:r>
                      <a:endParaRPr lang="nl-NL" sz="2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941931038"/>
                  </a:ext>
                </a:extLst>
              </a:tr>
              <a:tr h="40731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2400" dirty="0">
                          <a:effectLst/>
                        </a:rPr>
                        <a:t>Martin Waals</a:t>
                      </a:r>
                      <a:endParaRPr lang="nl-NL" sz="2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2400" dirty="0" smtClean="0">
                          <a:effectLst/>
                        </a:rPr>
                        <a:t>HG00.086</a:t>
                      </a:r>
                      <a:endParaRPr lang="nl-NL" sz="2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54006369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36528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kstvak 1"/>
              <p:cNvSpPr txBox="1"/>
              <p:nvPr/>
            </p:nvSpPr>
            <p:spPr>
              <a:xfrm>
                <a:off x="695400" y="476673"/>
                <a:ext cx="9649072" cy="58435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nl-NL" sz="2400" b="1" dirty="0"/>
                  <a:t>Answers</a:t>
                </a:r>
              </a:p>
              <a:p>
                <a:endParaRPr lang="nl-NL" sz="2400" dirty="0"/>
              </a:p>
              <a:p>
                <a:pPr marL="457200" indent="-457200"/>
                <a:r>
                  <a:rPr lang="nl-NL" sz="2800" b="1" dirty="0" err="1"/>
                  <a:t>Question</a:t>
                </a:r>
                <a:r>
                  <a:rPr lang="nl-NL" sz="2800" b="1" dirty="0"/>
                  <a:t> 1</a:t>
                </a:r>
              </a:p>
              <a:p>
                <a:pPr marL="457200" indent="-457200"/>
                <a14:m>
                  <m:oMath xmlns:m="http://schemas.openxmlformats.org/officeDocument/2006/math">
                    <m:r>
                      <m:rPr>
                        <m:nor/>
                      </m:rPr>
                      <a:rPr lang="nl-NL" sz="200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a</m:t>
                    </m:r>
                    <m:r>
                      <m:rPr>
                        <m:nor/>
                      </m:rPr>
                      <a:rPr lang="nl-NL" sz="200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 </m:t>
                    </m:r>
                    <m:r>
                      <a:rPr lang="nl-NL" sz="2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𝐸</m:t>
                    </m:r>
                    <m:r>
                      <a:rPr lang="nl-NL" sz="2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nl-NL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nl-NL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h𝑐</m:t>
                        </m:r>
                      </m:num>
                      <m:den>
                        <m:r>
                          <a:rPr lang="nl-NL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𝜆</m:t>
                        </m:r>
                      </m:den>
                    </m:f>
                    <m:r>
                      <a:rPr lang="nl-NL" sz="2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nl-NL" sz="2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h𝑐</m:t>
                    </m:r>
                    <m:acc>
                      <m:accPr>
                        <m:chr m:val="̅"/>
                        <m:ctrlPr>
                          <a:rPr lang="nl-NL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nl-NL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𝜈</m:t>
                        </m:r>
                      </m:e>
                    </m:acc>
                    <m:r>
                      <a:rPr lang="nl-NL" sz="2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m:rPr>
                        <m:nor/>
                      </m:rPr>
                      <a:rPr lang="nl-NL" sz="200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6.626·10</m:t>
                    </m:r>
                    <m:r>
                      <m:rPr>
                        <m:nor/>
                      </m:rPr>
                      <a:rPr lang="nl-NL" sz="2000" baseline="3000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−34</m:t>
                    </m:r>
                    <m:r>
                      <a:rPr lang="nl-NL" sz="200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∙3.0</m:t>
                    </m:r>
                    <m:r>
                      <m:rPr>
                        <m:nor/>
                      </m:rPr>
                      <a:rPr lang="nl-NL" sz="200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·</m:t>
                    </m:r>
                  </m:oMath>
                </a14:m>
                <a:r>
                  <a:rPr lang="nl-NL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10</a:t>
                </a:r>
                <a:r>
                  <a:rPr lang="nl-NL" baseline="300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8</a:t>
                </a:r>
                <a:r>
                  <a:rPr lang="nl-NL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·1.00·10</a:t>
                </a:r>
                <a:r>
                  <a:rPr lang="nl-NL" baseline="300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2</a:t>
                </a:r>
                <a:r>
                  <a:rPr lang="nl-NL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= </a:t>
                </a:r>
                <a:r>
                  <a:rPr lang="en-US" dirty="0"/>
                  <a:t>1.988·10</a:t>
                </a:r>
                <a:r>
                  <a:rPr lang="en-US" baseline="30000" dirty="0"/>
                  <a:t>-23</a:t>
                </a:r>
                <a:r>
                  <a:rPr lang="en-US" dirty="0"/>
                  <a:t> J</a:t>
                </a:r>
                <a:endParaRPr lang="nl-NL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 marL="457200" indent="-457200"/>
                <a:r>
                  <a:rPr lang="nl-NL" sz="2400" dirty="0"/>
                  <a:t>b)  	</a:t>
                </a:r>
                <a:r>
                  <a:rPr lang="nl-NL" sz="2300" dirty="0"/>
                  <a:t>		=</a:t>
                </a:r>
                <a14:m>
                  <m:oMath xmlns:m="http://schemas.openxmlformats.org/officeDocument/2006/math">
                    <m:r>
                      <a:rPr lang="nl-NL" sz="2300">
                        <a:latin typeface="Cambria Math" panose="02040503050406030204" pitchFamily="18" charset="0"/>
                      </a:rPr>
                      <m:t> 3</m:t>
                    </m:r>
                    <m:r>
                      <a:rPr lang="nl-NL" sz="23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nl-NL" sz="2300">
                        <a:latin typeface="Cambria Math"/>
                        <a:ea typeface="Cambria Math" panose="02040503050406030204" pitchFamily="18" charset="0"/>
                      </a:rPr>
                      <m:t>1</m:t>
                    </m:r>
                    <m:r>
                      <a:rPr lang="nl-NL" sz="2300">
                        <a:latin typeface="Cambria Math" panose="02040503050406030204" pitchFamily="18" charset="0"/>
                      </a:rPr>
                      <m:t>+</m:t>
                    </m:r>
                    <m:r>
                      <a:rPr lang="nl-NL" sz="2300">
                        <a:latin typeface="Cambria Math"/>
                        <a:ea typeface="Cambria Math" panose="02040503050406030204" pitchFamily="18" charset="0"/>
                      </a:rPr>
                      <m:t>1</m:t>
                    </m:r>
                    <m:r>
                      <a:rPr lang="nl-NL" sz="23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sSup>
                      <m:sSupPr>
                        <m:ctrlPr>
                          <a:rPr lang="nl-NL" sz="23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nl-NL" sz="2300" i="1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f>
                          <m:fPr>
                            <m:ctrlPr>
                              <a:rPr lang="nl-NL" sz="23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nl-NL" sz="2300" i="1">
                                <a:latin typeface="Cambria Math" panose="02040503050406030204" pitchFamily="18" charset="0"/>
                              </a:rPr>
                              <m:t>−3500</m:t>
                            </m:r>
                            <m:r>
                              <a:rPr lang="nl-NL" sz="23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∙1.988∙</m:t>
                            </m:r>
                            <m:sSup>
                              <m:sSupPr>
                                <m:ctrlPr>
                                  <a:rPr lang="nl-NL" sz="23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nl-NL" sz="23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10</m:t>
                                </m:r>
                              </m:e>
                              <m:sup>
                                <m:r>
                                  <a:rPr lang="nl-NL" sz="23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−23</m:t>
                                </m:r>
                              </m:sup>
                            </m:sSup>
                          </m:num>
                          <m:den>
                            <m:r>
                              <a:rPr lang="nl-NL" sz="2300" i="1">
                                <a:latin typeface="Cambria Math" panose="02040503050406030204" pitchFamily="18" charset="0"/>
                              </a:rPr>
                              <m:t>1.38</m:t>
                            </m:r>
                            <m:r>
                              <a:rPr lang="nl-NL" sz="23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∙</m:t>
                            </m:r>
                            <m:sSup>
                              <m:sSupPr>
                                <m:ctrlPr>
                                  <a:rPr lang="nl-NL" sz="23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nl-NL" sz="23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10</m:t>
                                </m:r>
                              </m:e>
                              <m:sup>
                                <m:r>
                                  <a:rPr lang="nl-NL" sz="23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−23</m:t>
                                </m:r>
                              </m:sup>
                            </m:sSup>
                            <m:r>
                              <a:rPr lang="nl-NL" sz="23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∙1900</m:t>
                            </m:r>
                          </m:den>
                        </m:f>
                        <m:r>
                          <a:rPr lang="nl-NL" sz="2300" i="1">
                            <a:latin typeface="Cambria Math" panose="02040503050406030204" pitchFamily="18" charset="0"/>
                          </a:rPr>
                          <m:t> +</m:t>
                        </m:r>
                      </m:sup>
                    </m:sSup>
                    <m:sSup>
                      <m:sSupPr>
                        <m:ctrlPr>
                          <a:rPr lang="nl-NL" sz="23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nl-NL" sz="2300" i="1"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nl-NL" sz="23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r>
                          <a:rPr lang="nl-NL" sz="2300" i="1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f>
                          <m:fPr>
                            <m:ctrlPr>
                              <a:rPr lang="nl-NL" sz="23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nl-NL" sz="2300" i="1">
                                <a:latin typeface="Cambria Math" panose="02040503050406030204" pitchFamily="18" charset="0"/>
                              </a:rPr>
                              <m:t>−4700</m:t>
                            </m:r>
                            <m:r>
                              <a:rPr lang="nl-NL" sz="23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∙1.988∙</m:t>
                            </m:r>
                            <m:sSup>
                              <m:sSupPr>
                                <m:ctrlPr>
                                  <a:rPr lang="nl-NL" sz="23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nl-NL" sz="23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10</m:t>
                                </m:r>
                              </m:e>
                              <m:sup>
                                <m:r>
                                  <a:rPr lang="nl-NL" sz="23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−23</m:t>
                                </m:r>
                              </m:sup>
                            </m:sSup>
                          </m:num>
                          <m:den>
                            <m:r>
                              <a:rPr lang="nl-NL" sz="2300" i="1">
                                <a:latin typeface="Cambria Math" panose="02040503050406030204" pitchFamily="18" charset="0"/>
                              </a:rPr>
                              <m:t>1.38</m:t>
                            </m:r>
                            <m:r>
                              <a:rPr lang="nl-NL" sz="23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∙</m:t>
                            </m:r>
                            <m:sSup>
                              <m:sSupPr>
                                <m:ctrlPr>
                                  <a:rPr lang="nl-NL" sz="23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nl-NL" sz="23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10</m:t>
                                </m:r>
                              </m:e>
                              <m:sup>
                                <m:r>
                                  <a:rPr lang="nl-NL" sz="23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−23</m:t>
                                </m:r>
                              </m:sup>
                            </m:sSup>
                            <m:r>
                              <a:rPr lang="nl-NL" sz="23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∙1900</m:t>
                            </m:r>
                          </m:den>
                        </m:f>
                      </m:sup>
                    </m:sSup>
                  </m:oMath>
                </a14:m>
                <a:r>
                  <a:rPr lang="nl-NL" sz="2300" dirty="0"/>
                  <a:t> </a:t>
                </a:r>
                <a:r>
                  <a:rPr lang="nl-NL" sz="2000" dirty="0" smtClean="0"/>
                  <a:t>=  </a:t>
                </a:r>
                <a:r>
                  <a:rPr lang="nl-NL" sz="2400" dirty="0" smtClean="0"/>
                  <a:t>3.155</a:t>
                </a:r>
                <a:br>
                  <a:rPr lang="nl-NL" sz="2400" dirty="0" smtClean="0"/>
                </a:br>
                <a:endParaRPr lang="nl-NL" sz="2400" dirty="0"/>
              </a:p>
              <a:p>
                <a:pPr marL="457200" indent="-457200"/>
                <a:r>
                  <a:rPr lang="nl-NL" sz="2400" dirty="0"/>
                  <a:t>c)   	(</a:t>
                </a:r>
                <a:r>
                  <a:rPr lang="nl-NL" sz="2000" dirty="0"/>
                  <a:t>3·</a:t>
                </a:r>
                <a14:m>
                  <m:oMath xmlns:m="http://schemas.openxmlformats.org/officeDocument/2006/math">
                    <m:r>
                      <a:rPr lang="nl-NL" sz="2000">
                        <a:latin typeface="Cambria Math"/>
                        <a:ea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nl-NL" sz="2000" dirty="0"/>
                  <a:t>/3.155) · 100 = </a:t>
                </a:r>
                <a:r>
                  <a:rPr lang="nl-NL" sz="2400" dirty="0"/>
                  <a:t>95.1%</a:t>
                </a:r>
                <a:r>
                  <a:rPr lang="nl-NL" sz="2000" dirty="0"/>
                  <a:t> on level n = 0</a:t>
                </a:r>
              </a:p>
              <a:p>
                <a:pPr marL="457200" indent="-457200"/>
                <a:r>
                  <a:rPr lang="nl-NL" sz="2400" dirty="0"/>
                  <a:t>	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nl-NL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nl-NL" sz="2400" i="1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nl-NL" sz="2400" i="1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f>
                          <m:fPr>
                            <m:ctrlPr>
                              <a:rPr lang="nl-NL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nl-NL" sz="2400" i="1">
                                <a:latin typeface="Cambria Math" panose="02040503050406030204" pitchFamily="18" charset="0"/>
                              </a:rPr>
                              <m:t>−3500</m:t>
                            </m:r>
                            <m:r>
                              <a:rPr lang="nl-NL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∙1.988∙</m:t>
                            </m:r>
                            <m:sSup>
                              <m:sSupPr>
                                <m:ctrlPr>
                                  <a:rPr lang="nl-NL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nl-NL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10</m:t>
                                </m:r>
                              </m:e>
                              <m:sup>
                                <m:r>
                                  <a:rPr lang="nl-NL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−23</m:t>
                                </m:r>
                              </m:sup>
                            </m:sSup>
                          </m:num>
                          <m:den>
                            <m:r>
                              <a:rPr lang="nl-NL" sz="2400" i="1">
                                <a:latin typeface="Cambria Math" panose="02040503050406030204" pitchFamily="18" charset="0"/>
                              </a:rPr>
                              <m:t>1.38</m:t>
                            </m:r>
                            <m:r>
                              <a:rPr lang="nl-NL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∙</m:t>
                            </m:r>
                            <m:sSup>
                              <m:sSupPr>
                                <m:ctrlPr>
                                  <a:rPr lang="nl-NL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nl-NL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10</m:t>
                                </m:r>
                              </m:e>
                              <m:sup>
                                <m:r>
                                  <a:rPr lang="nl-NL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−23</m:t>
                                </m:r>
                              </m:sup>
                            </m:sSup>
                            <m:r>
                              <a:rPr lang="nl-NL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∙1900</m:t>
                            </m:r>
                          </m:den>
                        </m:f>
                      </m:sup>
                    </m:sSup>
                  </m:oMath>
                </a14:m>
                <a:r>
                  <a:rPr lang="nl-NL" sz="2000" dirty="0"/>
                  <a:t>/3.155) · 100 = </a:t>
                </a:r>
                <a:r>
                  <a:rPr lang="nl-NL" sz="2400" dirty="0"/>
                  <a:t>2.23 %</a:t>
                </a:r>
                <a:r>
                  <a:rPr lang="nl-NL" sz="2000" dirty="0"/>
                  <a:t> on level n = 1</a:t>
                </a:r>
              </a:p>
              <a:p>
                <a:pPr marL="457200" indent="-457200"/>
                <a:r>
                  <a:rPr lang="nl-NL" sz="2400" dirty="0"/>
                  <a:t>	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nl-NL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nl-NL" sz="2400" i="1">
                            <a:latin typeface="Cambria Math" panose="02040503050406030204" pitchFamily="18" charset="0"/>
                          </a:rPr>
                          <m:t>(3</m:t>
                        </m:r>
                        <m:r>
                          <a:rPr lang="nl-NL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r>
                          <a:rPr lang="nl-NL" sz="2400" i="1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f>
                          <m:fPr>
                            <m:ctrlPr>
                              <a:rPr lang="nl-NL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nl-NL" sz="2400" i="1">
                                <a:latin typeface="Cambria Math" panose="02040503050406030204" pitchFamily="18" charset="0"/>
                              </a:rPr>
                              <m:t>−4700</m:t>
                            </m:r>
                            <m:r>
                              <a:rPr lang="nl-NL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∙1.988∙</m:t>
                            </m:r>
                            <m:sSup>
                              <m:sSupPr>
                                <m:ctrlPr>
                                  <a:rPr lang="nl-NL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nl-NL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10</m:t>
                                </m:r>
                              </m:e>
                              <m:sup>
                                <m:r>
                                  <a:rPr lang="nl-NL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−23</m:t>
                                </m:r>
                              </m:sup>
                            </m:sSup>
                          </m:num>
                          <m:den>
                            <m:r>
                              <a:rPr lang="nl-NL" sz="2400" i="1">
                                <a:latin typeface="Cambria Math" panose="02040503050406030204" pitchFamily="18" charset="0"/>
                              </a:rPr>
                              <m:t>1.38</m:t>
                            </m:r>
                            <m:r>
                              <a:rPr lang="nl-NL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∙</m:t>
                            </m:r>
                            <m:sSup>
                              <m:sSupPr>
                                <m:ctrlPr>
                                  <a:rPr lang="nl-NL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nl-NL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10</m:t>
                                </m:r>
                              </m:e>
                              <m:sup>
                                <m:r>
                                  <a:rPr lang="nl-NL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−23</m:t>
                                </m:r>
                              </m:sup>
                            </m:sSup>
                            <m:r>
                              <a:rPr lang="nl-NL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∙1900</m:t>
                            </m:r>
                          </m:den>
                        </m:f>
                      </m:sup>
                    </m:sSup>
                  </m:oMath>
                </a14:m>
                <a:r>
                  <a:rPr lang="nl-NL" sz="2000" dirty="0"/>
                  <a:t>/3.155) · 100 = </a:t>
                </a:r>
                <a:r>
                  <a:rPr lang="nl-NL" sz="2400" dirty="0"/>
                  <a:t>2.69 %</a:t>
                </a:r>
                <a:r>
                  <a:rPr lang="nl-NL" sz="2000" dirty="0"/>
                  <a:t> on level n = </a:t>
                </a:r>
                <a:r>
                  <a:rPr lang="nl-NL" sz="2000" dirty="0" smtClean="0"/>
                  <a:t>2</a:t>
                </a:r>
                <a:br>
                  <a:rPr lang="nl-NL" sz="2000" dirty="0" smtClean="0"/>
                </a:br>
                <a:endParaRPr lang="nl-NL" sz="2000" dirty="0"/>
              </a:p>
              <a:p>
                <a:pPr marL="457200" indent="-457200">
                  <a:buAutoNum type="alphaLcParenR" startAt="4"/>
                </a:pPr>
                <a:r>
                  <a:rPr lang="nl-NL" sz="2000" dirty="0"/>
                  <a:t>(0.0223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nl-NL" sz="200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·</m:t>
                    </m:r>
                  </m:oMath>
                </a14:m>
                <a:r>
                  <a:rPr lang="en-US" sz="2000" dirty="0"/>
                  <a:t>1.988·10</a:t>
                </a:r>
                <a:r>
                  <a:rPr lang="en-US" sz="2000" baseline="30000" dirty="0"/>
                  <a:t>-23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nl-NL" sz="200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·</m:t>
                    </m:r>
                  </m:oMath>
                </a14:m>
                <a:r>
                  <a:rPr lang="nl-NL" sz="2000" dirty="0"/>
                  <a:t>3500 + 0.0269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nl-NL" sz="200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·</m:t>
                    </m:r>
                  </m:oMath>
                </a14:m>
                <a:r>
                  <a:rPr lang="en-US" sz="2000" dirty="0"/>
                  <a:t>1.988·10</a:t>
                </a:r>
                <a:r>
                  <a:rPr lang="en-US" sz="2000" baseline="30000" dirty="0"/>
                  <a:t>-23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nl-NL" sz="200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·47</m:t>
                    </m:r>
                  </m:oMath>
                </a14:m>
                <a:r>
                  <a:rPr lang="nl-NL" sz="2000" dirty="0"/>
                  <a:t>00) = 4.065</a:t>
                </a:r>
                <a:r>
                  <a:rPr lang="en-US" sz="2000" dirty="0"/>
                  <a:t>·10</a:t>
                </a:r>
                <a:r>
                  <a:rPr lang="en-US" sz="2000" baseline="30000" dirty="0"/>
                  <a:t>-21</a:t>
                </a:r>
                <a14:m>
                  <m:oMath xmlns:m="http://schemas.openxmlformats.org/officeDocument/2006/math">
                    <m:r>
                      <a:rPr lang="nl-NL" sz="2000" dirty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nl-NL" sz="2000" dirty="0">
                        <a:latin typeface="Cambria Math" panose="02040503050406030204" pitchFamily="18" charset="0"/>
                      </a:rPr>
                      <m:t>J</m:t>
                    </m:r>
                    <m:r>
                      <a:rPr lang="nl-NL" sz="2000" dirty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nl-NL" sz="2000" dirty="0">
                  <a:latin typeface="Cambria Math" panose="02040503050406030204" pitchFamily="18" charset="0"/>
                </a:endParaRPr>
              </a:p>
              <a:p>
                <a:r>
                  <a:rPr lang="nl-NL" sz="2000" dirty="0" smtClean="0"/>
                  <a:t/>
                </a:r>
                <a:br>
                  <a:rPr lang="nl-NL" sz="2000" dirty="0" smtClean="0"/>
                </a:br>
                <a:r>
                  <a:rPr lang="nl-NL" sz="2000" dirty="0" smtClean="0"/>
                  <a:t>      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nl-NL" sz="2000" dirty="0"/>
                      <m:t>per</m:t>
                    </m:r>
                    <m:r>
                      <m:rPr>
                        <m:nor/>
                      </m:rPr>
                      <a:rPr lang="nl-NL" sz="2000" dirty="0"/>
                      <m:t> </m:t>
                    </m:r>
                    <m:r>
                      <m:rPr>
                        <m:nor/>
                      </m:rPr>
                      <a:rPr lang="nl-NL" sz="2000" dirty="0"/>
                      <m:t>mole</m:t>
                    </m:r>
                    <m:r>
                      <m:rPr>
                        <m:nor/>
                      </m:rPr>
                      <a:rPr lang="nl-NL" sz="2000" dirty="0"/>
                      <m:t> </m:t>
                    </m:r>
                    <m:r>
                      <m:rPr>
                        <m:nor/>
                      </m:rPr>
                      <a:rPr lang="nl-NL" sz="2000" dirty="0"/>
                      <m:t>it</m:t>
                    </m:r>
                    <m:r>
                      <m:rPr>
                        <m:nor/>
                      </m:rPr>
                      <a:rPr lang="nl-NL" sz="2000" dirty="0"/>
                      <m:t> </m:t>
                    </m:r>
                    <m:r>
                      <m:rPr>
                        <m:nor/>
                      </m:rPr>
                      <a:rPr lang="nl-NL" sz="2000" dirty="0"/>
                      <m:t>becomes</m:t>
                    </m:r>
                    <m:r>
                      <m:rPr>
                        <m:nor/>
                      </m:rPr>
                      <a:rPr lang="nl-NL" sz="2000" dirty="0"/>
                      <m:t>: 4.065</m:t>
                    </m:r>
                    <m:r>
                      <m:rPr>
                        <m:nor/>
                      </m:rPr>
                      <a:rPr lang="en-US" sz="2000" dirty="0"/>
                      <m:t>·10</m:t>
                    </m:r>
                    <m:r>
                      <m:rPr>
                        <m:nor/>
                      </m:rPr>
                      <a:rPr lang="en-US" sz="2000" baseline="30000" dirty="0"/>
                      <m:t>−</m:t>
                    </m:r>
                    <m:r>
                      <m:rPr>
                        <m:nor/>
                      </m:rPr>
                      <a:rPr lang="nl-NL" sz="2000" baseline="30000" dirty="0"/>
                      <m:t>21</m:t>
                    </m:r>
                    <m:r>
                      <m:rPr>
                        <m:nor/>
                      </m:rPr>
                      <a:rPr lang="nl-NL" sz="200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·</m:t>
                    </m:r>
                    <m:r>
                      <a:rPr lang="nl-NL" sz="2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000" dirty="0"/>
                  <a:t>6.022·10</a:t>
                </a:r>
                <a:r>
                  <a:rPr lang="en-US" sz="2000" baseline="30000" dirty="0"/>
                  <a:t>23</a:t>
                </a:r>
                <a14:m>
                  <m:oMath xmlns:m="http://schemas.openxmlformats.org/officeDocument/2006/math">
                    <m:r>
                      <a:rPr lang="nl-NL" sz="200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=</m:t>
                    </m:r>
                  </m:oMath>
                </a14:m>
                <a:r>
                  <a:rPr lang="nl-NL" sz="2400" dirty="0"/>
                  <a:t> 2.45 kJ/mol	</a:t>
                </a:r>
              </a:p>
              <a:p>
                <a:pPr marL="457200" indent="-457200"/>
                <a:endParaRPr lang="nl-NL" sz="2400" dirty="0"/>
              </a:p>
            </p:txBody>
          </p:sp>
        </mc:Choice>
        <mc:Fallback xmlns="">
          <p:sp>
            <p:nvSpPr>
              <p:cNvPr id="2" name="Tekstvak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5400" y="476673"/>
                <a:ext cx="9649072" cy="5843587"/>
              </a:xfrm>
              <a:prstGeom prst="rect">
                <a:avLst/>
              </a:prstGeom>
              <a:blipFill>
                <a:blip r:embed="rId3"/>
                <a:stretch>
                  <a:fillRect l="-1263" t="-834"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3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79266679"/>
              </p:ext>
            </p:extLst>
          </p:nvPr>
        </p:nvGraphicFramePr>
        <p:xfrm>
          <a:off x="1199457" y="2060848"/>
          <a:ext cx="1311761" cy="5760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61" name="Vergelijking" r:id="rId4" imgW="952200" imgH="419040" progId="Equation.3">
                  <p:embed/>
                </p:oleObj>
              </mc:Choice>
              <mc:Fallback>
                <p:oleObj name="Vergelijking" r:id="rId4" imgW="952200" imgH="419040" progId="Equation.3">
                  <p:embed/>
                  <p:pic>
                    <p:nvPicPr>
                      <p:cNvPr id="1844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99457" y="2060848"/>
                        <a:ext cx="1311761" cy="576064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kstvak 1"/>
              <p:cNvSpPr txBox="1"/>
              <p:nvPr/>
            </p:nvSpPr>
            <p:spPr>
              <a:xfrm>
                <a:off x="911424" y="476673"/>
                <a:ext cx="10081120" cy="56444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457200" indent="-457200"/>
                <a:r>
                  <a:rPr lang="nl-NL" sz="2400" b="1" dirty="0" smtClean="0"/>
                  <a:t>Question 2</a:t>
                </a:r>
                <a:br>
                  <a:rPr lang="nl-NL" sz="2400" b="1" dirty="0" smtClean="0"/>
                </a:br>
                <a:endParaRPr lang="nl-NL" sz="2400" b="1" dirty="0"/>
              </a:p>
              <a:p>
                <a:pPr marL="457200" indent="-457200"/>
                <a14:m>
                  <m:oMath xmlns:m="http://schemas.openxmlformats.org/officeDocument/2006/math">
                    <m:f>
                      <m:fPr>
                        <m:ctrlPr>
                          <a:rPr lang="nl-NL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nl-NL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nl-NL" i="1">
                                <a:latin typeface="Cambria Math" panose="02040503050406030204" pitchFamily="18" charset="0"/>
                              </a:rPr>
                              <m:t>𝑝</m:t>
                            </m:r>
                          </m:e>
                          <m:sub>
                            <m:r>
                              <a:rPr lang="nl-NL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nl-NL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nl-NL" i="1">
                                <a:latin typeface="Cambria Math" panose="02040503050406030204" pitchFamily="18" charset="0"/>
                              </a:rPr>
                              <m:t>𝑝</m:t>
                            </m:r>
                          </m:e>
                          <m:sub>
                            <m:r>
                              <a:rPr lang="nl-NL" i="1">
                                <a:latin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</m:den>
                    </m:f>
                    <m:r>
                      <a:rPr lang="nl-NL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nl-NL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nl-NL" i="1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nl-NL" i="1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nl-NL" dirty="0"/>
                  <a:t> </a:t>
                </a:r>
              </a:p>
              <a:p>
                <a:pPr marL="457200" indent="-457200"/>
                <a14:m>
                  <m:oMath xmlns:m="http://schemas.openxmlformats.org/officeDocument/2006/math">
                    <m:sSub>
                      <m:sSubPr>
                        <m:ctrlPr>
                          <a:rPr lang="nl-NL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nl-NL" i="1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nl-NL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nl-NL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nl-NL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nl-NL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nl-NL" i="1"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  <m:sub>
                            <m:r>
                              <a:rPr lang="nl-NL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num>
                      <m:den>
                        <m:r>
                          <a:rPr lang="nl-NL" i="1">
                            <a:latin typeface="Cambria Math" panose="02040503050406030204" pitchFamily="18" charset="0"/>
                          </a:rPr>
                          <m:t>𝑁</m:t>
                        </m:r>
                      </m:den>
                    </m:f>
                    <m:r>
                      <a:rPr lang="nl-NL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nl-NL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nl-NL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nl-NL" i="1">
                                <a:latin typeface="Cambria Math" panose="02040503050406030204" pitchFamily="18" charset="0"/>
                              </a:rPr>
                              <m:t>𝑒</m:t>
                            </m:r>
                          </m:e>
                          <m:sup>
                            <m:f>
                              <m:fPr>
                                <m:ctrlPr>
                                  <a:rPr lang="nl-NL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sSub>
                                  <m:sSubPr>
                                    <m:ctrlPr>
                                      <a:rPr lang="nl-NL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nl-NL" i="1">
                                        <a:latin typeface="Cambria Math" panose="02040503050406030204" pitchFamily="18" charset="0"/>
                                      </a:rPr>
                                      <m:t>−</m:t>
                                    </m:r>
                                    <m:r>
                                      <a:rPr lang="nl-NL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𝜀</m:t>
                                    </m:r>
                                  </m:e>
                                  <m:sub>
                                    <m:r>
                                      <a:rPr lang="nl-NL" i="1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num>
                              <m:den>
                                <m:r>
                                  <a:rPr lang="nl-NL" i="1">
                                    <a:latin typeface="Cambria Math" panose="02040503050406030204" pitchFamily="18" charset="0"/>
                                  </a:rPr>
                                  <m:t>𝑘𝑇</m:t>
                                </m:r>
                              </m:den>
                            </m:f>
                          </m:sup>
                        </m:sSup>
                      </m:num>
                      <m:den>
                        <m:r>
                          <a:rPr lang="nl-NL" i="1">
                            <a:latin typeface="Cambria Math" panose="02040503050406030204" pitchFamily="18" charset="0"/>
                          </a:rPr>
                          <m:t>𝑞</m:t>
                        </m:r>
                      </m:den>
                    </m:f>
                  </m:oMath>
                </a14:m>
                <a:r>
                  <a:rPr lang="nl-NL" dirty="0"/>
                  <a:t> </a:t>
                </a:r>
              </a:p>
              <a:p>
                <a:pPr marL="457200" indent="-457200"/>
                <a14:m>
                  <m:oMath xmlns:m="http://schemas.openxmlformats.org/officeDocument/2006/math">
                    <m:sSub>
                      <m:sSubPr>
                        <m:ctrlPr>
                          <a:rPr lang="nl-NL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nl-NL" i="1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nl-NL" i="1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nl-NL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nl-NL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nl-NL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nl-NL" i="1"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  <m:sub>
                            <m:r>
                              <a:rPr lang="nl-NL" i="1">
                                <a:latin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</m:num>
                      <m:den>
                        <m:r>
                          <a:rPr lang="nl-NL" i="1">
                            <a:latin typeface="Cambria Math" panose="02040503050406030204" pitchFamily="18" charset="0"/>
                          </a:rPr>
                          <m:t>𝑁</m:t>
                        </m:r>
                      </m:den>
                    </m:f>
                    <m:r>
                      <a:rPr lang="nl-NL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nl-NL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nl-NL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nl-NL" i="1">
                                <a:latin typeface="Cambria Math" panose="02040503050406030204" pitchFamily="18" charset="0"/>
                              </a:rPr>
                              <m:t>𝑒</m:t>
                            </m:r>
                          </m:e>
                          <m:sup>
                            <m:f>
                              <m:fPr>
                                <m:ctrlPr>
                                  <a:rPr lang="nl-NL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sSub>
                                  <m:sSubPr>
                                    <m:ctrlPr>
                                      <a:rPr lang="nl-NL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nl-NL" i="1">
                                        <a:latin typeface="Cambria Math" panose="02040503050406030204" pitchFamily="18" charset="0"/>
                                      </a:rPr>
                                      <m:t>−</m:t>
                                    </m:r>
                                    <m:r>
                                      <a:rPr lang="nl-NL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𝜀</m:t>
                                    </m:r>
                                  </m:e>
                                  <m:sub>
                                    <m:r>
                                      <a:rPr lang="nl-NL" i="1">
                                        <a:latin typeface="Cambria Math" panose="02040503050406030204" pitchFamily="18" charset="0"/>
                                      </a:rPr>
                                      <m:t>0</m:t>
                                    </m:r>
                                  </m:sub>
                                </m:sSub>
                              </m:num>
                              <m:den>
                                <m:r>
                                  <a:rPr lang="nl-NL" i="1">
                                    <a:latin typeface="Cambria Math" panose="02040503050406030204" pitchFamily="18" charset="0"/>
                                  </a:rPr>
                                  <m:t>𝑘𝑇</m:t>
                                </m:r>
                              </m:den>
                            </m:f>
                          </m:sup>
                        </m:sSup>
                      </m:num>
                      <m:den>
                        <m:r>
                          <a:rPr lang="nl-NL" i="1">
                            <a:latin typeface="Cambria Math" panose="02040503050406030204" pitchFamily="18" charset="0"/>
                          </a:rPr>
                          <m:t>𝑞</m:t>
                        </m:r>
                      </m:den>
                    </m:f>
                    <m:r>
                      <a:rPr lang="nl-NL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nl-NL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nl-NL" i="1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nl-NL" i="1">
                            <a:latin typeface="Cambria Math" panose="02040503050406030204" pitchFamily="18" charset="0"/>
                          </a:rPr>
                          <m:t>𝑞</m:t>
                        </m:r>
                      </m:den>
                    </m:f>
                    <m:r>
                      <a:rPr lang="nl-NL" i="1">
                        <a:latin typeface="Cambria Math" panose="02040503050406030204" pitchFamily="18" charset="0"/>
                      </a:rPr>
                      <m:t>  </m:t>
                    </m:r>
                  </m:oMath>
                </a14:m>
                <a:r>
                  <a:rPr lang="nl-NL" dirty="0"/>
                  <a:t> </a:t>
                </a:r>
              </a:p>
              <a:p>
                <a:pPr marL="457200" indent="-457200"/>
                <a14:m>
                  <m:oMath xmlns:m="http://schemas.openxmlformats.org/officeDocument/2006/math">
                    <m:f>
                      <m:fPr>
                        <m:ctrlPr>
                          <a:rPr lang="nl-NL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nl-NL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nl-NL" i="1">
                                <a:latin typeface="Cambria Math" panose="02040503050406030204" pitchFamily="18" charset="0"/>
                              </a:rPr>
                              <m:t>𝑝</m:t>
                            </m:r>
                          </m:e>
                          <m:sub>
                            <m:r>
                              <a:rPr lang="nl-NL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nl-NL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nl-NL" i="1">
                                <a:latin typeface="Cambria Math" panose="02040503050406030204" pitchFamily="18" charset="0"/>
                              </a:rPr>
                              <m:t>𝑝</m:t>
                            </m:r>
                          </m:e>
                          <m:sub>
                            <m:r>
                              <a:rPr lang="nl-NL" i="1">
                                <a:latin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</m:den>
                    </m:f>
                    <m:r>
                      <a:rPr lang="nl-NL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nl-NL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nl-NL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nl-NL" i="1">
                                <a:latin typeface="Cambria Math" panose="02040503050406030204" pitchFamily="18" charset="0"/>
                              </a:rPr>
                              <m:t>𝑒</m:t>
                            </m:r>
                          </m:e>
                          <m:sup>
                            <m:f>
                              <m:fPr>
                                <m:ctrlPr>
                                  <a:rPr lang="nl-NL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sSub>
                                  <m:sSubPr>
                                    <m:ctrlPr>
                                      <a:rPr lang="nl-NL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nl-NL" i="1">
                                        <a:latin typeface="Cambria Math" panose="02040503050406030204" pitchFamily="18" charset="0"/>
                                      </a:rPr>
                                      <m:t>−</m:t>
                                    </m:r>
                                    <m:r>
                                      <a:rPr lang="nl-NL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𝜀</m:t>
                                    </m:r>
                                  </m:e>
                                  <m:sub>
                                    <m:r>
                                      <a:rPr lang="nl-NL" i="1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num>
                              <m:den>
                                <m:r>
                                  <a:rPr lang="nl-NL" i="1">
                                    <a:latin typeface="Cambria Math" panose="02040503050406030204" pitchFamily="18" charset="0"/>
                                  </a:rPr>
                                  <m:t>𝑘𝑇</m:t>
                                </m:r>
                              </m:den>
                            </m:f>
                          </m:sup>
                        </m:sSup>
                      </m:num>
                      <m:den>
                        <m:r>
                          <a:rPr lang="nl-NL" i="1">
                            <a:latin typeface="Cambria Math" panose="02040503050406030204" pitchFamily="18" charset="0"/>
                          </a:rPr>
                          <m:t>𝑞</m:t>
                        </m:r>
                      </m:den>
                    </m:f>
                    <m:r>
                      <a:rPr lang="nl-NL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f>
                      <m:fPr>
                        <m:ctrlPr>
                          <a:rPr lang="nl-NL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nl-NL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𝑞</m:t>
                        </m:r>
                      </m:num>
                      <m:den>
                        <m:r>
                          <a:rPr lang="nl-NL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den>
                    </m:f>
                    <m:r>
                      <a:rPr lang="nl-NL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nl-NL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nl-NL" i="1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f>
                          <m:fPr>
                            <m:ctrlPr>
                              <a:rPr lang="nl-NL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nl-NL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nl-NL" i="1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nl-NL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𝜀</m:t>
                                </m:r>
                              </m:e>
                              <m:sub>
                                <m:r>
                                  <a:rPr lang="nl-NL" i="1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</m:num>
                          <m:den>
                            <m:r>
                              <a:rPr lang="nl-NL" i="1">
                                <a:latin typeface="Cambria Math" panose="02040503050406030204" pitchFamily="18" charset="0"/>
                              </a:rPr>
                              <m:t>𝑘𝑇</m:t>
                            </m:r>
                          </m:den>
                        </m:f>
                      </m:sup>
                    </m:sSup>
                  </m:oMath>
                </a14:m>
                <a:r>
                  <a:rPr lang="nl-NL" dirty="0"/>
                  <a:t> </a:t>
                </a:r>
              </a:p>
              <a:p>
                <a:pPr marL="457200" indent="-457200"/>
                <a:endParaRPr lang="nl-NL" dirty="0">
                  <a:latin typeface="Cambria Math" panose="02040503050406030204" pitchFamily="18" charset="0"/>
                </a:endParaRPr>
              </a:p>
              <a:p>
                <a:pPr marL="457200" indent="-457200"/>
                <a14:m>
                  <m:oMath xmlns:m="http://schemas.openxmlformats.org/officeDocument/2006/math">
                    <m:f>
                      <m:fPr>
                        <m:ctrlPr>
                          <a:rPr lang="nl-NL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nl-NL" i="1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nl-NL" i="1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nl-NL" i="1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nl-NL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nl-NL" i="1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f>
                          <m:fPr>
                            <m:ctrlPr>
                              <a:rPr lang="nl-NL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nl-NL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nl-NL" i="1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nl-NL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𝜀</m:t>
                                </m:r>
                              </m:e>
                              <m:sub>
                                <m:r>
                                  <a:rPr lang="nl-NL" i="1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</m:num>
                          <m:den>
                            <m:r>
                              <a:rPr lang="nl-NL" i="1">
                                <a:latin typeface="Cambria Math" panose="02040503050406030204" pitchFamily="18" charset="0"/>
                              </a:rPr>
                              <m:t>𝑘𝑇</m:t>
                            </m:r>
                          </m:den>
                        </m:f>
                      </m:sup>
                    </m:sSup>
                  </m:oMath>
                </a14:m>
                <a:r>
                  <a:rPr lang="nl-NL" dirty="0"/>
                  <a:t> </a:t>
                </a:r>
              </a:p>
              <a:p>
                <a:pPr marL="457200" indent="-457200"/>
                <a:endParaRPr lang="nl-NL" dirty="0">
                  <a:latin typeface="Cambria Math" panose="02040503050406030204" pitchFamily="18" charset="0"/>
                </a:endParaRPr>
              </a:p>
              <a:p>
                <a:pPr marL="457200" indent="-457200"/>
                <a14:m>
                  <m:oMath xmlns:m="http://schemas.openxmlformats.org/officeDocument/2006/math">
                    <m:r>
                      <m:rPr>
                        <m:nor/>
                      </m:rPr>
                      <a:rPr lang="nl-NL">
                        <a:latin typeface="Cambria Math" panose="02040503050406030204" pitchFamily="18" charset="0"/>
                      </a:rPr>
                      <m:t>k</m:t>
                    </m:r>
                    <m:r>
                      <a:rPr lang="nl-NL" i="1">
                        <a:latin typeface="Cambria Math" panose="02040503050406030204" pitchFamily="18" charset="0"/>
                      </a:rPr>
                      <m:t>𝑇𝑙𝑛</m:t>
                    </m:r>
                    <m:f>
                      <m:fPr>
                        <m:ctrlPr>
                          <a:rPr lang="nl-NL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nl-NL" i="1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nl-NL" i="1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nl-NL" i="1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nl-NL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nl-NL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nl-NL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𝜀</m:t>
                        </m:r>
                      </m:e>
                      <m:sub>
                        <m:r>
                          <a:rPr lang="nl-NL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nl-NL" dirty="0"/>
                  <a:t> </a:t>
                </a:r>
              </a:p>
              <a:p>
                <a:pPr marL="457200" indent="-457200"/>
                <a:endParaRPr lang="nl-NL" dirty="0"/>
              </a:p>
              <a:p>
                <a:pPr marL="457200" indent="-457200"/>
                <a14:m>
                  <m:oMath xmlns:m="http://schemas.openxmlformats.org/officeDocument/2006/math">
                    <m:r>
                      <a:rPr lang="nl-NL" i="1">
                        <a:latin typeface="Cambria Math" panose="02040503050406030204" pitchFamily="18" charset="0"/>
                      </a:rPr>
                      <m:t>𝑇</m:t>
                    </m:r>
                    <m:r>
                      <a:rPr lang="nl-NL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nl-NL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nl-NL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nl-NL" i="1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nl-NL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𝜀</m:t>
                            </m:r>
                          </m:e>
                          <m:sub>
                            <m:r>
                              <a:rPr lang="nl-NL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num>
                      <m:den>
                        <m:r>
                          <m:rPr>
                            <m:nor/>
                          </m:rPr>
                          <a:rPr lang="nl-NL">
                            <a:latin typeface="Cambria Math" panose="02040503050406030204" pitchFamily="18" charset="0"/>
                          </a:rPr>
                          <m:t>k</m:t>
                        </m:r>
                        <m:r>
                          <a:rPr lang="nl-NL" i="1">
                            <a:latin typeface="Cambria Math" panose="02040503050406030204" pitchFamily="18" charset="0"/>
                          </a:rPr>
                          <m:t>𝑙𝑛</m:t>
                        </m:r>
                        <m:f>
                          <m:fPr>
                            <m:ctrlPr>
                              <a:rPr lang="nl-NL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nl-NL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nl-NL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den>
                    </m:f>
                  </m:oMath>
                </a14:m>
                <a:r>
                  <a:rPr lang="nl-NL" dirty="0"/>
                  <a:t> </a:t>
                </a:r>
                <a:r>
                  <a:rPr lang="nl-NL" dirty="0" smtClean="0"/>
                  <a:t>=  </a:t>
                </a:r>
                <a:r>
                  <a:rPr lang="nl-NL" sz="2400" dirty="0" smtClean="0"/>
                  <a:t>623 </a:t>
                </a:r>
                <a:r>
                  <a:rPr lang="nl-NL" sz="2400" dirty="0"/>
                  <a:t>K</a:t>
                </a:r>
              </a:p>
              <a:p>
                <a:pPr marL="457200" indent="-457200"/>
                <a:endParaRPr lang="nl-NL" dirty="0"/>
              </a:p>
              <a:p>
                <a:endParaRPr lang="nl-NL" dirty="0"/>
              </a:p>
            </p:txBody>
          </p:sp>
        </mc:Choice>
        <mc:Fallback xmlns="">
          <p:sp>
            <p:nvSpPr>
              <p:cNvPr id="2" name="Tekstvak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1424" y="476673"/>
                <a:ext cx="10081120" cy="5644430"/>
              </a:xfrm>
              <a:prstGeom prst="rect">
                <a:avLst/>
              </a:prstGeom>
              <a:blipFill>
                <a:blip r:embed="rId2"/>
                <a:stretch>
                  <a:fillRect l="-968" t="-864"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955385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kstvak 1"/>
              <p:cNvSpPr txBox="1"/>
              <p:nvPr/>
            </p:nvSpPr>
            <p:spPr>
              <a:xfrm>
                <a:off x="623392" y="404664"/>
                <a:ext cx="7992888" cy="378744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457200" indent="-457200"/>
                <a:r>
                  <a:rPr lang="nl-NL" sz="2400" b="1" dirty="0"/>
                  <a:t>Question </a:t>
                </a:r>
                <a:r>
                  <a:rPr lang="nl-NL" sz="2400" b="1" dirty="0" smtClean="0"/>
                  <a:t>3</a:t>
                </a:r>
                <a:br>
                  <a:rPr lang="nl-NL" sz="2400" b="1" dirty="0" smtClean="0"/>
                </a:br>
                <a:endParaRPr lang="nl-NL" sz="2400" b="1" dirty="0"/>
              </a:p>
              <a:p>
                <a:pPr marL="457200" indent="-457200"/>
                <a14:m>
                  <m:oMath xmlns:m="http://schemas.openxmlformats.org/officeDocument/2006/math">
                    <m:f>
                      <m:fPr>
                        <m:ctrlPr>
                          <a:rPr lang="nl-NL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nl-NL" sz="20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nl-NL" sz="2000" i="1">
                                <a:latin typeface="Cambria Math" panose="02040503050406030204" pitchFamily="18" charset="0"/>
                              </a:rPr>
                              <m:t>𝑝</m:t>
                            </m:r>
                          </m:e>
                          <m:sub>
                            <m:r>
                              <a:rPr lang="nl-NL" sz="20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nl-NL" sz="20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nl-NL" sz="2000" i="1">
                                <a:latin typeface="Cambria Math" panose="02040503050406030204" pitchFamily="18" charset="0"/>
                              </a:rPr>
                              <m:t>𝑝</m:t>
                            </m:r>
                          </m:e>
                          <m:sub>
                            <m:r>
                              <a:rPr lang="nl-NL" sz="2000" i="1">
                                <a:latin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</m:den>
                    </m:f>
                    <m:r>
                      <a:rPr lang="nl-NL" sz="2000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nl-NL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nl-NL" sz="2000" i="1">
                            <a:latin typeface="Cambria Math" panose="02040503050406030204" pitchFamily="18" charset="0"/>
                          </a:rPr>
                          <m:t>15</m:t>
                        </m:r>
                      </m:num>
                      <m:den>
                        <m:r>
                          <a:rPr lang="nl-NL" sz="2000" i="1">
                            <a:latin typeface="Cambria Math" panose="02040503050406030204" pitchFamily="18" charset="0"/>
                          </a:rPr>
                          <m:t>85</m:t>
                        </m:r>
                      </m:den>
                    </m:f>
                    <m:r>
                      <a:rPr lang="nl-NL" sz="2000" i="1">
                        <a:latin typeface="Cambria Math" panose="02040503050406030204" pitchFamily="18" charset="0"/>
                      </a:rPr>
                      <m:t>=0.1765</m:t>
                    </m:r>
                  </m:oMath>
                </a14:m>
                <a:r>
                  <a:rPr lang="nl-NL" sz="2400" dirty="0"/>
                  <a:t>  </a:t>
                </a:r>
              </a:p>
              <a:p>
                <a:pPr marL="457200" indent="-457200"/>
                <a14:m>
                  <m:oMath xmlns:m="http://schemas.openxmlformats.org/officeDocument/2006/math">
                    <m:f>
                      <m:fPr>
                        <m:ctrlPr>
                          <a:rPr lang="nl-NL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nl-NL" sz="20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nl-NL" sz="2000" i="1">
                                <a:latin typeface="Cambria Math" panose="02040503050406030204" pitchFamily="18" charset="0"/>
                              </a:rPr>
                              <m:t>𝑝</m:t>
                            </m:r>
                          </m:e>
                          <m:sub>
                            <m:r>
                              <a:rPr lang="nl-NL" sz="20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nl-NL" sz="20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nl-NL" sz="2000" i="1">
                                <a:latin typeface="Cambria Math" panose="02040503050406030204" pitchFamily="18" charset="0"/>
                              </a:rPr>
                              <m:t>𝑝</m:t>
                            </m:r>
                          </m:e>
                          <m:sub>
                            <m:r>
                              <a:rPr lang="nl-NL" sz="2000" i="1">
                                <a:latin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</m:den>
                    </m:f>
                    <m:r>
                      <a:rPr lang="nl-NL" sz="2000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nl-NL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nl-NL" sz="20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nl-NL" sz="20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  <m:r>
                              <a:rPr lang="nl-NL" sz="2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∙</m:t>
                            </m:r>
                            <m:r>
                              <a:rPr lang="nl-NL" sz="2000" i="1">
                                <a:latin typeface="Cambria Math" panose="02040503050406030204" pitchFamily="18" charset="0"/>
                              </a:rPr>
                              <m:t>𝑒</m:t>
                            </m:r>
                          </m:e>
                          <m:sup>
                            <m:f>
                              <m:fPr>
                                <m:ctrlPr>
                                  <a:rPr lang="nl-NL" sz="2000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sSub>
                                  <m:sSubPr>
                                    <m:ctrlPr>
                                      <a:rPr lang="nl-NL" sz="20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nl-NL" sz="2000" i="1">
                                        <a:latin typeface="Cambria Math" panose="02040503050406030204" pitchFamily="18" charset="0"/>
                                      </a:rPr>
                                      <m:t>−</m:t>
                                    </m:r>
                                    <m:r>
                                      <a:rPr lang="nl-NL" sz="20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𝜀</m:t>
                                    </m:r>
                                  </m:e>
                                  <m:sub>
                                    <m:r>
                                      <a:rPr lang="nl-NL" sz="2000" i="1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num>
                              <m:den>
                                <m:r>
                                  <a:rPr lang="nl-NL" sz="2000" i="1">
                                    <a:latin typeface="Cambria Math" panose="02040503050406030204" pitchFamily="18" charset="0"/>
                                  </a:rPr>
                                  <m:t>𝑘𝑇</m:t>
                                </m:r>
                              </m:den>
                            </m:f>
                          </m:sup>
                        </m:sSup>
                      </m:num>
                      <m:den>
                        <m:r>
                          <a:rPr lang="nl-NL" sz="2000" i="1">
                            <a:latin typeface="Cambria Math" panose="02040503050406030204" pitchFamily="18" charset="0"/>
                          </a:rPr>
                          <m:t>𝑞</m:t>
                        </m:r>
                      </m:den>
                    </m:f>
                    <m:r>
                      <a:rPr lang="nl-NL" sz="2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f>
                      <m:fPr>
                        <m:ctrlPr>
                          <a:rPr lang="nl-NL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nl-NL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𝑞</m:t>
                        </m:r>
                      </m:num>
                      <m:den>
                        <m:r>
                          <a:rPr lang="nl-NL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den>
                    </m:f>
                    <m:r>
                      <a:rPr lang="nl-NL" sz="2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nl-NL" sz="2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nl-NL" sz="2000" i="1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nl-NL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r>
                          <a:rPr lang="nl-NL" sz="2000" i="1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f>
                          <m:fPr>
                            <m:ctrlPr>
                              <a:rPr lang="nl-NL" sz="20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nl-NL" sz="20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nl-NL" sz="2000" i="1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nl-NL" sz="20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𝜀</m:t>
                                </m:r>
                              </m:e>
                              <m:sub>
                                <m:r>
                                  <a:rPr lang="nl-NL" sz="2000" i="1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</m:num>
                          <m:den>
                            <m:r>
                              <a:rPr lang="nl-NL" sz="2000" i="1">
                                <a:latin typeface="Cambria Math" panose="02040503050406030204" pitchFamily="18" charset="0"/>
                              </a:rPr>
                              <m:t>𝑘𝑇</m:t>
                            </m:r>
                          </m:den>
                        </m:f>
                      </m:sup>
                    </m:sSup>
                    <m:r>
                      <a:rPr lang="nl-NL" sz="2000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nl-NL" sz="2400" dirty="0"/>
                  <a:t> </a:t>
                </a:r>
              </a:p>
              <a:p>
                <a:pPr marL="457200" indent="-457200"/>
                <a14:m>
                  <m:oMath xmlns:m="http://schemas.openxmlformats.org/officeDocument/2006/math">
                    <m:f>
                      <m:fPr>
                        <m:ctrlPr>
                          <a:rPr lang="nl-NL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nl-NL" sz="24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nl-NL" sz="2400" i="1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nl-NL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𝜀</m:t>
                            </m:r>
                          </m:e>
                          <m:sub>
                            <m:r>
                              <a:rPr lang="nl-NL" sz="24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num>
                      <m:den>
                        <m:r>
                          <m:rPr>
                            <m:nor/>
                          </m:rPr>
                          <a:rPr lang="nl-NL" sz="2400">
                            <a:latin typeface="Cambria Math" panose="02040503050406030204" pitchFamily="18" charset="0"/>
                          </a:rPr>
                          <m:t>k</m:t>
                        </m:r>
                        <m:r>
                          <a:rPr lang="nl-NL" sz="2400" i="1">
                            <a:latin typeface="Cambria Math" panose="02040503050406030204" pitchFamily="18" charset="0"/>
                          </a:rPr>
                          <m:t>𝑇</m:t>
                        </m:r>
                      </m:den>
                    </m:f>
                    <m:r>
                      <a:rPr lang="nl-NL" sz="2400" i="1"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sty m:val="p"/>
                      </m:rPr>
                      <a:rPr lang="nl-NL" sz="2400">
                        <a:latin typeface="Cambria Math" panose="02040503050406030204" pitchFamily="18" charset="0"/>
                      </a:rPr>
                      <m:t>ln</m:t>
                    </m:r>
                    <m:r>
                      <a:rPr lang="nl-NL" sz="2400" i="1">
                        <a:latin typeface="Cambria Math" panose="02040503050406030204" pitchFamily="18" charset="0"/>
                      </a:rPr>
                      <m:t>⁡(</m:t>
                    </m:r>
                    <m:f>
                      <m:fPr>
                        <m:ctrlPr>
                          <a:rPr lang="nl-NL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nl-NL" sz="2400" i="1">
                            <a:latin typeface="Cambria Math" panose="02040503050406030204" pitchFamily="18" charset="0"/>
                          </a:rPr>
                          <m:t>0.1765</m:t>
                        </m:r>
                      </m:num>
                      <m:den>
                        <m:r>
                          <a:rPr lang="nl-NL" sz="2400" i="1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nl-NL" sz="2400" i="1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nl-NL" sz="2400" dirty="0"/>
                  <a:t> </a:t>
                </a:r>
              </a:p>
              <a:p>
                <a:pPr marL="457200" indent="-457200"/>
                <a14:m>
                  <m:oMath xmlns:m="http://schemas.openxmlformats.org/officeDocument/2006/math">
                    <m:sSub>
                      <m:sSubPr>
                        <m:ctrlPr>
                          <a:rPr lang="nl-NL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nl-NL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𝜀</m:t>
                        </m:r>
                      </m:e>
                      <m:sub>
                        <m:r>
                          <a:rPr lang="nl-NL" sz="2000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nl-NL" sz="2000" i="1">
                        <a:latin typeface="Cambria Math" panose="02040503050406030204" pitchFamily="18" charset="0"/>
                      </a:rPr>
                      <m:t>=−</m:t>
                    </m:r>
                    <m:r>
                      <m:rPr>
                        <m:nor/>
                      </m:rPr>
                      <a:rPr lang="nl-NL" sz="2000">
                        <a:latin typeface="Cambria Math" panose="02040503050406030204" pitchFamily="18" charset="0"/>
                      </a:rPr>
                      <m:t>k</m:t>
                    </m:r>
                    <m:r>
                      <a:rPr lang="nl-NL" sz="2000" i="1">
                        <a:latin typeface="Cambria Math" panose="02040503050406030204" pitchFamily="18" charset="0"/>
                      </a:rPr>
                      <m:t>𝑇</m:t>
                    </m:r>
                    <m:func>
                      <m:funcPr>
                        <m:ctrlPr>
                          <a:rPr lang="nl-NL" sz="2000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nl-NL" sz="2000">
                            <a:latin typeface="Cambria Math" panose="02040503050406030204" pitchFamily="18" charset="0"/>
                          </a:rPr>
                          <m:t>ln</m:t>
                        </m:r>
                      </m:fName>
                      <m:e>
                        <m:d>
                          <m:dPr>
                            <m:ctrlPr>
                              <a:rPr lang="nl-NL" sz="20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nl-NL" sz="2000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nl-NL" sz="2000" i="1">
                                    <a:latin typeface="Cambria Math" panose="02040503050406030204" pitchFamily="18" charset="0"/>
                                  </a:rPr>
                                  <m:t>0.1765</m:t>
                                </m:r>
                              </m:num>
                              <m:den>
                                <m:r>
                                  <a:rPr lang="nl-NL" sz="2000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den>
                            </m:f>
                          </m:e>
                        </m:d>
                      </m:e>
                    </m:func>
                    <m:r>
                      <a:rPr lang="nl-NL" sz="2000" i="1">
                        <a:latin typeface="Cambria Math" panose="02040503050406030204" pitchFamily="18" charset="0"/>
                      </a:rPr>
                      <m:t>=7.136</m:t>
                    </m:r>
                    <m:r>
                      <a:rPr lang="nl-NL" sz="2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sSup>
                      <m:sSupPr>
                        <m:ctrlPr>
                          <a:rPr lang="nl-NL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nl-NL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nl-NL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−21</m:t>
                        </m:r>
                      </m:sup>
                    </m:sSup>
                    <m:r>
                      <m:rPr>
                        <m:sty m:val="p"/>
                      </m:rPr>
                      <a:rPr lang="nl-NL" sz="200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J</m:t>
                    </m:r>
                  </m:oMath>
                </a14:m>
                <a:r>
                  <a:rPr lang="nl-NL" sz="2000" i="1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</a:t>
                </a:r>
              </a:p>
              <a:p>
                <a:pPr marL="457200" indent="-457200"/>
                <a14:m>
                  <m:oMath xmlns:m="http://schemas.openxmlformats.org/officeDocument/2006/math">
                    <m:f>
                      <m:fPr>
                        <m:ctrlPr>
                          <a:rPr lang="nl-NL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nl-NL" sz="2400" i="1">
                            <a:latin typeface="Cambria Math" panose="02040503050406030204" pitchFamily="18" charset="0"/>
                          </a:rPr>
                          <m:t>7.136</m:t>
                        </m:r>
                        <m:r>
                          <a:rPr lang="nl-NL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sSup>
                          <m:sSupPr>
                            <m:ctrlPr>
                              <a:rPr lang="nl-NL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nl-NL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10</m:t>
                            </m:r>
                          </m:e>
                          <m:sup>
                            <m:r>
                              <a:rPr lang="nl-NL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−21</m:t>
                            </m:r>
                          </m:sup>
                        </m:sSup>
                      </m:num>
                      <m:den>
                        <m:r>
                          <a:rPr lang="nl-NL" sz="2400" i="1">
                            <a:latin typeface="Cambria Math" panose="02040503050406030204" pitchFamily="18" charset="0"/>
                          </a:rPr>
                          <m:t>1.60</m:t>
                        </m:r>
                        <m:r>
                          <a:rPr lang="nl-NL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sSup>
                          <m:sSupPr>
                            <m:ctrlPr>
                              <a:rPr lang="nl-NL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nl-NL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10</m:t>
                            </m:r>
                          </m:e>
                          <m:sup>
                            <m:r>
                              <a:rPr lang="nl-NL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−19</m:t>
                            </m:r>
                          </m:sup>
                        </m:sSup>
                      </m:den>
                    </m:f>
                    <m:r>
                      <a:rPr lang="nl-NL" sz="2400" i="1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nl-NL" sz="2400" dirty="0"/>
                  <a:t> </a:t>
                </a:r>
                <a:r>
                  <a:rPr lang="nl-NL" sz="2400" dirty="0" smtClean="0"/>
                  <a:t> 0.045 </a:t>
                </a:r>
                <a:r>
                  <a:rPr lang="nl-NL" sz="2400" dirty="0"/>
                  <a:t>eV</a:t>
                </a:r>
              </a:p>
              <a:p>
                <a:endParaRPr lang="nl-NL" dirty="0"/>
              </a:p>
            </p:txBody>
          </p:sp>
        </mc:Choice>
        <mc:Fallback xmlns="">
          <p:sp>
            <p:nvSpPr>
              <p:cNvPr id="2" name="Tekstvak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3392" y="404664"/>
                <a:ext cx="7992888" cy="3787447"/>
              </a:xfrm>
              <a:prstGeom prst="rect">
                <a:avLst/>
              </a:prstGeom>
              <a:blipFill>
                <a:blip r:embed="rId2"/>
                <a:stretch>
                  <a:fillRect l="-1144" t="-1286"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880776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991544" y="0"/>
            <a:ext cx="8219256" cy="1138138"/>
          </a:xfrm>
        </p:spPr>
        <p:txBody>
          <a:bodyPr>
            <a:normAutofit/>
          </a:bodyPr>
          <a:lstStyle/>
          <a:p>
            <a:pPr algn="l"/>
            <a:r>
              <a:rPr lang="nl-NL" sz="3600" b="1" dirty="0"/>
              <a:t>At </a:t>
            </a:r>
            <a:r>
              <a:rPr lang="nl-NL" sz="3600" b="1" dirty="0" err="1"/>
              <a:t>equal</a:t>
            </a:r>
            <a:r>
              <a:rPr lang="nl-NL" sz="3600" b="1" dirty="0"/>
              <a:t> </a:t>
            </a:r>
            <a:r>
              <a:rPr lang="nl-NL" sz="3600" b="1" dirty="0" err="1"/>
              <a:t>energy</a:t>
            </a:r>
            <a:r>
              <a:rPr lang="nl-NL" sz="3600" b="1" dirty="0"/>
              <a:t> </a:t>
            </a:r>
            <a:r>
              <a:rPr lang="nl-NL" sz="3600" b="1" dirty="0" err="1"/>
              <a:t>levels</a:t>
            </a:r>
            <a:endParaRPr lang="nl-NL" sz="3600" b="1" dirty="0"/>
          </a:p>
        </p:txBody>
      </p:sp>
      <p:sp>
        <p:nvSpPr>
          <p:cNvPr id="4" name="Tekstvak 3"/>
          <p:cNvSpPr txBox="1"/>
          <p:nvPr/>
        </p:nvSpPr>
        <p:spPr>
          <a:xfrm>
            <a:off x="2207568" y="1268760"/>
            <a:ext cx="23042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u="sng" dirty="0" err="1"/>
              <a:t>Head</a:t>
            </a:r>
            <a:r>
              <a:rPr lang="nl-NL" sz="2800" u="sng" dirty="0"/>
              <a:t> </a:t>
            </a:r>
            <a:r>
              <a:rPr lang="nl-NL" sz="2800" u="sng" dirty="0" err="1"/>
              <a:t>or</a:t>
            </a:r>
            <a:r>
              <a:rPr lang="nl-NL" sz="2800" u="sng" dirty="0"/>
              <a:t> </a:t>
            </a:r>
            <a:r>
              <a:rPr lang="nl-NL" sz="2800" u="sng" dirty="0" err="1"/>
              <a:t>tails</a:t>
            </a:r>
            <a:r>
              <a:rPr lang="nl-NL" sz="2800" u="sng" dirty="0"/>
              <a:t>?</a:t>
            </a:r>
          </a:p>
        </p:txBody>
      </p:sp>
      <p:cxnSp>
        <p:nvCxnSpPr>
          <p:cNvPr id="6" name="Rechte verbindingslijn 5"/>
          <p:cNvCxnSpPr/>
          <p:nvPr/>
        </p:nvCxnSpPr>
        <p:spPr>
          <a:xfrm>
            <a:off x="2495600" y="1988840"/>
            <a:ext cx="0" cy="2952328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kstvak 6"/>
          <p:cNvSpPr txBox="1"/>
          <p:nvPr/>
        </p:nvSpPr>
        <p:spPr>
          <a:xfrm>
            <a:off x="1847528" y="3284985"/>
            <a:ext cx="553998" cy="1200329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nl-NL" sz="2400" dirty="0"/>
              <a:t>Energy</a:t>
            </a:r>
          </a:p>
        </p:txBody>
      </p:sp>
      <p:cxnSp>
        <p:nvCxnSpPr>
          <p:cNvPr id="9" name="Rechte verbindingslijn met pijl 8"/>
          <p:cNvCxnSpPr/>
          <p:nvPr/>
        </p:nvCxnSpPr>
        <p:spPr>
          <a:xfrm flipV="1">
            <a:off x="2135560" y="2636912"/>
            <a:ext cx="0" cy="504056"/>
          </a:xfrm>
          <a:prstGeom prst="straightConnector1">
            <a:avLst/>
          </a:prstGeom>
          <a:ln w="1905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Rechte verbindingslijn 10"/>
          <p:cNvCxnSpPr/>
          <p:nvPr/>
        </p:nvCxnSpPr>
        <p:spPr>
          <a:xfrm>
            <a:off x="2495600" y="3429000"/>
            <a:ext cx="936104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Rechte verbindingslijn 11"/>
          <p:cNvCxnSpPr/>
          <p:nvPr/>
        </p:nvCxnSpPr>
        <p:spPr>
          <a:xfrm>
            <a:off x="3863752" y="3429000"/>
            <a:ext cx="936104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kstvak 12"/>
          <p:cNvSpPr txBox="1"/>
          <p:nvPr/>
        </p:nvSpPr>
        <p:spPr>
          <a:xfrm>
            <a:off x="2639616" y="3501008"/>
            <a:ext cx="7920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000" dirty="0" err="1"/>
              <a:t>head</a:t>
            </a:r>
            <a:endParaRPr lang="nl-NL" sz="2000" dirty="0"/>
          </a:p>
        </p:txBody>
      </p:sp>
      <p:sp>
        <p:nvSpPr>
          <p:cNvPr id="14" name="Tekstvak 13"/>
          <p:cNvSpPr txBox="1"/>
          <p:nvPr/>
        </p:nvSpPr>
        <p:spPr>
          <a:xfrm>
            <a:off x="3935761" y="3501008"/>
            <a:ext cx="74334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000" dirty="0" err="1"/>
              <a:t>tails</a:t>
            </a:r>
            <a:endParaRPr lang="nl-NL" sz="2000" dirty="0"/>
          </a:p>
        </p:txBody>
      </p:sp>
      <p:sp>
        <p:nvSpPr>
          <p:cNvPr id="15" name="Tekstvak 14"/>
          <p:cNvSpPr txBox="1"/>
          <p:nvPr/>
        </p:nvSpPr>
        <p:spPr>
          <a:xfrm>
            <a:off x="2423592" y="5445225"/>
            <a:ext cx="34563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err="1"/>
              <a:t>Chance</a:t>
            </a:r>
            <a:r>
              <a:rPr lang="nl-NL" sz="2400" dirty="0"/>
              <a:t>(</a:t>
            </a:r>
            <a:r>
              <a:rPr lang="nl-NL" sz="2400" dirty="0" err="1"/>
              <a:t>tails</a:t>
            </a:r>
            <a:r>
              <a:rPr lang="nl-NL" sz="2400" dirty="0"/>
              <a:t>) = ½ = 0.500</a:t>
            </a:r>
          </a:p>
        </p:txBody>
      </p:sp>
      <p:grpSp>
        <p:nvGrpSpPr>
          <p:cNvPr id="34" name="Group 33"/>
          <p:cNvGrpSpPr/>
          <p:nvPr/>
        </p:nvGrpSpPr>
        <p:grpSpPr>
          <a:xfrm>
            <a:off x="5447928" y="1268760"/>
            <a:ext cx="4968552" cy="3672408"/>
            <a:chOff x="3923928" y="1268760"/>
            <a:chExt cx="4968552" cy="3672408"/>
          </a:xfrm>
        </p:grpSpPr>
        <p:sp>
          <p:nvSpPr>
            <p:cNvPr id="16" name="Tekstvak 15"/>
            <p:cNvSpPr txBox="1"/>
            <p:nvPr/>
          </p:nvSpPr>
          <p:spPr>
            <a:xfrm>
              <a:off x="5292080" y="1268760"/>
              <a:ext cx="230425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sz="2800" u="sng" dirty="0" err="1"/>
                <a:t>dice</a:t>
              </a:r>
              <a:endParaRPr lang="nl-NL" sz="2800" u="sng" dirty="0"/>
            </a:p>
          </p:txBody>
        </p:sp>
        <p:cxnSp>
          <p:nvCxnSpPr>
            <p:cNvPr id="17" name="Rechte verbindingslijn met pijl 16"/>
            <p:cNvCxnSpPr/>
            <p:nvPr/>
          </p:nvCxnSpPr>
          <p:spPr>
            <a:xfrm flipV="1">
              <a:off x="4283968" y="2564904"/>
              <a:ext cx="0" cy="504056"/>
            </a:xfrm>
            <a:prstGeom prst="straightConnector1">
              <a:avLst/>
            </a:prstGeom>
            <a:ln w="19050">
              <a:solidFill>
                <a:srgbClr val="00206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Tekstvak 17"/>
            <p:cNvSpPr txBox="1"/>
            <p:nvPr/>
          </p:nvSpPr>
          <p:spPr>
            <a:xfrm>
              <a:off x="3923928" y="3140968"/>
              <a:ext cx="553998" cy="1200329"/>
            </a:xfrm>
            <a:prstGeom prst="rect">
              <a:avLst/>
            </a:prstGeom>
            <a:noFill/>
          </p:spPr>
          <p:txBody>
            <a:bodyPr vert="vert270" wrap="square" rtlCol="0">
              <a:spAutoFit/>
            </a:bodyPr>
            <a:lstStyle/>
            <a:p>
              <a:r>
                <a:rPr lang="nl-NL" sz="2400" dirty="0"/>
                <a:t>Energy</a:t>
              </a:r>
            </a:p>
          </p:txBody>
        </p:sp>
        <p:cxnSp>
          <p:nvCxnSpPr>
            <p:cNvPr id="19" name="Rechte verbindingslijn 18"/>
            <p:cNvCxnSpPr/>
            <p:nvPr/>
          </p:nvCxnSpPr>
          <p:spPr>
            <a:xfrm>
              <a:off x="4572000" y="1988840"/>
              <a:ext cx="0" cy="2952328"/>
            </a:xfrm>
            <a:prstGeom prst="line">
              <a:avLst/>
            </a:prstGeom>
            <a:ln w="381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Rechte verbindingslijn 20"/>
            <p:cNvCxnSpPr/>
            <p:nvPr/>
          </p:nvCxnSpPr>
          <p:spPr>
            <a:xfrm>
              <a:off x="4572000" y="3429000"/>
              <a:ext cx="576064" cy="0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Rechte verbindingslijn 21"/>
            <p:cNvCxnSpPr/>
            <p:nvPr/>
          </p:nvCxnSpPr>
          <p:spPr>
            <a:xfrm>
              <a:off x="8316416" y="3429000"/>
              <a:ext cx="576064" cy="0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Rechte verbindingslijn 22"/>
            <p:cNvCxnSpPr/>
            <p:nvPr/>
          </p:nvCxnSpPr>
          <p:spPr>
            <a:xfrm>
              <a:off x="7596336" y="3429000"/>
              <a:ext cx="576064" cy="0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Rechte verbindingslijn 23"/>
            <p:cNvCxnSpPr/>
            <p:nvPr/>
          </p:nvCxnSpPr>
          <p:spPr>
            <a:xfrm>
              <a:off x="6876256" y="3429000"/>
              <a:ext cx="576064" cy="0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Rechte verbindingslijn 24"/>
            <p:cNvCxnSpPr/>
            <p:nvPr/>
          </p:nvCxnSpPr>
          <p:spPr>
            <a:xfrm>
              <a:off x="6156176" y="3429000"/>
              <a:ext cx="576064" cy="0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Rechte verbindingslijn 25"/>
            <p:cNvCxnSpPr/>
            <p:nvPr/>
          </p:nvCxnSpPr>
          <p:spPr>
            <a:xfrm>
              <a:off x="5436096" y="3429000"/>
              <a:ext cx="576064" cy="0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Tekstvak 26"/>
            <p:cNvSpPr txBox="1"/>
            <p:nvPr/>
          </p:nvSpPr>
          <p:spPr>
            <a:xfrm>
              <a:off x="4644008" y="3429000"/>
              <a:ext cx="64807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sz="2000" dirty="0" err="1"/>
                <a:t>one</a:t>
              </a:r>
              <a:endParaRPr lang="nl-NL" sz="2000" dirty="0"/>
            </a:p>
          </p:txBody>
        </p:sp>
        <p:sp>
          <p:nvSpPr>
            <p:cNvPr id="28" name="Tekstvak 27"/>
            <p:cNvSpPr txBox="1"/>
            <p:nvPr/>
          </p:nvSpPr>
          <p:spPr>
            <a:xfrm>
              <a:off x="5364088" y="3429000"/>
              <a:ext cx="79208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sz="2000" dirty="0" err="1"/>
                <a:t>two</a:t>
              </a:r>
              <a:endParaRPr lang="nl-NL" sz="2000" dirty="0"/>
            </a:p>
          </p:txBody>
        </p:sp>
        <p:sp>
          <p:nvSpPr>
            <p:cNvPr id="29" name="Tekstvak 28"/>
            <p:cNvSpPr txBox="1"/>
            <p:nvPr/>
          </p:nvSpPr>
          <p:spPr>
            <a:xfrm>
              <a:off x="6084168" y="3429000"/>
              <a:ext cx="79208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sz="2000" dirty="0" err="1"/>
                <a:t>three</a:t>
              </a:r>
              <a:endParaRPr lang="nl-NL" sz="2000" dirty="0"/>
            </a:p>
          </p:txBody>
        </p:sp>
        <p:sp>
          <p:nvSpPr>
            <p:cNvPr id="30" name="Tekstvak 29"/>
            <p:cNvSpPr txBox="1"/>
            <p:nvPr/>
          </p:nvSpPr>
          <p:spPr>
            <a:xfrm>
              <a:off x="6876256" y="3429000"/>
              <a:ext cx="64807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sz="2000" dirty="0" err="1"/>
                <a:t>four</a:t>
              </a:r>
              <a:endParaRPr lang="nl-NL" sz="2000" dirty="0"/>
            </a:p>
          </p:txBody>
        </p:sp>
        <p:sp>
          <p:nvSpPr>
            <p:cNvPr id="31" name="Tekstvak 30"/>
            <p:cNvSpPr txBox="1"/>
            <p:nvPr/>
          </p:nvSpPr>
          <p:spPr>
            <a:xfrm>
              <a:off x="7596336" y="3429000"/>
              <a:ext cx="57606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sz="2000" dirty="0" err="1"/>
                <a:t>five</a:t>
              </a:r>
              <a:endParaRPr lang="nl-NL" sz="2000" dirty="0"/>
            </a:p>
          </p:txBody>
        </p:sp>
        <p:sp>
          <p:nvSpPr>
            <p:cNvPr id="32" name="Tekstvak 31"/>
            <p:cNvSpPr txBox="1"/>
            <p:nvPr/>
          </p:nvSpPr>
          <p:spPr>
            <a:xfrm>
              <a:off x="8316416" y="3429000"/>
              <a:ext cx="57606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sz="2000" dirty="0" err="1"/>
                <a:t>six</a:t>
              </a:r>
              <a:endParaRPr lang="nl-NL" sz="2000" dirty="0"/>
            </a:p>
          </p:txBody>
        </p:sp>
      </p:grpSp>
      <p:sp>
        <p:nvSpPr>
          <p:cNvPr id="33" name="Tekstvak 32"/>
          <p:cNvSpPr txBox="1"/>
          <p:nvPr/>
        </p:nvSpPr>
        <p:spPr>
          <a:xfrm>
            <a:off x="6600056" y="5415608"/>
            <a:ext cx="3600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err="1"/>
              <a:t>Chance</a:t>
            </a:r>
            <a:r>
              <a:rPr lang="nl-NL" sz="2400" dirty="0"/>
              <a:t>(</a:t>
            </a:r>
            <a:r>
              <a:rPr lang="nl-NL" sz="2400" dirty="0" err="1"/>
              <a:t>six</a:t>
            </a:r>
            <a:r>
              <a:rPr lang="nl-NL" sz="2400" dirty="0"/>
              <a:t>) = 1/6 = 0.167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919536" y="0"/>
            <a:ext cx="8219256" cy="1138138"/>
          </a:xfrm>
        </p:spPr>
        <p:txBody>
          <a:bodyPr>
            <a:normAutofit/>
          </a:bodyPr>
          <a:lstStyle/>
          <a:p>
            <a:pPr algn="l"/>
            <a:r>
              <a:rPr lang="nl-NL" sz="3600" b="1" dirty="0"/>
              <a:t>At different </a:t>
            </a:r>
            <a:r>
              <a:rPr lang="nl-NL" sz="3600" b="1" dirty="0" err="1"/>
              <a:t>energy</a:t>
            </a:r>
            <a:r>
              <a:rPr lang="nl-NL" sz="3600" b="1" dirty="0"/>
              <a:t> </a:t>
            </a:r>
            <a:r>
              <a:rPr lang="nl-NL" sz="3600" b="1" dirty="0" err="1"/>
              <a:t>levels</a:t>
            </a:r>
            <a:endParaRPr lang="nl-NL" sz="3600" b="1" dirty="0"/>
          </a:p>
        </p:txBody>
      </p:sp>
      <p:sp>
        <p:nvSpPr>
          <p:cNvPr id="4" name="Tekstvak 3"/>
          <p:cNvSpPr txBox="1"/>
          <p:nvPr/>
        </p:nvSpPr>
        <p:spPr>
          <a:xfrm>
            <a:off x="2207568" y="1268760"/>
            <a:ext cx="23042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u="sng" dirty="0"/>
              <a:t>Lucky </a:t>
            </a:r>
            <a:r>
              <a:rPr lang="nl-NL" sz="2800" u="sng" dirty="0" err="1"/>
              <a:t>coin</a:t>
            </a:r>
            <a:endParaRPr lang="nl-NL" sz="2800" u="sng" dirty="0"/>
          </a:p>
        </p:txBody>
      </p:sp>
      <p:cxnSp>
        <p:nvCxnSpPr>
          <p:cNvPr id="6" name="Rechte verbindingslijn 5"/>
          <p:cNvCxnSpPr/>
          <p:nvPr/>
        </p:nvCxnSpPr>
        <p:spPr>
          <a:xfrm>
            <a:off x="2495600" y="1988840"/>
            <a:ext cx="0" cy="2952328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kstvak 6"/>
          <p:cNvSpPr txBox="1"/>
          <p:nvPr/>
        </p:nvSpPr>
        <p:spPr>
          <a:xfrm>
            <a:off x="1847528" y="3284985"/>
            <a:ext cx="553998" cy="1200329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nl-NL" sz="2400" dirty="0"/>
              <a:t>Energy</a:t>
            </a:r>
          </a:p>
        </p:txBody>
      </p:sp>
      <p:cxnSp>
        <p:nvCxnSpPr>
          <p:cNvPr id="9" name="Rechte verbindingslijn met pijl 8"/>
          <p:cNvCxnSpPr/>
          <p:nvPr/>
        </p:nvCxnSpPr>
        <p:spPr>
          <a:xfrm flipV="1">
            <a:off x="2135560" y="2636912"/>
            <a:ext cx="0" cy="504056"/>
          </a:xfrm>
          <a:prstGeom prst="straightConnector1">
            <a:avLst/>
          </a:prstGeom>
          <a:ln w="1905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Rechte verbindingslijn 10"/>
          <p:cNvCxnSpPr/>
          <p:nvPr/>
        </p:nvCxnSpPr>
        <p:spPr>
          <a:xfrm>
            <a:off x="2495600" y="2708920"/>
            <a:ext cx="936104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Rechte verbindingslijn 11"/>
          <p:cNvCxnSpPr/>
          <p:nvPr/>
        </p:nvCxnSpPr>
        <p:spPr>
          <a:xfrm>
            <a:off x="2495600" y="4149080"/>
            <a:ext cx="936104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kstvak 12"/>
          <p:cNvSpPr txBox="1"/>
          <p:nvPr/>
        </p:nvSpPr>
        <p:spPr>
          <a:xfrm>
            <a:off x="2567608" y="4149080"/>
            <a:ext cx="7200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000" dirty="0" err="1"/>
              <a:t>tails</a:t>
            </a:r>
            <a:endParaRPr lang="nl-NL" sz="2000" dirty="0"/>
          </a:p>
        </p:txBody>
      </p:sp>
      <p:sp>
        <p:nvSpPr>
          <p:cNvPr id="14" name="Tekstvak 13"/>
          <p:cNvSpPr txBox="1"/>
          <p:nvPr/>
        </p:nvSpPr>
        <p:spPr>
          <a:xfrm>
            <a:off x="2567609" y="2708920"/>
            <a:ext cx="74334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000" dirty="0" err="1"/>
              <a:t>head</a:t>
            </a:r>
            <a:endParaRPr lang="nl-NL" sz="2000" dirty="0"/>
          </a:p>
        </p:txBody>
      </p:sp>
      <p:sp>
        <p:nvSpPr>
          <p:cNvPr id="15" name="Tekstvak 14"/>
          <p:cNvSpPr txBox="1"/>
          <p:nvPr/>
        </p:nvSpPr>
        <p:spPr>
          <a:xfrm>
            <a:off x="2423592" y="5445225"/>
            <a:ext cx="30243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err="1"/>
              <a:t>Chance</a:t>
            </a:r>
            <a:r>
              <a:rPr lang="nl-NL" sz="2400" dirty="0"/>
              <a:t>(</a:t>
            </a:r>
            <a:r>
              <a:rPr lang="nl-NL" sz="2400" dirty="0" err="1"/>
              <a:t>tails</a:t>
            </a:r>
            <a:r>
              <a:rPr lang="nl-NL" sz="2400" dirty="0"/>
              <a:t>) = ????</a:t>
            </a:r>
          </a:p>
        </p:txBody>
      </p:sp>
      <p:grpSp>
        <p:nvGrpSpPr>
          <p:cNvPr id="34" name="Group 33"/>
          <p:cNvGrpSpPr/>
          <p:nvPr/>
        </p:nvGrpSpPr>
        <p:grpSpPr>
          <a:xfrm>
            <a:off x="5447928" y="1268760"/>
            <a:ext cx="4896544" cy="3672408"/>
            <a:chOff x="3923928" y="1268760"/>
            <a:chExt cx="4896544" cy="3672408"/>
          </a:xfrm>
        </p:grpSpPr>
        <p:sp>
          <p:nvSpPr>
            <p:cNvPr id="16" name="Tekstvak 15"/>
            <p:cNvSpPr txBox="1"/>
            <p:nvPr/>
          </p:nvSpPr>
          <p:spPr>
            <a:xfrm>
              <a:off x="4644008" y="1268760"/>
              <a:ext cx="41764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sz="2800" u="sng" dirty="0" err="1"/>
                <a:t>Loaded</a:t>
              </a:r>
              <a:r>
                <a:rPr lang="nl-NL" sz="2800" u="sng" dirty="0"/>
                <a:t> </a:t>
              </a:r>
              <a:r>
                <a:rPr lang="nl-NL" sz="2800" u="sng" dirty="0" err="1"/>
                <a:t>dice</a:t>
              </a:r>
              <a:endParaRPr lang="nl-NL" sz="2800" u="sng" dirty="0"/>
            </a:p>
          </p:txBody>
        </p:sp>
        <p:cxnSp>
          <p:nvCxnSpPr>
            <p:cNvPr id="17" name="Rechte verbindingslijn met pijl 16"/>
            <p:cNvCxnSpPr/>
            <p:nvPr/>
          </p:nvCxnSpPr>
          <p:spPr>
            <a:xfrm flipV="1">
              <a:off x="4283968" y="2564904"/>
              <a:ext cx="0" cy="504056"/>
            </a:xfrm>
            <a:prstGeom prst="straightConnector1">
              <a:avLst/>
            </a:prstGeom>
            <a:ln w="19050">
              <a:solidFill>
                <a:srgbClr val="00206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Tekstvak 17"/>
            <p:cNvSpPr txBox="1"/>
            <p:nvPr/>
          </p:nvSpPr>
          <p:spPr>
            <a:xfrm>
              <a:off x="3923928" y="3140968"/>
              <a:ext cx="553998" cy="1200329"/>
            </a:xfrm>
            <a:prstGeom prst="rect">
              <a:avLst/>
            </a:prstGeom>
            <a:noFill/>
          </p:spPr>
          <p:txBody>
            <a:bodyPr vert="vert270" wrap="square" rtlCol="0">
              <a:spAutoFit/>
            </a:bodyPr>
            <a:lstStyle/>
            <a:p>
              <a:r>
                <a:rPr lang="nl-NL" sz="2400" dirty="0"/>
                <a:t>Energy</a:t>
              </a:r>
            </a:p>
          </p:txBody>
        </p:sp>
        <p:cxnSp>
          <p:nvCxnSpPr>
            <p:cNvPr id="19" name="Rechte verbindingslijn 18"/>
            <p:cNvCxnSpPr/>
            <p:nvPr/>
          </p:nvCxnSpPr>
          <p:spPr>
            <a:xfrm>
              <a:off x="4572000" y="1988840"/>
              <a:ext cx="0" cy="2952328"/>
            </a:xfrm>
            <a:prstGeom prst="line">
              <a:avLst/>
            </a:prstGeom>
            <a:ln w="381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Rechte verbindingslijn 20"/>
            <p:cNvCxnSpPr/>
            <p:nvPr/>
          </p:nvCxnSpPr>
          <p:spPr>
            <a:xfrm>
              <a:off x="4572000" y="2708920"/>
              <a:ext cx="576064" cy="0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Rechte verbindingslijn 21"/>
            <p:cNvCxnSpPr/>
            <p:nvPr/>
          </p:nvCxnSpPr>
          <p:spPr>
            <a:xfrm>
              <a:off x="4572000" y="4149080"/>
              <a:ext cx="576064" cy="0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Rechte verbindingslijn 22"/>
            <p:cNvCxnSpPr/>
            <p:nvPr/>
          </p:nvCxnSpPr>
          <p:spPr>
            <a:xfrm>
              <a:off x="7596336" y="3429000"/>
              <a:ext cx="576064" cy="0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Rechte verbindingslijn 23"/>
            <p:cNvCxnSpPr/>
            <p:nvPr/>
          </p:nvCxnSpPr>
          <p:spPr>
            <a:xfrm>
              <a:off x="6876256" y="3429000"/>
              <a:ext cx="576064" cy="0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Rechte verbindingslijn 24"/>
            <p:cNvCxnSpPr/>
            <p:nvPr/>
          </p:nvCxnSpPr>
          <p:spPr>
            <a:xfrm>
              <a:off x="6156176" y="3429000"/>
              <a:ext cx="576064" cy="0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Rechte verbindingslijn 25"/>
            <p:cNvCxnSpPr/>
            <p:nvPr/>
          </p:nvCxnSpPr>
          <p:spPr>
            <a:xfrm>
              <a:off x="5436096" y="3429000"/>
              <a:ext cx="576064" cy="0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Tekstvak 26"/>
            <p:cNvSpPr txBox="1"/>
            <p:nvPr/>
          </p:nvSpPr>
          <p:spPr>
            <a:xfrm>
              <a:off x="4572000" y="2708920"/>
              <a:ext cx="79208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sz="2000" dirty="0" err="1"/>
                <a:t>one</a:t>
              </a:r>
              <a:endParaRPr lang="nl-NL" sz="2000" dirty="0"/>
            </a:p>
          </p:txBody>
        </p:sp>
        <p:sp>
          <p:nvSpPr>
            <p:cNvPr id="28" name="Tekstvak 27"/>
            <p:cNvSpPr txBox="1"/>
            <p:nvPr/>
          </p:nvSpPr>
          <p:spPr>
            <a:xfrm>
              <a:off x="5364088" y="3429000"/>
              <a:ext cx="79208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sz="2000" dirty="0" err="1"/>
                <a:t>two</a:t>
              </a:r>
              <a:endParaRPr lang="nl-NL" sz="2000" dirty="0"/>
            </a:p>
          </p:txBody>
        </p:sp>
        <p:sp>
          <p:nvSpPr>
            <p:cNvPr id="29" name="Tekstvak 28"/>
            <p:cNvSpPr txBox="1"/>
            <p:nvPr/>
          </p:nvSpPr>
          <p:spPr>
            <a:xfrm>
              <a:off x="6084168" y="3429000"/>
              <a:ext cx="79208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sz="2000" dirty="0" err="1"/>
                <a:t>three</a:t>
              </a:r>
              <a:endParaRPr lang="nl-NL" sz="2000" dirty="0"/>
            </a:p>
          </p:txBody>
        </p:sp>
        <p:sp>
          <p:nvSpPr>
            <p:cNvPr id="30" name="Tekstvak 29"/>
            <p:cNvSpPr txBox="1"/>
            <p:nvPr/>
          </p:nvSpPr>
          <p:spPr>
            <a:xfrm>
              <a:off x="6804248" y="3429000"/>
              <a:ext cx="64807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sz="2000" dirty="0" err="1"/>
                <a:t>four</a:t>
              </a:r>
              <a:endParaRPr lang="nl-NL" sz="2000" dirty="0"/>
            </a:p>
          </p:txBody>
        </p:sp>
        <p:sp>
          <p:nvSpPr>
            <p:cNvPr id="31" name="Tekstvak 30"/>
            <p:cNvSpPr txBox="1"/>
            <p:nvPr/>
          </p:nvSpPr>
          <p:spPr>
            <a:xfrm>
              <a:off x="7596336" y="3429000"/>
              <a:ext cx="57606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sz="2000" dirty="0" err="1"/>
                <a:t>five</a:t>
              </a:r>
              <a:endParaRPr lang="nl-NL" sz="2000" dirty="0"/>
            </a:p>
          </p:txBody>
        </p:sp>
        <p:sp>
          <p:nvSpPr>
            <p:cNvPr id="32" name="Tekstvak 31"/>
            <p:cNvSpPr txBox="1"/>
            <p:nvPr/>
          </p:nvSpPr>
          <p:spPr>
            <a:xfrm>
              <a:off x="4572000" y="4149080"/>
              <a:ext cx="72008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sz="2000" dirty="0" err="1"/>
                <a:t>six</a:t>
              </a:r>
              <a:endParaRPr lang="nl-NL" sz="2000" dirty="0"/>
            </a:p>
          </p:txBody>
        </p:sp>
      </p:grpSp>
      <p:sp>
        <p:nvSpPr>
          <p:cNvPr id="33" name="Tekstvak 32"/>
          <p:cNvSpPr txBox="1"/>
          <p:nvPr/>
        </p:nvSpPr>
        <p:spPr>
          <a:xfrm>
            <a:off x="6744072" y="5445225"/>
            <a:ext cx="3600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err="1"/>
              <a:t>Chance</a:t>
            </a:r>
            <a:r>
              <a:rPr lang="nl-NL" sz="2400" dirty="0"/>
              <a:t>(</a:t>
            </a:r>
            <a:r>
              <a:rPr lang="nl-NL" sz="2400" dirty="0" err="1"/>
              <a:t>six</a:t>
            </a:r>
            <a:r>
              <a:rPr lang="nl-NL" sz="2400" dirty="0"/>
              <a:t>) = ????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981200" y="-13394"/>
            <a:ext cx="8219256" cy="994122"/>
          </a:xfrm>
        </p:spPr>
        <p:txBody>
          <a:bodyPr>
            <a:normAutofit/>
          </a:bodyPr>
          <a:lstStyle/>
          <a:p>
            <a:pPr algn="l"/>
            <a:r>
              <a:rPr lang="nl-NL" dirty="0" smtClean="0">
                <a:sym typeface="Wingdings" pitchFamily="2" charset="2"/>
              </a:rPr>
              <a:t> </a:t>
            </a:r>
            <a:r>
              <a:rPr lang="nl-NL" sz="3600" b="1" dirty="0" err="1">
                <a:sym typeface="Wingdings" pitchFamily="2" charset="2"/>
              </a:rPr>
              <a:t>Performing</a:t>
            </a:r>
            <a:r>
              <a:rPr lang="nl-NL" sz="3600" b="1" dirty="0">
                <a:sym typeface="Wingdings" pitchFamily="2" charset="2"/>
              </a:rPr>
              <a:t> </a:t>
            </a:r>
            <a:r>
              <a:rPr lang="nl-NL" sz="3600" b="1" dirty="0" err="1">
                <a:sym typeface="Wingdings" pitchFamily="2" charset="2"/>
              </a:rPr>
              <a:t>an</a:t>
            </a:r>
            <a:r>
              <a:rPr lang="nl-NL" sz="3600" b="1" dirty="0">
                <a:sym typeface="Wingdings" pitchFamily="2" charset="2"/>
              </a:rPr>
              <a:t> experiment</a:t>
            </a:r>
            <a:r>
              <a:rPr lang="nl-NL" sz="3600" b="1" dirty="0"/>
              <a:t> </a:t>
            </a:r>
            <a:r>
              <a:rPr lang="nl-NL" sz="3600" b="1" dirty="0">
                <a:sym typeface="Wingdings" pitchFamily="2" charset="2"/>
              </a:rPr>
              <a:t> </a:t>
            </a:r>
            <a:r>
              <a:rPr lang="nl-NL" sz="3600" b="1" dirty="0" err="1">
                <a:sym typeface="Wingdings" pitchFamily="2" charset="2"/>
              </a:rPr>
              <a:t>frequencies</a:t>
            </a:r>
            <a:endParaRPr lang="nl-NL" sz="3600" b="1" dirty="0"/>
          </a:p>
        </p:txBody>
      </p:sp>
      <p:sp>
        <p:nvSpPr>
          <p:cNvPr id="4" name="Tekstvak 3"/>
          <p:cNvSpPr txBox="1"/>
          <p:nvPr/>
        </p:nvSpPr>
        <p:spPr>
          <a:xfrm>
            <a:off x="2207568" y="1268760"/>
            <a:ext cx="23042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u="sng" dirty="0"/>
              <a:t>Lucky </a:t>
            </a:r>
            <a:r>
              <a:rPr lang="nl-NL" sz="2800" u="sng" dirty="0" err="1"/>
              <a:t>coin</a:t>
            </a:r>
            <a:endParaRPr lang="nl-NL" sz="2800" u="sng" dirty="0"/>
          </a:p>
        </p:txBody>
      </p:sp>
      <p:cxnSp>
        <p:nvCxnSpPr>
          <p:cNvPr id="6" name="Rechte verbindingslijn 5"/>
          <p:cNvCxnSpPr/>
          <p:nvPr/>
        </p:nvCxnSpPr>
        <p:spPr>
          <a:xfrm>
            <a:off x="2495600" y="1988840"/>
            <a:ext cx="0" cy="2952328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kstvak 6"/>
          <p:cNvSpPr txBox="1"/>
          <p:nvPr/>
        </p:nvSpPr>
        <p:spPr>
          <a:xfrm>
            <a:off x="1847528" y="3284985"/>
            <a:ext cx="553998" cy="1200329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nl-NL" sz="2400" dirty="0"/>
              <a:t>Energy</a:t>
            </a:r>
          </a:p>
        </p:txBody>
      </p:sp>
      <p:cxnSp>
        <p:nvCxnSpPr>
          <p:cNvPr id="9" name="Rechte verbindingslijn met pijl 8"/>
          <p:cNvCxnSpPr/>
          <p:nvPr/>
        </p:nvCxnSpPr>
        <p:spPr>
          <a:xfrm flipV="1">
            <a:off x="2135560" y="2636912"/>
            <a:ext cx="0" cy="504056"/>
          </a:xfrm>
          <a:prstGeom prst="straightConnector1">
            <a:avLst/>
          </a:prstGeom>
          <a:ln w="1905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Rechte verbindingslijn 10"/>
          <p:cNvCxnSpPr/>
          <p:nvPr/>
        </p:nvCxnSpPr>
        <p:spPr>
          <a:xfrm>
            <a:off x="2495600" y="2708920"/>
            <a:ext cx="936104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Rechte verbindingslijn 11"/>
          <p:cNvCxnSpPr/>
          <p:nvPr/>
        </p:nvCxnSpPr>
        <p:spPr>
          <a:xfrm>
            <a:off x="2495600" y="4149080"/>
            <a:ext cx="936104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kstvak 12"/>
          <p:cNvSpPr txBox="1"/>
          <p:nvPr/>
        </p:nvSpPr>
        <p:spPr>
          <a:xfrm>
            <a:off x="2567608" y="4149080"/>
            <a:ext cx="6480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000" dirty="0" err="1"/>
              <a:t>tails</a:t>
            </a:r>
            <a:endParaRPr lang="nl-NL" sz="2000" dirty="0"/>
          </a:p>
        </p:txBody>
      </p:sp>
      <p:sp>
        <p:nvSpPr>
          <p:cNvPr id="14" name="Tekstvak 13"/>
          <p:cNvSpPr txBox="1"/>
          <p:nvPr/>
        </p:nvSpPr>
        <p:spPr>
          <a:xfrm>
            <a:off x="2567609" y="2708920"/>
            <a:ext cx="74334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000" dirty="0" err="1"/>
              <a:t>head</a:t>
            </a:r>
            <a:endParaRPr lang="nl-NL" sz="2000" dirty="0"/>
          </a:p>
        </p:txBody>
      </p:sp>
      <p:sp>
        <p:nvSpPr>
          <p:cNvPr id="15" name="Tekstvak 14"/>
          <p:cNvSpPr txBox="1"/>
          <p:nvPr/>
        </p:nvSpPr>
        <p:spPr>
          <a:xfrm>
            <a:off x="2423592" y="5445225"/>
            <a:ext cx="30243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err="1"/>
              <a:t>Chance</a:t>
            </a:r>
            <a:r>
              <a:rPr lang="nl-NL" sz="2400" dirty="0"/>
              <a:t>(</a:t>
            </a:r>
            <a:r>
              <a:rPr lang="nl-NL" sz="2400" dirty="0" err="1"/>
              <a:t>tails</a:t>
            </a:r>
            <a:r>
              <a:rPr lang="nl-NL" sz="2400" dirty="0"/>
              <a:t>) = ???? </a:t>
            </a:r>
          </a:p>
        </p:txBody>
      </p:sp>
      <p:sp>
        <p:nvSpPr>
          <p:cNvPr id="33" name="Tekstvak 32"/>
          <p:cNvSpPr txBox="1"/>
          <p:nvPr/>
        </p:nvSpPr>
        <p:spPr>
          <a:xfrm>
            <a:off x="6672064" y="5445225"/>
            <a:ext cx="3600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err="1"/>
              <a:t>Chance</a:t>
            </a:r>
            <a:r>
              <a:rPr lang="nl-NL" sz="2400" dirty="0"/>
              <a:t>(</a:t>
            </a:r>
            <a:r>
              <a:rPr lang="nl-NL" sz="2400" dirty="0" err="1"/>
              <a:t>six</a:t>
            </a:r>
            <a:r>
              <a:rPr lang="nl-NL" sz="2400" dirty="0"/>
              <a:t>) = ????</a:t>
            </a:r>
          </a:p>
        </p:txBody>
      </p:sp>
      <p:sp>
        <p:nvSpPr>
          <p:cNvPr id="34" name="Tekstvak 33"/>
          <p:cNvSpPr txBox="1"/>
          <p:nvPr/>
        </p:nvSpPr>
        <p:spPr>
          <a:xfrm>
            <a:off x="3431704" y="2492896"/>
            <a:ext cx="11521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000" b="1" dirty="0"/>
              <a:t>836012</a:t>
            </a:r>
          </a:p>
        </p:txBody>
      </p:sp>
      <p:sp>
        <p:nvSpPr>
          <p:cNvPr id="35" name="Tekstvak 34"/>
          <p:cNvSpPr txBox="1"/>
          <p:nvPr/>
        </p:nvSpPr>
        <p:spPr>
          <a:xfrm>
            <a:off x="3431705" y="3933056"/>
            <a:ext cx="109356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000" b="1" dirty="0"/>
              <a:t>1000000</a:t>
            </a:r>
          </a:p>
        </p:txBody>
      </p:sp>
      <p:grpSp>
        <p:nvGrpSpPr>
          <p:cNvPr id="39" name="Group 38"/>
          <p:cNvGrpSpPr/>
          <p:nvPr/>
        </p:nvGrpSpPr>
        <p:grpSpPr>
          <a:xfrm>
            <a:off x="5447928" y="1268760"/>
            <a:ext cx="4896544" cy="3672408"/>
            <a:chOff x="3923928" y="1268760"/>
            <a:chExt cx="4896544" cy="3672408"/>
          </a:xfrm>
        </p:grpSpPr>
        <p:sp>
          <p:nvSpPr>
            <p:cNvPr id="16" name="Tekstvak 15"/>
            <p:cNvSpPr txBox="1"/>
            <p:nvPr/>
          </p:nvSpPr>
          <p:spPr>
            <a:xfrm>
              <a:off x="4644008" y="1268760"/>
              <a:ext cx="41764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sz="2800" u="sng" dirty="0" err="1"/>
                <a:t>Loaded</a:t>
              </a:r>
              <a:r>
                <a:rPr lang="nl-NL" sz="2800" u="sng" dirty="0"/>
                <a:t> </a:t>
              </a:r>
              <a:r>
                <a:rPr lang="nl-NL" sz="2800" u="sng" dirty="0" err="1"/>
                <a:t>dice</a:t>
              </a:r>
              <a:endParaRPr lang="nl-NL" sz="2800" u="sng" dirty="0"/>
            </a:p>
          </p:txBody>
        </p:sp>
        <p:cxnSp>
          <p:nvCxnSpPr>
            <p:cNvPr id="17" name="Rechte verbindingslijn met pijl 16"/>
            <p:cNvCxnSpPr/>
            <p:nvPr/>
          </p:nvCxnSpPr>
          <p:spPr>
            <a:xfrm flipV="1">
              <a:off x="4283968" y="2564904"/>
              <a:ext cx="0" cy="504056"/>
            </a:xfrm>
            <a:prstGeom prst="straightConnector1">
              <a:avLst/>
            </a:prstGeom>
            <a:ln w="19050">
              <a:solidFill>
                <a:srgbClr val="00206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Tekstvak 17"/>
            <p:cNvSpPr txBox="1"/>
            <p:nvPr/>
          </p:nvSpPr>
          <p:spPr>
            <a:xfrm>
              <a:off x="3923928" y="3140968"/>
              <a:ext cx="553998" cy="1200329"/>
            </a:xfrm>
            <a:prstGeom prst="rect">
              <a:avLst/>
            </a:prstGeom>
            <a:noFill/>
          </p:spPr>
          <p:txBody>
            <a:bodyPr vert="vert270" wrap="square" rtlCol="0">
              <a:spAutoFit/>
            </a:bodyPr>
            <a:lstStyle/>
            <a:p>
              <a:r>
                <a:rPr lang="nl-NL" sz="2400" dirty="0"/>
                <a:t>Energy</a:t>
              </a:r>
            </a:p>
          </p:txBody>
        </p:sp>
        <p:cxnSp>
          <p:nvCxnSpPr>
            <p:cNvPr id="19" name="Rechte verbindingslijn 18"/>
            <p:cNvCxnSpPr/>
            <p:nvPr/>
          </p:nvCxnSpPr>
          <p:spPr>
            <a:xfrm>
              <a:off x="4572000" y="1988840"/>
              <a:ext cx="0" cy="2952328"/>
            </a:xfrm>
            <a:prstGeom prst="line">
              <a:avLst/>
            </a:prstGeom>
            <a:ln w="381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Rechte verbindingslijn 20"/>
            <p:cNvCxnSpPr/>
            <p:nvPr/>
          </p:nvCxnSpPr>
          <p:spPr>
            <a:xfrm>
              <a:off x="4572000" y="2708920"/>
              <a:ext cx="576064" cy="0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Rechte verbindingslijn 21"/>
            <p:cNvCxnSpPr/>
            <p:nvPr/>
          </p:nvCxnSpPr>
          <p:spPr>
            <a:xfrm>
              <a:off x="4572000" y="4149080"/>
              <a:ext cx="576064" cy="0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Rechte verbindingslijn 22"/>
            <p:cNvCxnSpPr/>
            <p:nvPr/>
          </p:nvCxnSpPr>
          <p:spPr>
            <a:xfrm>
              <a:off x="6804248" y="3429000"/>
              <a:ext cx="576064" cy="0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Rechte verbindingslijn 23"/>
            <p:cNvCxnSpPr/>
            <p:nvPr/>
          </p:nvCxnSpPr>
          <p:spPr>
            <a:xfrm>
              <a:off x="6084168" y="3429000"/>
              <a:ext cx="576064" cy="0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Rechte verbindingslijn 24"/>
            <p:cNvCxnSpPr/>
            <p:nvPr/>
          </p:nvCxnSpPr>
          <p:spPr>
            <a:xfrm>
              <a:off x="5364088" y="3429000"/>
              <a:ext cx="576064" cy="0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Rechte verbindingslijn 25"/>
            <p:cNvCxnSpPr/>
            <p:nvPr/>
          </p:nvCxnSpPr>
          <p:spPr>
            <a:xfrm>
              <a:off x="4644008" y="3429000"/>
              <a:ext cx="576064" cy="0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Tekstvak 26"/>
            <p:cNvSpPr txBox="1"/>
            <p:nvPr/>
          </p:nvSpPr>
          <p:spPr>
            <a:xfrm>
              <a:off x="4572000" y="2708920"/>
              <a:ext cx="93610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sz="2000" dirty="0" err="1"/>
                <a:t>one</a:t>
              </a:r>
              <a:endParaRPr lang="nl-NL" sz="2000" dirty="0"/>
            </a:p>
          </p:txBody>
        </p:sp>
        <p:sp>
          <p:nvSpPr>
            <p:cNvPr id="28" name="Tekstvak 27"/>
            <p:cNvSpPr txBox="1"/>
            <p:nvPr/>
          </p:nvSpPr>
          <p:spPr>
            <a:xfrm>
              <a:off x="4572000" y="3429000"/>
              <a:ext cx="79208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sz="2000" dirty="0" err="1"/>
                <a:t>two</a:t>
              </a:r>
              <a:endParaRPr lang="nl-NL" sz="2000" dirty="0"/>
            </a:p>
          </p:txBody>
        </p:sp>
        <p:sp>
          <p:nvSpPr>
            <p:cNvPr id="29" name="Tekstvak 28"/>
            <p:cNvSpPr txBox="1"/>
            <p:nvPr/>
          </p:nvSpPr>
          <p:spPr>
            <a:xfrm>
              <a:off x="5220072" y="3429000"/>
              <a:ext cx="79208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sz="2000" dirty="0" err="1"/>
                <a:t>three</a:t>
              </a:r>
              <a:endParaRPr lang="nl-NL" sz="2000" dirty="0"/>
            </a:p>
          </p:txBody>
        </p:sp>
        <p:sp>
          <p:nvSpPr>
            <p:cNvPr id="30" name="Tekstvak 29"/>
            <p:cNvSpPr txBox="1"/>
            <p:nvPr/>
          </p:nvSpPr>
          <p:spPr>
            <a:xfrm>
              <a:off x="6012160" y="3429000"/>
              <a:ext cx="64807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sz="2000" dirty="0" err="1"/>
                <a:t>four</a:t>
              </a:r>
              <a:endParaRPr lang="nl-NL" sz="2000" dirty="0"/>
            </a:p>
          </p:txBody>
        </p:sp>
        <p:sp>
          <p:nvSpPr>
            <p:cNvPr id="31" name="Tekstvak 30"/>
            <p:cNvSpPr txBox="1"/>
            <p:nvPr/>
          </p:nvSpPr>
          <p:spPr>
            <a:xfrm>
              <a:off x="6804248" y="3429000"/>
              <a:ext cx="57606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sz="2000" dirty="0" err="1"/>
                <a:t>five</a:t>
              </a:r>
              <a:endParaRPr lang="nl-NL" sz="2000" dirty="0"/>
            </a:p>
          </p:txBody>
        </p:sp>
        <p:sp>
          <p:nvSpPr>
            <p:cNvPr id="32" name="Tekstvak 31"/>
            <p:cNvSpPr txBox="1"/>
            <p:nvPr/>
          </p:nvSpPr>
          <p:spPr>
            <a:xfrm>
              <a:off x="4572000" y="4149080"/>
              <a:ext cx="72008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sz="2000" dirty="0" err="1"/>
                <a:t>six</a:t>
              </a:r>
              <a:endParaRPr lang="nl-NL" sz="2000" dirty="0"/>
            </a:p>
          </p:txBody>
        </p:sp>
        <p:sp>
          <p:nvSpPr>
            <p:cNvPr id="36" name="Tekstvak 35"/>
            <p:cNvSpPr txBox="1"/>
            <p:nvPr/>
          </p:nvSpPr>
          <p:spPr>
            <a:xfrm>
              <a:off x="5220072" y="2492896"/>
              <a:ext cx="963725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2000" b="1" dirty="0"/>
                <a:t>753214</a:t>
              </a:r>
            </a:p>
          </p:txBody>
        </p:sp>
        <p:sp>
          <p:nvSpPr>
            <p:cNvPr id="37" name="Tekstvak 36"/>
            <p:cNvSpPr txBox="1"/>
            <p:nvPr/>
          </p:nvSpPr>
          <p:spPr>
            <a:xfrm>
              <a:off x="5148064" y="3933056"/>
              <a:ext cx="109356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2000" b="1" dirty="0"/>
                <a:t>1000000</a:t>
              </a:r>
            </a:p>
          </p:txBody>
        </p:sp>
      </p:grpSp>
      <p:sp>
        <p:nvSpPr>
          <p:cNvPr id="38" name="Tekstvak 37"/>
          <p:cNvSpPr txBox="1"/>
          <p:nvPr/>
        </p:nvSpPr>
        <p:spPr>
          <a:xfrm>
            <a:off x="8976322" y="3212976"/>
            <a:ext cx="169167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000" b="1" dirty="0" err="1"/>
              <a:t>Each</a:t>
            </a:r>
            <a:r>
              <a:rPr lang="nl-NL" sz="2000" b="1" dirty="0"/>
              <a:t> ± 876000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/>
      <p:bldP spid="3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19256" cy="706090"/>
          </a:xfrm>
        </p:spPr>
        <p:txBody>
          <a:bodyPr>
            <a:noAutofit/>
          </a:bodyPr>
          <a:lstStyle/>
          <a:p>
            <a:pPr algn="l"/>
            <a:r>
              <a:rPr lang="nl-NL" sz="3200" b="1" dirty="0" err="1"/>
              <a:t>Probability</a:t>
            </a:r>
            <a:r>
              <a:rPr lang="nl-NL" sz="3200" b="1" dirty="0"/>
              <a:t> </a:t>
            </a:r>
            <a:r>
              <a:rPr lang="nl-NL" sz="3200" b="1" dirty="0" err="1"/>
              <a:t>with</a:t>
            </a:r>
            <a:r>
              <a:rPr lang="nl-NL" sz="3200" b="1" dirty="0"/>
              <a:t> </a:t>
            </a:r>
            <a:r>
              <a:rPr lang="nl-NL" sz="3200" b="1" dirty="0" err="1"/>
              <a:t>uneven</a:t>
            </a:r>
            <a:r>
              <a:rPr lang="nl-NL" sz="3200" b="1" dirty="0"/>
              <a:t> </a:t>
            </a:r>
            <a:r>
              <a:rPr lang="nl-NL" sz="3200" b="1" dirty="0" err="1"/>
              <a:t>energy</a:t>
            </a:r>
            <a:r>
              <a:rPr lang="nl-NL" sz="3200" b="1" dirty="0"/>
              <a:t> </a:t>
            </a:r>
            <a:r>
              <a:rPr lang="nl-NL" sz="3200" b="1" dirty="0" err="1"/>
              <a:t>levels</a:t>
            </a:r>
            <a:endParaRPr lang="nl-NL" sz="3200" b="1" dirty="0"/>
          </a:p>
        </p:txBody>
      </p:sp>
      <p:sp>
        <p:nvSpPr>
          <p:cNvPr id="4" name="Tekstvak 3"/>
          <p:cNvSpPr txBox="1"/>
          <p:nvPr/>
        </p:nvSpPr>
        <p:spPr>
          <a:xfrm>
            <a:off x="2207568" y="1268760"/>
            <a:ext cx="23042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u="sng" dirty="0"/>
              <a:t>Lucky </a:t>
            </a:r>
            <a:r>
              <a:rPr lang="nl-NL" sz="2800" u="sng" dirty="0" err="1"/>
              <a:t>coin</a:t>
            </a:r>
            <a:endParaRPr lang="nl-NL" sz="2800" u="sng" dirty="0"/>
          </a:p>
        </p:txBody>
      </p:sp>
      <p:cxnSp>
        <p:nvCxnSpPr>
          <p:cNvPr id="6" name="Rechte verbindingslijn 5"/>
          <p:cNvCxnSpPr/>
          <p:nvPr/>
        </p:nvCxnSpPr>
        <p:spPr>
          <a:xfrm>
            <a:off x="2495600" y="1988840"/>
            <a:ext cx="0" cy="2952328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kstvak 6"/>
          <p:cNvSpPr txBox="1"/>
          <p:nvPr/>
        </p:nvSpPr>
        <p:spPr>
          <a:xfrm>
            <a:off x="1847528" y="3284985"/>
            <a:ext cx="553998" cy="1200329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nl-NL" sz="2400" dirty="0"/>
              <a:t>Energy</a:t>
            </a:r>
          </a:p>
        </p:txBody>
      </p:sp>
      <p:cxnSp>
        <p:nvCxnSpPr>
          <p:cNvPr id="9" name="Rechte verbindingslijn met pijl 8"/>
          <p:cNvCxnSpPr/>
          <p:nvPr/>
        </p:nvCxnSpPr>
        <p:spPr>
          <a:xfrm flipV="1">
            <a:off x="2135560" y="2636912"/>
            <a:ext cx="0" cy="504056"/>
          </a:xfrm>
          <a:prstGeom prst="straightConnector1">
            <a:avLst/>
          </a:prstGeom>
          <a:ln w="1905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Rechte verbindingslijn 10"/>
          <p:cNvCxnSpPr/>
          <p:nvPr/>
        </p:nvCxnSpPr>
        <p:spPr>
          <a:xfrm>
            <a:off x="2495600" y="2708920"/>
            <a:ext cx="936104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Rechte verbindingslijn 11"/>
          <p:cNvCxnSpPr/>
          <p:nvPr/>
        </p:nvCxnSpPr>
        <p:spPr>
          <a:xfrm>
            <a:off x="2495600" y="4149080"/>
            <a:ext cx="936104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kstvak 12"/>
          <p:cNvSpPr txBox="1"/>
          <p:nvPr/>
        </p:nvSpPr>
        <p:spPr>
          <a:xfrm>
            <a:off x="2567608" y="4149080"/>
            <a:ext cx="6480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000" dirty="0" err="1"/>
              <a:t>Tails</a:t>
            </a:r>
            <a:endParaRPr lang="nl-NL" sz="2000" dirty="0"/>
          </a:p>
        </p:txBody>
      </p:sp>
      <p:sp>
        <p:nvSpPr>
          <p:cNvPr id="14" name="Tekstvak 13"/>
          <p:cNvSpPr txBox="1"/>
          <p:nvPr/>
        </p:nvSpPr>
        <p:spPr>
          <a:xfrm>
            <a:off x="2567609" y="2708920"/>
            <a:ext cx="74334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000" dirty="0" err="1"/>
              <a:t>Head</a:t>
            </a:r>
            <a:endParaRPr lang="nl-NL" sz="2000" dirty="0"/>
          </a:p>
        </p:txBody>
      </p:sp>
      <p:sp>
        <p:nvSpPr>
          <p:cNvPr id="15" name="Tekstvak 14"/>
          <p:cNvSpPr txBox="1"/>
          <p:nvPr/>
        </p:nvSpPr>
        <p:spPr>
          <a:xfrm>
            <a:off x="1847528" y="5445225"/>
            <a:ext cx="22322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err="1"/>
              <a:t>Chance</a:t>
            </a:r>
            <a:r>
              <a:rPr lang="nl-NL" sz="2400" dirty="0"/>
              <a:t>(</a:t>
            </a:r>
            <a:r>
              <a:rPr lang="nl-NL" sz="2400" dirty="0" err="1"/>
              <a:t>tails</a:t>
            </a:r>
            <a:r>
              <a:rPr lang="nl-NL" sz="2400" dirty="0"/>
              <a:t>) =  </a:t>
            </a:r>
          </a:p>
        </p:txBody>
      </p:sp>
      <p:sp>
        <p:nvSpPr>
          <p:cNvPr id="33" name="Tekstvak 32"/>
          <p:cNvSpPr txBox="1"/>
          <p:nvPr/>
        </p:nvSpPr>
        <p:spPr>
          <a:xfrm>
            <a:off x="5807968" y="5445225"/>
            <a:ext cx="18722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err="1"/>
              <a:t>Chance</a:t>
            </a:r>
            <a:r>
              <a:rPr lang="nl-NL" sz="2400" dirty="0"/>
              <a:t>(</a:t>
            </a:r>
            <a:r>
              <a:rPr lang="nl-NL" sz="2400" dirty="0" err="1"/>
              <a:t>six</a:t>
            </a:r>
            <a:r>
              <a:rPr lang="nl-NL" sz="2400" dirty="0"/>
              <a:t>) = </a:t>
            </a:r>
          </a:p>
        </p:txBody>
      </p:sp>
      <p:sp>
        <p:nvSpPr>
          <p:cNvPr id="34" name="Tekstvak 33"/>
          <p:cNvSpPr txBox="1"/>
          <p:nvPr/>
        </p:nvSpPr>
        <p:spPr>
          <a:xfrm>
            <a:off x="3431704" y="2492896"/>
            <a:ext cx="11521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000" b="1" dirty="0"/>
              <a:t>0.836</a:t>
            </a:r>
          </a:p>
        </p:txBody>
      </p:sp>
      <p:sp>
        <p:nvSpPr>
          <p:cNvPr id="35" name="Tekstvak 34"/>
          <p:cNvSpPr txBox="1"/>
          <p:nvPr/>
        </p:nvSpPr>
        <p:spPr>
          <a:xfrm>
            <a:off x="3431705" y="3933056"/>
            <a:ext cx="76976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000" b="1" dirty="0"/>
              <a:t>1.000</a:t>
            </a:r>
          </a:p>
        </p:txBody>
      </p:sp>
      <p:grpSp>
        <p:nvGrpSpPr>
          <p:cNvPr id="48" name="Group 47"/>
          <p:cNvGrpSpPr/>
          <p:nvPr/>
        </p:nvGrpSpPr>
        <p:grpSpPr>
          <a:xfrm>
            <a:off x="5447928" y="1268760"/>
            <a:ext cx="4896544" cy="3672408"/>
            <a:chOff x="3923928" y="1268760"/>
            <a:chExt cx="4896544" cy="3672408"/>
          </a:xfrm>
        </p:grpSpPr>
        <p:sp>
          <p:nvSpPr>
            <p:cNvPr id="16" name="Tekstvak 15"/>
            <p:cNvSpPr txBox="1"/>
            <p:nvPr/>
          </p:nvSpPr>
          <p:spPr>
            <a:xfrm>
              <a:off x="4644008" y="1268760"/>
              <a:ext cx="41764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sz="2800" u="sng" dirty="0" err="1"/>
                <a:t>Loaded</a:t>
              </a:r>
              <a:r>
                <a:rPr lang="nl-NL" sz="2800" u="sng" dirty="0"/>
                <a:t> </a:t>
              </a:r>
              <a:r>
                <a:rPr lang="nl-NL" sz="2800" u="sng" dirty="0" err="1"/>
                <a:t>dice</a:t>
              </a:r>
              <a:endParaRPr lang="nl-NL" sz="2800" u="sng" dirty="0"/>
            </a:p>
          </p:txBody>
        </p:sp>
        <p:cxnSp>
          <p:nvCxnSpPr>
            <p:cNvPr id="17" name="Rechte verbindingslijn met pijl 16"/>
            <p:cNvCxnSpPr/>
            <p:nvPr/>
          </p:nvCxnSpPr>
          <p:spPr>
            <a:xfrm flipV="1">
              <a:off x="4283968" y="2564904"/>
              <a:ext cx="0" cy="504056"/>
            </a:xfrm>
            <a:prstGeom prst="straightConnector1">
              <a:avLst/>
            </a:prstGeom>
            <a:ln w="19050">
              <a:solidFill>
                <a:srgbClr val="00206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Tekstvak 17"/>
            <p:cNvSpPr txBox="1"/>
            <p:nvPr/>
          </p:nvSpPr>
          <p:spPr>
            <a:xfrm>
              <a:off x="3923928" y="3140968"/>
              <a:ext cx="553998" cy="1200329"/>
            </a:xfrm>
            <a:prstGeom prst="rect">
              <a:avLst/>
            </a:prstGeom>
            <a:noFill/>
          </p:spPr>
          <p:txBody>
            <a:bodyPr vert="vert270" wrap="square" rtlCol="0">
              <a:spAutoFit/>
            </a:bodyPr>
            <a:lstStyle/>
            <a:p>
              <a:r>
                <a:rPr lang="nl-NL" sz="2400" dirty="0"/>
                <a:t>Energy</a:t>
              </a:r>
            </a:p>
          </p:txBody>
        </p:sp>
        <p:cxnSp>
          <p:nvCxnSpPr>
            <p:cNvPr id="19" name="Rechte verbindingslijn 18"/>
            <p:cNvCxnSpPr/>
            <p:nvPr/>
          </p:nvCxnSpPr>
          <p:spPr>
            <a:xfrm>
              <a:off x="4572000" y="1988840"/>
              <a:ext cx="0" cy="2952328"/>
            </a:xfrm>
            <a:prstGeom prst="line">
              <a:avLst/>
            </a:prstGeom>
            <a:ln w="381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Rechte verbindingslijn 20"/>
            <p:cNvCxnSpPr/>
            <p:nvPr/>
          </p:nvCxnSpPr>
          <p:spPr>
            <a:xfrm>
              <a:off x="4572000" y="2708920"/>
              <a:ext cx="576064" cy="0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Rechte verbindingslijn 21"/>
            <p:cNvCxnSpPr/>
            <p:nvPr/>
          </p:nvCxnSpPr>
          <p:spPr>
            <a:xfrm>
              <a:off x="4572000" y="4149080"/>
              <a:ext cx="576064" cy="0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Rechte verbindingslijn 22"/>
            <p:cNvCxnSpPr/>
            <p:nvPr/>
          </p:nvCxnSpPr>
          <p:spPr>
            <a:xfrm>
              <a:off x="6804248" y="3429000"/>
              <a:ext cx="576064" cy="0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Rechte verbindingslijn 23"/>
            <p:cNvCxnSpPr/>
            <p:nvPr/>
          </p:nvCxnSpPr>
          <p:spPr>
            <a:xfrm>
              <a:off x="6084168" y="3429000"/>
              <a:ext cx="576064" cy="0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Rechte verbindingslijn 24"/>
            <p:cNvCxnSpPr/>
            <p:nvPr/>
          </p:nvCxnSpPr>
          <p:spPr>
            <a:xfrm>
              <a:off x="5364088" y="3429000"/>
              <a:ext cx="576064" cy="0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Rechte verbindingslijn 25"/>
            <p:cNvCxnSpPr/>
            <p:nvPr/>
          </p:nvCxnSpPr>
          <p:spPr>
            <a:xfrm>
              <a:off x="4644008" y="3429000"/>
              <a:ext cx="576064" cy="0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Tekstvak 26"/>
            <p:cNvSpPr txBox="1"/>
            <p:nvPr/>
          </p:nvSpPr>
          <p:spPr>
            <a:xfrm>
              <a:off x="4572000" y="2708920"/>
              <a:ext cx="72008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sz="2000" dirty="0" err="1"/>
                <a:t>one</a:t>
              </a:r>
              <a:endParaRPr lang="nl-NL" sz="2000" dirty="0"/>
            </a:p>
          </p:txBody>
        </p:sp>
        <p:sp>
          <p:nvSpPr>
            <p:cNvPr id="28" name="Tekstvak 27"/>
            <p:cNvSpPr txBox="1"/>
            <p:nvPr/>
          </p:nvSpPr>
          <p:spPr>
            <a:xfrm>
              <a:off x="4572000" y="3429000"/>
              <a:ext cx="79208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sz="2000" dirty="0" err="1"/>
                <a:t>two</a:t>
              </a:r>
              <a:endParaRPr lang="nl-NL" sz="2000" dirty="0"/>
            </a:p>
          </p:txBody>
        </p:sp>
        <p:sp>
          <p:nvSpPr>
            <p:cNvPr id="29" name="Tekstvak 28"/>
            <p:cNvSpPr txBox="1"/>
            <p:nvPr/>
          </p:nvSpPr>
          <p:spPr>
            <a:xfrm>
              <a:off x="5220072" y="3429000"/>
              <a:ext cx="79208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sz="2000" dirty="0" err="1"/>
                <a:t>three</a:t>
              </a:r>
              <a:endParaRPr lang="nl-NL" sz="2000" dirty="0"/>
            </a:p>
          </p:txBody>
        </p:sp>
        <p:sp>
          <p:nvSpPr>
            <p:cNvPr id="30" name="Tekstvak 29"/>
            <p:cNvSpPr txBox="1"/>
            <p:nvPr/>
          </p:nvSpPr>
          <p:spPr>
            <a:xfrm>
              <a:off x="6012160" y="3429000"/>
              <a:ext cx="64807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sz="2000" dirty="0" err="1"/>
                <a:t>four</a:t>
              </a:r>
              <a:endParaRPr lang="nl-NL" sz="2000" dirty="0"/>
            </a:p>
          </p:txBody>
        </p:sp>
        <p:sp>
          <p:nvSpPr>
            <p:cNvPr id="31" name="Tekstvak 30"/>
            <p:cNvSpPr txBox="1"/>
            <p:nvPr/>
          </p:nvSpPr>
          <p:spPr>
            <a:xfrm>
              <a:off x="6804248" y="3429000"/>
              <a:ext cx="57606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sz="2000" dirty="0" err="1"/>
                <a:t>five</a:t>
              </a:r>
              <a:endParaRPr lang="nl-NL" sz="2000" dirty="0"/>
            </a:p>
          </p:txBody>
        </p:sp>
        <p:sp>
          <p:nvSpPr>
            <p:cNvPr id="32" name="Tekstvak 31"/>
            <p:cNvSpPr txBox="1"/>
            <p:nvPr/>
          </p:nvSpPr>
          <p:spPr>
            <a:xfrm>
              <a:off x="4572000" y="4149080"/>
              <a:ext cx="64807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sz="2000" dirty="0" err="1"/>
                <a:t>six</a:t>
              </a:r>
              <a:endParaRPr lang="nl-NL" sz="2000" dirty="0"/>
            </a:p>
          </p:txBody>
        </p:sp>
        <p:sp>
          <p:nvSpPr>
            <p:cNvPr id="36" name="Tekstvak 35"/>
            <p:cNvSpPr txBox="1"/>
            <p:nvPr/>
          </p:nvSpPr>
          <p:spPr>
            <a:xfrm>
              <a:off x="5220072" y="2492896"/>
              <a:ext cx="76976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2000" b="1" dirty="0"/>
                <a:t>0.753</a:t>
              </a:r>
            </a:p>
          </p:txBody>
        </p:sp>
        <p:sp>
          <p:nvSpPr>
            <p:cNvPr id="37" name="Tekstvak 36"/>
            <p:cNvSpPr txBox="1"/>
            <p:nvPr/>
          </p:nvSpPr>
          <p:spPr>
            <a:xfrm>
              <a:off x="5148064" y="3933056"/>
              <a:ext cx="76976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2000" b="1" dirty="0"/>
                <a:t>1.000</a:t>
              </a:r>
            </a:p>
          </p:txBody>
        </p:sp>
        <p:sp>
          <p:nvSpPr>
            <p:cNvPr id="38" name="Tekstvak 37"/>
            <p:cNvSpPr txBox="1"/>
            <p:nvPr/>
          </p:nvSpPr>
          <p:spPr>
            <a:xfrm>
              <a:off x="7452320" y="3284984"/>
              <a:ext cx="132100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2000" b="1" dirty="0" err="1"/>
                <a:t>Each</a:t>
              </a:r>
              <a:r>
                <a:rPr lang="nl-NL" sz="2000" b="1" dirty="0"/>
                <a:t> 0.876</a:t>
              </a:r>
            </a:p>
          </p:txBody>
        </p:sp>
      </p:grpSp>
      <p:grpSp>
        <p:nvGrpSpPr>
          <p:cNvPr id="42" name="Group 41"/>
          <p:cNvGrpSpPr/>
          <p:nvPr/>
        </p:nvGrpSpPr>
        <p:grpSpPr>
          <a:xfrm>
            <a:off x="3935760" y="5301208"/>
            <a:ext cx="1728192" cy="760150"/>
            <a:chOff x="2555776" y="5301208"/>
            <a:chExt cx="1728192" cy="760150"/>
          </a:xfrm>
        </p:grpSpPr>
        <p:cxnSp>
          <p:nvCxnSpPr>
            <p:cNvPr id="43" name="Rechte verbindingslijn 42"/>
            <p:cNvCxnSpPr>
              <a:stCxn id="15" idx="3"/>
            </p:cNvCxnSpPr>
            <p:nvPr/>
          </p:nvCxnSpPr>
          <p:spPr>
            <a:xfrm flipV="1">
              <a:off x="2555776" y="5661249"/>
              <a:ext cx="1512168" cy="1480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6" name="Tekstvak 45"/>
            <p:cNvSpPr txBox="1"/>
            <p:nvPr/>
          </p:nvSpPr>
          <p:spPr>
            <a:xfrm>
              <a:off x="2555776" y="5661248"/>
              <a:ext cx="172819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sz="2000" b="1" dirty="0"/>
                <a:t>1.000 + 0.836</a:t>
              </a:r>
            </a:p>
          </p:txBody>
        </p:sp>
        <p:sp>
          <p:nvSpPr>
            <p:cNvPr id="47" name="Tekstvak 46"/>
            <p:cNvSpPr txBox="1"/>
            <p:nvPr/>
          </p:nvSpPr>
          <p:spPr>
            <a:xfrm>
              <a:off x="2843808" y="5301208"/>
              <a:ext cx="76976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2000" b="1" dirty="0"/>
                <a:t>1.000</a:t>
              </a:r>
            </a:p>
          </p:txBody>
        </p:sp>
      </p:grpSp>
      <p:grpSp>
        <p:nvGrpSpPr>
          <p:cNvPr id="45" name="Group 44"/>
          <p:cNvGrpSpPr/>
          <p:nvPr/>
        </p:nvGrpSpPr>
        <p:grpSpPr>
          <a:xfrm>
            <a:off x="7680177" y="5301208"/>
            <a:ext cx="2791149" cy="760150"/>
            <a:chOff x="6156176" y="5301208"/>
            <a:chExt cx="2791149" cy="760150"/>
          </a:xfrm>
        </p:grpSpPr>
        <p:cxnSp>
          <p:nvCxnSpPr>
            <p:cNvPr id="51" name="Rechte verbindingslijn 50"/>
            <p:cNvCxnSpPr/>
            <p:nvPr/>
          </p:nvCxnSpPr>
          <p:spPr>
            <a:xfrm>
              <a:off x="6156176" y="5661248"/>
              <a:ext cx="2736304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2" name="Tekstvak 51"/>
            <p:cNvSpPr txBox="1"/>
            <p:nvPr/>
          </p:nvSpPr>
          <p:spPr>
            <a:xfrm>
              <a:off x="6876256" y="5301208"/>
              <a:ext cx="77296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2000" b="1" dirty="0"/>
                <a:t>1.000</a:t>
              </a:r>
            </a:p>
          </p:txBody>
        </p:sp>
        <p:sp>
          <p:nvSpPr>
            <p:cNvPr id="53" name="Tekstvak 52"/>
            <p:cNvSpPr txBox="1"/>
            <p:nvPr/>
          </p:nvSpPr>
          <p:spPr>
            <a:xfrm>
              <a:off x="6156176" y="5661248"/>
              <a:ext cx="279114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2000" b="1" dirty="0"/>
                <a:t>1.000 + 4 x 0.876 + 0.753</a:t>
              </a:r>
            </a:p>
          </p:txBody>
        </p:sp>
      </p:grpSp>
      <p:sp>
        <p:nvSpPr>
          <p:cNvPr id="41" name="Tekstvak 14"/>
          <p:cNvSpPr txBox="1"/>
          <p:nvPr/>
        </p:nvSpPr>
        <p:spPr>
          <a:xfrm>
            <a:off x="1847528" y="6021289"/>
            <a:ext cx="39604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err="1"/>
              <a:t>Chance</a:t>
            </a:r>
            <a:r>
              <a:rPr lang="nl-NL" sz="2400" dirty="0"/>
              <a:t>(</a:t>
            </a:r>
            <a:r>
              <a:rPr lang="nl-NL" sz="2400" dirty="0" err="1"/>
              <a:t>tails</a:t>
            </a:r>
            <a:r>
              <a:rPr lang="nl-NL" sz="2400" dirty="0"/>
              <a:t>) =  </a:t>
            </a:r>
            <a:r>
              <a:rPr lang="nl-NL" sz="2000" b="1" dirty="0"/>
              <a:t>0.54 &gt; 0.500  </a:t>
            </a:r>
          </a:p>
        </p:txBody>
      </p:sp>
      <p:sp>
        <p:nvSpPr>
          <p:cNvPr id="44" name="Tekstvak 32"/>
          <p:cNvSpPr txBox="1"/>
          <p:nvPr/>
        </p:nvSpPr>
        <p:spPr>
          <a:xfrm>
            <a:off x="5807968" y="6021289"/>
            <a:ext cx="41044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err="1"/>
              <a:t>Chance</a:t>
            </a:r>
            <a:r>
              <a:rPr lang="nl-NL" sz="2400" dirty="0"/>
              <a:t>(</a:t>
            </a:r>
            <a:r>
              <a:rPr lang="nl-NL" sz="2400" dirty="0" err="1"/>
              <a:t>six</a:t>
            </a:r>
            <a:r>
              <a:rPr lang="nl-NL" sz="2400" dirty="0"/>
              <a:t>) =   </a:t>
            </a:r>
            <a:r>
              <a:rPr lang="nl-NL" sz="2000" b="1" dirty="0"/>
              <a:t>0.235 &gt; 0.167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/>
      <p:bldP spid="41" grpId="0"/>
      <p:bldP spid="4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19256" cy="706090"/>
          </a:xfrm>
        </p:spPr>
        <p:txBody>
          <a:bodyPr>
            <a:normAutofit/>
          </a:bodyPr>
          <a:lstStyle/>
          <a:p>
            <a:pPr algn="l"/>
            <a:r>
              <a:rPr lang="nl-NL" sz="3600" b="1" dirty="0"/>
              <a:t>System of </a:t>
            </a:r>
            <a:r>
              <a:rPr lang="nl-NL" sz="3600" b="1" dirty="0" err="1"/>
              <a:t>particles</a:t>
            </a:r>
            <a:r>
              <a:rPr lang="nl-NL" sz="3600" b="1" dirty="0"/>
              <a:t>: </a:t>
            </a:r>
            <a:r>
              <a:rPr lang="nl-NL" sz="3600" b="1" dirty="0" err="1"/>
              <a:t>Boltzmann</a:t>
            </a:r>
            <a:r>
              <a:rPr lang="nl-NL" sz="3600" b="1" dirty="0"/>
              <a:t> factor</a:t>
            </a:r>
          </a:p>
        </p:txBody>
      </p:sp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nl-NL"/>
          </a:p>
        </p:txBody>
      </p:sp>
      <p:sp>
        <p:nvSpPr>
          <p:cNvPr id="18436" name="Rectangle 4"/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nl-NL"/>
          </a:p>
        </p:txBody>
      </p:sp>
      <p:sp>
        <p:nvSpPr>
          <p:cNvPr id="9" name="Tekstvak 8"/>
          <p:cNvSpPr txBox="1"/>
          <p:nvPr/>
        </p:nvSpPr>
        <p:spPr>
          <a:xfrm>
            <a:off x="1850972" y="3258211"/>
            <a:ext cx="75608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>
                <a:solidFill>
                  <a:srgbClr val="002060"/>
                </a:solidFill>
              </a:rPr>
              <a:t>Checklist of </a:t>
            </a:r>
            <a:r>
              <a:rPr lang="nl-NL" sz="2400" dirty="0" err="1">
                <a:solidFill>
                  <a:srgbClr val="002060"/>
                </a:solidFill>
              </a:rPr>
              <a:t>key</a:t>
            </a:r>
            <a:r>
              <a:rPr lang="nl-NL" sz="2400" dirty="0">
                <a:solidFill>
                  <a:srgbClr val="002060"/>
                </a:solidFill>
              </a:rPr>
              <a:t> </a:t>
            </a:r>
            <a:r>
              <a:rPr lang="nl-NL" sz="2400" dirty="0" err="1">
                <a:solidFill>
                  <a:srgbClr val="002060"/>
                </a:solidFill>
              </a:rPr>
              <a:t>equations</a:t>
            </a:r>
            <a:r>
              <a:rPr lang="nl-NL" sz="2400" dirty="0">
                <a:solidFill>
                  <a:srgbClr val="002060"/>
                </a:solidFill>
              </a:rPr>
              <a:t>:                               </a:t>
            </a:r>
            <a:r>
              <a:rPr lang="nl-NL" sz="2400" dirty="0" err="1">
                <a:solidFill>
                  <a:srgbClr val="002060"/>
                </a:solidFill>
              </a:rPr>
              <a:t>with</a:t>
            </a:r>
            <a:r>
              <a:rPr lang="nl-NL" sz="2400" dirty="0">
                <a:solidFill>
                  <a:srgbClr val="002060"/>
                </a:solidFill>
              </a:rPr>
              <a:t>  </a:t>
            </a:r>
            <a:r>
              <a:rPr lang="nl-NL" sz="2400" dirty="0"/>
              <a:t>                                  </a:t>
            </a:r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60010822"/>
              </p:ext>
            </p:extLst>
          </p:nvPr>
        </p:nvGraphicFramePr>
        <p:xfrm>
          <a:off x="5318823" y="1109447"/>
          <a:ext cx="1779587" cy="1312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626" name="Vergelijking" r:id="rId3" imgW="533160" imgH="393480" progId="Equation.3">
                  <p:embed/>
                </p:oleObj>
              </mc:Choice>
              <mc:Fallback>
                <p:oleObj name="Vergelijking" r:id="rId3" imgW="533160" imgH="39348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18823" y="1109447"/>
                        <a:ext cx="1779587" cy="13128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5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62417560"/>
              </p:ext>
            </p:extLst>
          </p:nvPr>
        </p:nvGraphicFramePr>
        <p:xfrm>
          <a:off x="5329238" y="2780928"/>
          <a:ext cx="1817687" cy="1257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627" name="Equation" r:id="rId5" imgW="863280" imgH="596880" progId="Equation.DSMT4">
                  <p:embed/>
                </p:oleObj>
              </mc:Choice>
              <mc:Fallback>
                <p:oleObj name="Equation" r:id="rId5" imgW="863280" imgH="5968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29238" y="2780928"/>
                        <a:ext cx="1817687" cy="1257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0349114"/>
              </p:ext>
            </p:extLst>
          </p:nvPr>
        </p:nvGraphicFramePr>
        <p:xfrm>
          <a:off x="8256241" y="3027874"/>
          <a:ext cx="2100263" cy="922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628" name="Equation" r:id="rId7" imgW="952200" imgH="419040" progId="Equation.DSMT4">
                  <p:embed/>
                </p:oleObj>
              </mc:Choice>
              <mc:Fallback>
                <p:oleObj name="Equation" r:id="rId7" imgW="952200" imgH="4190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56241" y="3027874"/>
                        <a:ext cx="2100263" cy="9223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62907446"/>
              </p:ext>
            </p:extLst>
          </p:nvPr>
        </p:nvGraphicFramePr>
        <p:xfrm>
          <a:off x="5631392" y="4469347"/>
          <a:ext cx="4116388" cy="1658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629" name="Equation" r:id="rId9" imgW="1955520" imgH="787320" progId="Equation.DSMT4">
                  <p:embed/>
                </p:oleObj>
              </mc:Choice>
              <mc:Fallback>
                <p:oleObj name="Equation" r:id="rId9" imgW="1955520" imgH="7873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1392" y="4469347"/>
                        <a:ext cx="4116388" cy="16589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hthoek 2"/>
          <p:cNvSpPr/>
          <p:nvPr/>
        </p:nvSpPr>
        <p:spPr>
          <a:xfrm>
            <a:off x="191344" y="4699793"/>
            <a:ext cx="532013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2400" dirty="0" err="1">
                <a:solidFill>
                  <a:srgbClr val="002060"/>
                </a:solidFill>
              </a:rPr>
              <a:t>Equation</a:t>
            </a:r>
            <a:r>
              <a:rPr lang="nl-NL" sz="2400" dirty="0">
                <a:solidFill>
                  <a:srgbClr val="002060"/>
                </a:solidFill>
              </a:rPr>
              <a:t> </a:t>
            </a:r>
            <a:r>
              <a:rPr lang="nl-NL" sz="2400" dirty="0" err="1">
                <a:solidFill>
                  <a:srgbClr val="002060"/>
                </a:solidFill>
              </a:rPr>
              <a:t>for</a:t>
            </a:r>
            <a:r>
              <a:rPr lang="nl-NL" sz="2400" dirty="0">
                <a:solidFill>
                  <a:srgbClr val="002060"/>
                </a:solidFill>
              </a:rPr>
              <a:t> </a:t>
            </a:r>
            <a:r>
              <a:rPr lang="nl-NL" sz="2400" dirty="0" err="1">
                <a:solidFill>
                  <a:srgbClr val="002060"/>
                </a:solidFill>
              </a:rPr>
              <a:t>calculating</a:t>
            </a:r>
            <a:r>
              <a:rPr lang="nl-NL" sz="2400" dirty="0">
                <a:solidFill>
                  <a:srgbClr val="002060"/>
                </a:solidFill>
              </a:rPr>
              <a:t> </a:t>
            </a:r>
            <a:r>
              <a:rPr lang="nl-NL" sz="2400" dirty="0" err="1">
                <a:solidFill>
                  <a:srgbClr val="002060"/>
                </a:solidFill>
              </a:rPr>
              <a:t>the</a:t>
            </a:r>
            <a:r>
              <a:rPr lang="nl-NL" sz="2400" dirty="0">
                <a:solidFill>
                  <a:srgbClr val="002060"/>
                </a:solidFill>
              </a:rPr>
              <a:t> </a:t>
            </a:r>
            <a:r>
              <a:rPr lang="nl-NL" sz="2400" dirty="0" err="1">
                <a:solidFill>
                  <a:srgbClr val="002060"/>
                </a:solidFill>
              </a:rPr>
              <a:t>fraction</a:t>
            </a:r>
            <a:r>
              <a:rPr lang="nl-NL" sz="2400" dirty="0">
                <a:solidFill>
                  <a:srgbClr val="002060"/>
                </a:solidFill>
              </a:rPr>
              <a:t> of </a:t>
            </a:r>
            <a:r>
              <a:rPr lang="nl-NL" sz="2400" dirty="0" err="1">
                <a:solidFill>
                  <a:srgbClr val="002060"/>
                </a:solidFill>
              </a:rPr>
              <a:t>particles</a:t>
            </a:r>
            <a:r>
              <a:rPr lang="nl-NL" sz="2400" dirty="0">
                <a:solidFill>
                  <a:srgbClr val="002060"/>
                </a:solidFill>
              </a:rPr>
              <a:t> ( </a:t>
            </a:r>
            <a:r>
              <a:rPr lang="nl-NL" sz="24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nl-NL" sz="2400" i="1" baseline="-25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nl-NL" sz="2400" dirty="0">
                <a:solidFill>
                  <a:srgbClr val="002060"/>
                </a:solidFill>
              </a:rPr>
              <a:t> ) present at energy level </a:t>
            </a:r>
            <a:r>
              <a:rPr lang="el-GR" sz="2400" i="1" dirty="0">
                <a:solidFill>
                  <a:srgbClr val="002060"/>
                </a:solidFill>
              </a:rPr>
              <a:t>ε</a:t>
            </a:r>
            <a:r>
              <a:rPr lang="nl-NL" sz="2400" i="1" baseline="-25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nl-NL" sz="2400" dirty="0">
                <a:solidFill>
                  <a:srgbClr val="002060"/>
                </a:solidFill>
              </a:rPr>
              <a:t>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/>
          <p:cNvSpPr txBox="1"/>
          <p:nvPr/>
        </p:nvSpPr>
        <p:spPr>
          <a:xfrm>
            <a:off x="2495600" y="476673"/>
            <a:ext cx="734481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200" b="1" dirty="0" err="1"/>
              <a:t>Nuclear</a:t>
            </a:r>
            <a:r>
              <a:rPr lang="nl-NL" sz="3200" b="1" dirty="0"/>
              <a:t> spin </a:t>
            </a:r>
            <a:r>
              <a:rPr lang="nl-NL" sz="3200" b="1" dirty="0" err="1"/>
              <a:t>H-atom</a:t>
            </a:r>
            <a:r>
              <a:rPr lang="nl-NL" sz="3200" b="1" dirty="0"/>
              <a:t>: </a:t>
            </a:r>
            <a:r>
              <a:rPr lang="el-GR" sz="3200" b="1" dirty="0"/>
              <a:t>α</a:t>
            </a:r>
            <a:r>
              <a:rPr lang="nl-NL" sz="3200" b="1" dirty="0"/>
              <a:t> and </a:t>
            </a:r>
            <a:r>
              <a:rPr lang="el-GR" sz="3200" b="1" dirty="0"/>
              <a:t>β</a:t>
            </a:r>
            <a:endParaRPr lang="nl-NL" sz="3200" b="1" dirty="0"/>
          </a:p>
        </p:txBody>
      </p:sp>
      <p:sp>
        <p:nvSpPr>
          <p:cNvPr id="3" name="Tekstvak 2"/>
          <p:cNvSpPr txBox="1"/>
          <p:nvPr/>
        </p:nvSpPr>
        <p:spPr>
          <a:xfrm>
            <a:off x="1847528" y="3284985"/>
            <a:ext cx="553998" cy="1200329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nl-NL" sz="2400" dirty="0"/>
              <a:t>Energy</a:t>
            </a:r>
          </a:p>
        </p:txBody>
      </p:sp>
      <p:cxnSp>
        <p:nvCxnSpPr>
          <p:cNvPr id="4" name="Rechte verbindingslijn met pijl 3"/>
          <p:cNvCxnSpPr/>
          <p:nvPr/>
        </p:nvCxnSpPr>
        <p:spPr>
          <a:xfrm flipV="1">
            <a:off x="2135560" y="2636912"/>
            <a:ext cx="0" cy="504056"/>
          </a:xfrm>
          <a:prstGeom prst="straightConnector1">
            <a:avLst/>
          </a:prstGeom>
          <a:ln w="1905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Rechte verbindingslijn 4"/>
          <p:cNvCxnSpPr/>
          <p:nvPr/>
        </p:nvCxnSpPr>
        <p:spPr>
          <a:xfrm>
            <a:off x="2495600" y="1988840"/>
            <a:ext cx="0" cy="2952328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Rechte verbindingslijn 5"/>
          <p:cNvCxnSpPr/>
          <p:nvPr/>
        </p:nvCxnSpPr>
        <p:spPr>
          <a:xfrm>
            <a:off x="2495600" y="3429000"/>
            <a:ext cx="936104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kstvak 6"/>
          <p:cNvSpPr txBox="1"/>
          <p:nvPr/>
        </p:nvSpPr>
        <p:spPr>
          <a:xfrm>
            <a:off x="2639616" y="3501008"/>
            <a:ext cx="6480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000" dirty="0"/>
              <a:t>   </a:t>
            </a:r>
            <a:r>
              <a:rPr lang="el-GR" sz="2000" dirty="0"/>
              <a:t>α</a:t>
            </a:r>
            <a:endParaRPr lang="nl-NL" sz="2000" dirty="0"/>
          </a:p>
        </p:txBody>
      </p:sp>
      <p:cxnSp>
        <p:nvCxnSpPr>
          <p:cNvPr id="8" name="Rechte verbindingslijn 7"/>
          <p:cNvCxnSpPr/>
          <p:nvPr/>
        </p:nvCxnSpPr>
        <p:spPr>
          <a:xfrm>
            <a:off x="3863752" y="3429000"/>
            <a:ext cx="936104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kstvak 8"/>
          <p:cNvSpPr txBox="1"/>
          <p:nvPr/>
        </p:nvSpPr>
        <p:spPr>
          <a:xfrm>
            <a:off x="3935761" y="3501008"/>
            <a:ext cx="74334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000" dirty="0"/>
              <a:t>    β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Rechte verbindingslijn 5"/>
          <p:cNvCxnSpPr/>
          <p:nvPr/>
        </p:nvCxnSpPr>
        <p:spPr>
          <a:xfrm>
            <a:off x="5303912" y="1988840"/>
            <a:ext cx="0" cy="2952328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0" name="Group 19"/>
          <p:cNvGrpSpPr/>
          <p:nvPr/>
        </p:nvGrpSpPr>
        <p:grpSpPr>
          <a:xfrm>
            <a:off x="4020542" y="3068960"/>
            <a:ext cx="553998" cy="1944216"/>
            <a:chOff x="1115616" y="2389704"/>
            <a:chExt cx="553998" cy="1663561"/>
          </a:xfrm>
        </p:grpSpPr>
        <p:sp>
          <p:nvSpPr>
            <p:cNvPr id="7" name="Tekstvak 6"/>
            <p:cNvSpPr txBox="1"/>
            <p:nvPr/>
          </p:nvSpPr>
          <p:spPr>
            <a:xfrm>
              <a:off x="1115616" y="2852936"/>
              <a:ext cx="553998" cy="1200329"/>
            </a:xfrm>
            <a:prstGeom prst="rect">
              <a:avLst/>
            </a:prstGeom>
            <a:noFill/>
          </p:spPr>
          <p:txBody>
            <a:bodyPr vert="vert270" wrap="square" rtlCol="0">
              <a:spAutoFit/>
            </a:bodyPr>
            <a:lstStyle/>
            <a:p>
              <a:r>
                <a:rPr lang="nl-NL" sz="2400" dirty="0"/>
                <a:t>Energy (J)</a:t>
              </a:r>
            </a:p>
          </p:txBody>
        </p:sp>
        <p:cxnSp>
          <p:nvCxnSpPr>
            <p:cNvPr id="9" name="Rechte verbindingslijn met pijl 8"/>
            <p:cNvCxnSpPr/>
            <p:nvPr/>
          </p:nvCxnSpPr>
          <p:spPr>
            <a:xfrm flipV="1">
              <a:off x="1403648" y="2389704"/>
              <a:ext cx="0" cy="504056"/>
            </a:xfrm>
            <a:prstGeom prst="straightConnector1">
              <a:avLst/>
            </a:prstGeom>
            <a:ln w="19050">
              <a:solidFill>
                <a:srgbClr val="00206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1" name="Rechte verbindingslijn 10"/>
          <p:cNvCxnSpPr/>
          <p:nvPr/>
        </p:nvCxnSpPr>
        <p:spPr>
          <a:xfrm>
            <a:off x="5303912" y="2708920"/>
            <a:ext cx="936104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Rechte verbindingslijn 11"/>
          <p:cNvCxnSpPr/>
          <p:nvPr/>
        </p:nvCxnSpPr>
        <p:spPr>
          <a:xfrm>
            <a:off x="5303912" y="4149080"/>
            <a:ext cx="936104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kstvak 12"/>
          <p:cNvSpPr txBox="1"/>
          <p:nvPr/>
        </p:nvSpPr>
        <p:spPr>
          <a:xfrm>
            <a:off x="5303912" y="4149080"/>
            <a:ext cx="6480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000" dirty="0"/>
              <a:t>   α</a:t>
            </a:r>
          </a:p>
        </p:txBody>
      </p:sp>
      <p:sp>
        <p:nvSpPr>
          <p:cNvPr id="14" name="Tekstvak 13"/>
          <p:cNvSpPr txBox="1"/>
          <p:nvPr/>
        </p:nvSpPr>
        <p:spPr>
          <a:xfrm>
            <a:off x="5303913" y="2708920"/>
            <a:ext cx="74334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000" dirty="0"/>
              <a:t>    β</a:t>
            </a:r>
          </a:p>
        </p:txBody>
      </p:sp>
      <p:sp>
        <p:nvSpPr>
          <p:cNvPr id="41" name="Titel 40"/>
          <p:cNvSpPr txBox="1">
            <a:spLocks noGrp="1"/>
          </p:cNvSpPr>
          <p:nvPr>
            <p:ph type="title"/>
          </p:nvPr>
        </p:nvSpPr>
        <p:spPr>
          <a:xfrm>
            <a:off x="1981200" y="335470"/>
            <a:ext cx="82184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nl-NL" sz="3200" b="1" dirty="0" err="1"/>
              <a:t>Nuclear</a:t>
            </a:r>
            <a:r>
              <a:rPr lang="nl-NL" sz="3200" b="1" dirty="0"/>
              <a:t> spin </a:t>
            </a:r>
            <a:r>
              <a:rPr lang="el-GR" sz="3200" b="1" dirty="0"/>
              <a:t>α</a:t>
            </a:r>
            <a:r>
              <a:rPr lang="nl-NL" sz="3200" b="1" dirty="0"/>
              <a:t> and </a:t>
            </a:r>
            <a:r>
              <a:rPr lang="el-GR" sz="3200" b="1" dirty="0"/>
              <a:t>β</a:t>
            </a:r>
            <a:r>
              <a:rPr lang="nl-NL" sz="3200" b="1" dirty="0"/>
              <a:t> in a </a:t>
            </a:r>
            <a:r>
              <a:rPr lang="nl-NL" sz="3200" b="1" dirty="0" err="1"/>
              <a:t>strong</a:t>
            </a:r>
            <a:r>
              <a:rPr lang="nl-NL" sz="3200" b="1" dirty="0"/>
              <a:t> </a:t>
            </a:r>
            <a:r>
              <a:rPr lang="nl-NL" sz="3200" b="1" dirty="0" err="1"/>
              <a:t>magnetic</a:t>
            </a:r>
            <a:r>
              <a:rPr lang="nl-NL" sz="3200" b="1" dirty="0"/>
              <a:t> field</a:t>
            </a:r>
          </a:p>
        </p:txBody>
      </p:sp>
      <p:cxnSp>
        <p:nvCxnSpPr>
          <p:cNvPr id="44" name="Rechte verbindingslijn met pijl 43"/>
          <p:cNvCxnSpPr/>
          <p:nvPr/>
        </p:nvCxnSpPr>
        <p:spPr>
          <a:xfrm>
            <a:off x="6744072" y="2708920"/>
            <a:ext cx="0" cy="1440160"/>
          </a:xfrm>
          <a:prstGeom prst="straightConnector1">
            <a:avLst/>
          </a:prstGeom>
          <a:ln w="38100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kstvak 44"/>
          <p:cNvSpPr txBox="1"/>
          <p:nvPr/>
        </p:nvSpPr>
        <p:spPr>
          <a:xfrm>
            <a:off x="1991545" y="1196752"/>
            <a:ext cx="428918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u="sng" dirty="0"/>
              <a:t>At T = 50 K and B = 4 </a:t>
            </a:r>
            <a:r>
              <a:rPr lang="nl-NL" sz="2800" u="sng" dirty="0" err="1"/>
              <a:t>Tesla</a:t>
            </a:r>
            <a:endParaRPr lang="nl-NL" sz="2800" u="sng" dirty="0"/>
          </a:p>
        </p:txBody>
      </p:sp>
      <p:cxnSp>
        <p:nvCxnSpPr>
          <p:cNvPr id="18" name="Rechte verbindingslijn 17"/>
          <p:cNvCxnSpPr/>
          <p:nvPr/>
        </p:nvCxnSpPr>
        <p:spPr>
          <a:xfrm>
            <a:off x="5087888" y="4149080"/>
            <a:ext cx="216024" cy="0"/>
          </a:xfrm>
          <a:prstGeom prst="line">
            <a:avLst/>
          </a:prstGeom>
          <a:ln w="190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kstvak 20"/>
          <p:cNvSpPr txBox="1"/>
          <p:nvPr/>
        </p:nvSpPr>
        <p:spPr>
          <a:xfrm>
            <a:off x="4727848" y="3933057"/>
            <a:ext cx="3600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/>
              <a:t>0</a:t>
            </a:r>
          </a:p>
        </p:txBody>
      </p:sp>
      <p:cxnSp>
        <p:nvCxnSpPr>
          <p:cNvPr id="23" name="Rechte verbindingslijn 22"/>
          <p:cNvCxnSpPr/>
          <p:nvPr/>
        </p:nvCxnSpPr>
        <p:spPr>
          <a:xfrm>
            <a:off x="5159896" y="2708920"/>
            <a:ext cx="216024" cy="0"/>
          </a:xfrm>
          <a:prstGeom prst="line">
            <a:avLst/>
          </a:prstGeom>
          <a:ln w="190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kstvak 16"/>
          <p:cNvSpPr txBox="1"/>
          <p:nvPr/>
        </p:nvSpPr>
        <p:spPr>
          <a:xfrm>
            <a:off x="3719736" y="2492897"/>
            <a:ext cx="15247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dirty="0"/>
              <a:t>1.13 · 10</a:t>
            </a:r>
            <a:r>
              <a:rPr lang="nl-NL" sz="2400" baseline="30000" dirty="0"/>
              <a:t>-25</a:t>
            </a:r>
            <a:endParaRPr lang="nl-NL" sz="2400" dirty="0"/>
          </a:p>
        </p:txBody>
      </p:sp>
      <p:sp>
        <p:nvSpPr>
          <p:cNvPr id="19" name="Tekstvak 18"/>
          <p:cNvSpPr txBox="1"/>
          <p:nvPr/>
        </p:nvSpPr>
        <p:spPr>
          <a:xfrm>
            <a:off x="6888088" y="3140969"/>
            <a:ext cx="17604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dirty="0"/>
              <a:t>1.13 · 10</a:t>
            </a:r>
            <a:r>
              <a:rPr lang="nl-NL" sz="2400" baseline="30000" dirty="0"/>
              <a:t>-25</a:t>
            </a:r>
            <a:r>
              <a:rPr lang="nl-NL" sz="2400" dirty="0"/>
              <a:t> J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17" grpId="0"/>
      <p:bldP spid="1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Rechte verbindingslijn 5"/>
          <p:cNvCxnSpPr/>
          <p:nvPr/>
        </p:nvCxnSpPr>
        <p:spPr>
          <a:xfrm>
            <a:off x="5303912" y="1988840"/>
            <a:ext cx="0" cy="2952328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Rechte verbindingslijn 10"/>
          <p:cNvCxnSpPr/>
          <p:nvPr/>
        </p:nvCxnSpPr>
        <p:spPr>
          <a:xfrm>
            <a:off x="5303912" y="2708920"/>
            <a:ext cx="936104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Rechte verbindingslijn 11"/>
          <p:cNvCxnSpPr/>
          <p:nvPr/>
        </p:nvCxnSpPr>
        <p:spPr>
          <a:xfrm>
            <a:off x="5303912" y="4149080"/>
            <a:ext cx="936104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kstvak 12"/>
          <p:cNvSpPr txBox="1"/>
          <p:nvPr/>
        </p:nvSpPr>
        <p:spPr>
          <a:xfrm>
            <a:off x="5303912" y="4149080"/>
            <a:ext cx="6480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000" dirty="0"/>
              <a:t>   α</a:t>
            </a:r>
          </a:p>
        </p:txBody>
      </p:sp>
      <p:sp>
        <p:nvSpPr>
          <p:cNvPr id="14" name="Tekstvak 13"/>
          <p:cNvSpPr txBox="1"/>
          <p:nvPr/>
        </p:nvSpPr>
        <p:spPr>
          <a:xfrm>
            <a:off x="5303913" y="2708920"/>
            <a:ext cx="74334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000" dirty="0"/>
              <a:t>    β</a:t>
            </a:r>
          </a:p>
        </p:txBody>
      </p:sp>
      <p:sp>
        <p:nvSpPr>
          <p:cNvPr id="33" name="Tekstvak 32"/>
          <p:cNvSpPr txBox="1"/>
          <p:nvPr/>
        </p:nvSpPr>
        <p:spPr>
          <a:xfrm>
            <a:off x="2279576" y="5301209"/>
            <a:ext cx="17281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err="1"/>
              <a:t>Chance</a:t>
            </a:r>
            <a:r>
              <a:rPr lang="nl-NL" sz="2400" dirty="0"/>
              <a:t>(</a:t>
            </a:r>
            <a:r>
              <a:rPr lang="el-GR" sz="2400" b="1" dirty="0"/>
              <a:t>β</a:t>
            </a:r>
            <a:r>
              <a:rPr lang="nl-NL" sz="2400" dirty="0"/>
              <a:t>) = </a:t>
            </a:r>
          </a:p>
        </p:txBody>
      </p:sp>
      <p:grpSp>
        <p:nvGrpSpPr>
          <p:cNvPr id="25" name="Group 24"/>
          <p:cNvGrpSpPr/>
          <p:nvPr/>
        </p:nvGrpSpPr>
        <p:grpSpPr>
          <a:xfrm>
            <a:off x="3863753" y="5117122"/>
            <a:ext cx="2117887" cy="800220"/>
            <a:chOff x="2339752" y="5117122"/>
            <a:chExt cx="2117887" cy="800220"/>
          </a:xfrm>
        </p:grpSpPr>
        <p:cxnSp>
          <p:nvCxnSpPr>
            <p:cNvPr id="51" name="Rechte verbindingslijn 50"/>
            <p:cNvCxnSpPr>
              <a:stCxn id="33" idx="3"/>
            </p:cNvCxnSpPr>
            <p:nvPr/>
          </p:nvCxnSpPr>
          <p:spPr>
            <a:xfrm flipV="1">
              <a:off x="2483768" y="5517233"/>
              <a:ext cx="1728192" cy="1480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2" name="Tekstvak 51"/>
            <p:cNvSpPr txBox="1"/>
            <p:nvPr/>
          </p:nvSpPr>
          <p:spPr>
            <a:xfrm>
              <a:off x="2843808" y="5117122"/>
              <a:ext cx="102944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2000" b="1" dirty="0"/>
                <a:t>0.99984</a:t>
              </a:r>
            </a:p>
          </p:txBody>
        </p:sp>
        <p:sp>
          <p:nvSpPr>
            <p:cNvPr id="53" name="Tekstvak 52"/>
            <p:cNvSpPr txBox="1"/>
            <p:nvPr/>
          </p:nvSpPr>
          <p:spPr>
            <a:xfrm>
              <a:off x="2339752" y="5517232"/>
              <a:ext cx="2117887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2000" b="1" dirty="0"/>
                <a:t>1.00000 + 0.99984</a:t>
              </a:r>
            </a:p>
          </p:txBody>
        </p:sp>
      </p:grpSp>
      <p:sp>
        <p:nvSpPr>
          <p:cNvPr id="45" name="Tekstvak 44"/>
          <p:cNvSpPr txBox="1"/>
          <p:nvPr/>
        </p:nvSpPr>
        <p:spPr>
          <a:xfrm>
            <a:off x="1991545" y="1196752"/>
            <a:ext cx="428918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u="sng" dirty="0"/>
              <a:t>At T = 50 K and B = 4 </a:t>
            </a:r>
            <a:r>
              <a:rPr lang="nl-NL" sz="2800" u="sng" dirty="0" err="1"/>
              <a:t>Tesla</a:t>
            </a:r>
            <a:endParaRPr lang="nl-NL" sz="2800" u="sng" dirty="0"/>
          </a:p>
        </p:txBody>
      </p:sp>
      <p:cxnSp>
        <p:nvCxnSpPr>
          <p:cNvPr id="23" name="Rechte verbindingslijn 22"/>
          <p:cNvCxnSpPr/>
          <p:nvPr/>
        </p:nvCxnSpPr>
        <p:spPr>
          <a:xfrm>
            <a:off x="5159896" y="2708920"/>
            <a:ext cx="216024" cy="0"/>
          </a:xfrm>
          <a:prstGeom prst="line">
            <a:avLst/>
          </a:prstGeom>
          <a:ln w="190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kstvak 25"/>
          <p:cNvSpPr txBox="1"/>
          <p:nvPr/>
        </p:nvSpPr>
        <p:spPr>
          <a:xfrm>
            <a:off x="7464152" y="2564904"/>
            <a:ext cx="121379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000" dirty="0"/>
              <a:t>= 0.99984</a:t>
            </a:r>
          </a:p>
        </p:txBody>
      </p:sp>
      <p:sp>
        <p:nvSpPr>
          <p:cNvPr id="27" name="Tekstvak 26"/>
          <p:cNvSpPr txBox="1"/>
          <p:nvPr/>
        </p:nvSpPr>
        <p:spPr>
          <a:xfrm>
            <a:off x="7474494" y="3933056"/>
            <a:ext cx="121379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000" dirty="0"/>
              <a:t>= 1.00000</a:t>
            </a:r>
          </a:p>
        </p:txBody>
      </p:sp>
      <p:graphicFrame>
        <p:nvGraphicFramePr>
          <p:cNvPr id="20484" name="Object 4"/>
          <p:cNvGraphicFramePr>
            <a:graphicFrameLocks noChangeAspect="1"/>
          </p:cNvGraphicFramePr>
          <p:nvPr/>
        </p:nvGraphicFramePr>
        <p:xfrm>
          <a:off x="6240016" y="2276872"/>
          <a:ext cx="1224136" cy="903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69" name="Vergelijking" r:id="rId3" imgW="533160" imgH="393480" progId="Equation.3">
                  <p:embed/>
                </p:oleObj>
              </mc:Choice>
              <mc:Fallback>
                <p:oleObj name="Vergelijking" r:id="rId3" imgW="533160" imgH="39348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40016" y="2276872"/>
                        <a:ext cx="1224136" cy="9030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6" name="Object 6"/>
          <p:cNvGraphicFramePr>
            <a:graphicFrameLocks noChangeAspect="1"/>
          </p:cNvGraphicFramePr>
          <p:nvPr/>
        </p:nvGraphicFramePr>
        <p:xfrm>
          <a:off x="6312024" y="3677840"/>
          <a:ext cx="1223962" cy="903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70" name="Vergelijking" r:id="rId5" imgW="533160" imgH="393480" progId="Equation.3">
                  <p:embed/>
                </p:oleObj>
              </mc:Choice>
              <mc:Fallback>
                <p:oleObj name="Vergelijking" r:id="rId5" imgW="533160" imgH="39348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12024" y="3677840"/>
                        <a:ext cx="1223962" cy="9032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Titel 40"/>
          <p:cNvSpPr txBox="1">
            <a:spLocks noGrp="1"/>
          </p:cNvSpPr>
          <p:nvPr>
            <p:ph type="title"/>
          </p:nvPr>
        </p:nvSpPr>
        <p:spPr>
          <a:xfrm>
            <a:off x="1981200" y="335470"/>
            <a:ext cx="82184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nl-NL" sz="3200" b="1" dirty="0" err="1"/>
              <a:t>Nuclear</a:t>
            </a:r>
            <a:r>
              <a:rPr lang="nl-NL" sz="3200" b="1" dirty="0"/>
              <a:t> spin </a:t>
            </a:r>
            <a:r>
              <a:rPr lang="el-GR" sz="3200" b="1" dirty="0"/>
              <a:t>α</a:t>
            </a:r>
            <a:r>
              <a:rPr lang="nl-NL" sz="3200" b="1" dirty="0"/>
              <a:t> and </a:t>
            </a:r>
            <a:r>
              <a:rPr lang="el-GR" sz="3200" b="1" dirty="0"/>
              <a:t>β</a:t>
            </a:r>
            <a:r>
              <a:rPr lang="nl-NL" sz="3200" b="1" dirty="0"/>
              <a:t> in a </a:t>
            </a:r>
            <a:r>
              <a:rPr lang="nl-NL" sz="3200" b="1" dirty="0" err="1"/>
              <a:t>strong</a:t>
            </a:r>
            <a:r>
              <a:rPr lang="nl-NL" sz="3200" b="1" dirty="0"/>
              <a:t> </a:t>
            </a:r>
            <a:r>
              <a:rPr lang="nl-NL" sz="3200" b="1" dirty="0" err="1"/>
              <a:t>magnetic</a:t>
            </a:r>
            <a:r>
              <a:rPr lang="nl-NL" sz="3200" b="1" dirty="0"/>
              <a:t> field</a:t>
            </a:r>
          </a:p>
        </p:txBody>
      </p:sp>
      <p:grpSp>
        <p:nvGrpSpPr>
          <p:cNvPr id="36" name="Group 35"/>
          <p:cNvGrpSpPr/>
          <p:nvPr/>
        </p:nvGrpSpPr>
        <p:grpSpPr>
          <a:xfrm>
            <a:off x="3719736" y="2492896"/>
            <a:ext cx="1584176" cy="2520280"/>
            <a:chOff x="2195736" y="2492896"/>
            <a:chExt cx="1584176" cy="2520280"/>
          </a:xfrm>
        </p:grpSpPr>
        <p:cxnSp>
          <p:nvCxnSpPr>
            <p:cNvPr id="18" name="Rechte verbindingslijn 17"/>
            <p:cNvCxnSpPr/>
            <p:nvPr/>
          </p:nvCxnSpPr>
          <p:spPr>
            <a:xfrm>
              <a:off x="3563888" y="4149080"/>
              <a:ext cx="216024" cy="0"/>
            </a:xfrm>
            <a:prstGeom prst="line">
              <a:avLst/>
            </a:prstGeom>
            <a:ln w="19050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Tekstvak 16"/>
            <p:cNvSpPr txBox="1"/>
            <p:nvPr/>
          </p:nvSpPr>
          <p:spPr>
            <a:xfrm>
              <a:off x="2195736" y="2492896"/>
              <a:ext cx="152477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2400" dirty="0"/>
                <a:t>1.13 · 10</a:t>
              </a:r>
              <a:r>
                <a:rPr lang="nl-NL" sz="2400" baseline="30000" dirty="0"/>
                <a:t>-25</a:t>
              </a:r>
              <a:endParaRPr lang="nl-NL" sz="2400" dirty="0"/>
            </a:p>
          </p:txBody>
        </p:sp>
        <p:grpSp>
          <p:nvGrpSpPr>
            <p:cNvPr id="31" name="Group 30"/>
            <p:cNvGrpSpPr/>
            <p:nvPr/>
          </p:nvGrpSpPr>
          <p:grpSpPr>
            <a:xfrm>
              <a:off x="2496542" y="3068960"/>
              <a:ext cx="553998" cy="1944216"/>
              <a:chOff x="1115616" y="2389704"/>
              <a:chExt cx="553998" cy="1663561"/>
            </a:xfrm>
          </p:grpSpPr>
          <p:sp>
            <p:nvSpPr>
              <p:cNvPr id="32" name="Tekstvak 6"/>
              <p:cNvSpPr txBox="1"/>
              <p:nvPr/>
            </p:nvSpPr>
            <p:spPr>
              <a:xfrm>
                <a:off x="1115616" y="2852936"/>
                <a:ext cx="553998" cy="1200329"/>
              </a:xfrm>
              <a:prstGeom prst="rect">
                <a:avLst/>
              </a:prstGeom>
              <a:noFill/>
            </p:spPr>
            <p:txBody>
              <a:bodyPr vert="vert270" wrap="square" rtlCol="0">
                <a:spAutoFit/>
              </a:bodyPr>
              <a:lstStyle/>
              <a:p>
                <a:r>
                  <a:rPr lang="nl-NL" sz="2400" dirty="0"/>
                  <a:t>Energy (J)</a:t>
                </a:r>
              </a:p>
            </p:txBody>
          </p:sp>
          <p:cxnSp>
            <p:nvCxnSpPr>
              <p:cNvPr id="34" name="Rechte verbindingslijn met pijl 8"/>
              <p:cNvCxnSpPr/>
              <p:nvPr/>
            </p:nvCxnSpPr>
            <p:spPr>
              <a:xfrm flipV="1">
                <a:off x="1403648" y="2389704"/>
                <a:ext cx="0" cy="504056"/>
              </a:xfrm>
              <a:prstGeom prst="straightConnector1">
                <a:avLst/>
              </a:prstGeom>
              <a:ln w="19050">
                <a:solidFill>
                  <a:srgbClr val="00206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5" name="Tekstvak 20"/>
            <p:cNvSpPr txBox="1"/>
            <p:nvPr/>
          </p:nvSpPr>
          <p:spPr>
            <a:xfrm>
              <a:off x="3203848" y="3933056"/>
              <a:ext cx="36004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sz="2400" dirty="0"/>
                <a:t>0</a:t>
              </a:r>
            </a:p>
          </p:txBody>
        </p:sp>
      </p:grpSp>
      <p:sp>
        <p:nvSpPr>
          <p:cNvPr id="28" name="Tekstvak 32"/>
          <p:cNvSpPr txBox="1"/>
          <p:nvPr/>
        </p:nvSpPr>
        <p:spPr>
          <a:xfrm>
            <a:off x="5951984" y="5301209"/>
            <a:ext cx="17281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/>
              <a:t>=  </a:t>
            </a:r>
            <a:r>
              <a:rPr lang="nl-NL" sz="2000" b="1" dirty="0"/>
              <a:t>0.49996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/>
      <p:bldP spid="26" grpId="0"/>
      <p:bldP spid="27" grpId="0"/>
      <p:bldP spid="28" grpId="0"/>
    </p:bldLst>
  </p:timing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11768</TotalTime>
  <Words>384</Words>
  <Application>Microsoft Office PowerPoint</Application>
  <PresentationFormat>Breedbeeld</PresentationFormat>
  <Paragraphs>166</Paragraphs>
  <Slides>15</Slides>
  <Notes>0</Notes>
  <HiddenSlides>0</HiddenSlides>
  <MMClips>0</MMClips>
  <ScaleCrop>false</ScaleCrop>
  <HeadingPairs>
    <vt:vector size="8" baseType="variant">
      <vt:variant>
        <vt:lpstr>Gebruikte lettertypen</vt:lpstr>
      </vt:variant>
      <vt:variant>
        <vt:i4>5</vt:i4>
      </vt:variant>
      <vt:variant>
        <vt:lpstr>Thema</vt:lpstr>
      </vt:variant>
      <vt:variant>
        <vt:i4>1</vt:i4>
      </vt:variant>
      <vt:variant>
        <vt:lpstr>Ingesloten OLE-bronprogramma's</vt:lpstr>
      </vt:variant>
      <vt:variant>
        <vt:i4>2</vt:i4>
      </vt:variant>
      <vt:variant>
        <vt:lpstr>Diatitels</vt:lpstr>
      </vt:variant>
      <vt:variant>
        <vt:i4>15</vt:i4>
      </vt:variant>
    </vt:vector>
  </HeadingPairs>
  <TitlesOfParts>
    <vt:vector size="23" baseType="lpstr">
      <vt:lpstr>Arial</vt:lpstr>
      <vt:lpstr>Calibri</vt:lpstr>
      <vt:lpstr>Cambria Math</vt:lpstr>
      <vt:lpstr>Times New Roman</vt:lpstr>
      <vt:lpstr>Wingdings</vt:lpstr>
      <vt:lpstr>Office-thema</vt:lpstr>
      <vt:lpstr>Vergelijking</vt:lpstr>
      <vt:lpstr>Equation</vt:lpstr>
      <vt:lpstr>PowerPoint-presentatie</vt:lpstr>
      <vt:lpstr>At equal energy levels</vt:lpstr>
      <vt:lpstr>At different energy levels</vt:lpstr>
      <vt:lpstr> Performing an experiment  frequencies</vt:lpstr>
      <vt:lpstr>Probability with uneven energy levels</vt:lpstr>
      <vt:lpstr>System of particles: Boltzmann factor</vt:lpstr>
      <vt:lpstr>PowerPoint-presentatie</vt:lpstr>
      <vt:lpstr>Nuclear spin α and β in a strong magnetic field</vt:lpstr>
      <vt:lpstr>Nuclear spin α and β in a strong magnetic field</vt:lpstr>
      <vt:lpstr>simplified H atom  (only 2 energy levels)</vt:lpstr>
      <vt:lpstr>Particle system: Boltzmann factor</vt:lpstr>
      <vt:lpstr>PowerPoint-presentatie</vt:lpstr>
      <vt:lpstr>PowerPoint-presentatie</vt:lpstr>
      <vt:lpstr>PowerPoint-presentatie</vt:lpstr>
      <vt:lpstr>PowerPoint-presentatie</vt:lpstr>
    </vt:vector>
  </TitlesOfParts>
  <Company>HP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TUTORUUR 6</dc:title>
  <dc:creator>Frank</dc:creator>
  <cp:lastModifiedBy>Heijmen, Els</cp:lastModifiedBy>
  <cp:revision>79</cp:revision>
  <dcterms:created xsi:type="dcterms:W3CDTF">2014-02-20T14:12:10Z</dcterms:created>
  <dcterms:modified xsi:type="dcterms:W3CDTF">2021-11-17T20:35:43Z</dcterms:modified>
</cp:coreProperties>
</file>