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8" r:id="rId11"/>
    <p:sldId id="267" r:id="rId12"/>
    <p:sldId id="271" r:id="rId13"/>
    <p:sldId id="263" r:id="rId14"/>
    <p:sldId id="269" r:id="rId15"/>
    <p:sldId id="270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660"/>
  </p:normalViewPr>
  <p:slideViewPr>
    <p:cSldViewPr>
      <p:cViewPr varScale="1">
        <p:scale>
          <a:sx n="87" d="100"/>
          <a:sy n="87" d="100"/>
        </p:scale>
        <p:origin x="45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435A2-9BB2-4312-BF84-8C644584A5C8}" type="datetimeFigureOut">
              <a:rPr lang="nl-NL" smtClean="0"/>
              <a:pPr/>
              <a:t>17-11-2021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9BE80-09BE-4EB7-BDBC-59F165D3D93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766936"/>
          </a:xfrm>
        </p:spPr>
        <p:txBody>
          <a:bodyPr/>
          <a:lstStyle/>
          <a:p>
            <a:r>
              <a:rPr lang="nl-NL" dirty="0" smtClean="0"/>
              <a:t>Statistical </a:t>
            </a:r>
            <a:r>
              <a:rPr lang="nl-NL" dirty="0" err="1"/>
              <a:t>Thermodynamics</a:t>
            </a:r>
            <a:endParaRPr lang="nl-NL" dirty="0"/>
          </a:p>
          <a:p>
            <a:endParaRPr lang="nl-NL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2279576" y="174295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nl-NL" sz="4400" dirty="0" err="1"/>
              <a:t>Thermodynamics</a:t>
            </a:r>
            <a:r>
              <a:rPr lang="nl-NL" sz="4400" dirty="0"/>
              <a:t> </a:t>
            </a:r>
            <a:br>
              <a:rPr lang="nl-NL" sz="4400" dirty="0"/>
            </a:br>
            <a:r>
              <a:rPr lang="nl-NL" sz="4400" dirty="0" err="1"/>
              <a:t>tutorhour</a:t>
            </a:r>
            <a:r>
              <a:rPr lang="nl-NL" sz="4400" dirty="0"/>
              <a:t> 7</a:t>
            </a:r>
            <a:endParaRPr lang="nl-NL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5"/>
          <p:cNvCxnSpPr/>
          <p:nvPr/>
        </p:nvCxnSpPr>
        <p:spPr>
          <a:xfrm>
            <a:off x="3935760" y="1988840"/>
            <a:ext cx="0" cy="29523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3935760" y="2708920"/>
            <a:ext cx="86409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3935760" y="414908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3935760" y="414908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1s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5375921" y="2708920"/>
            <a:ext cx="648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2p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2207568" y="530120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b="1" dirty="0"/>
              <a:t>1s</a:t>
            </a:r>
            <a:r>
              <a:rPr lang="nl-NL" sz="2400" dirty="0"/>
              <a:t>) = 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4079777" y="5085184"/>
            <a:ext cx="1962397" cy="832158"/>
            <a:chOff x="2753619" y="5085184"/>
            <a:chExt cx="1962397" cy="832158"/>
          </a:xfrm>
        </p:grpSpPr>
        <p:cxnSp>
          <p:nvCxnSpPr>
            <p:cNvPr id="51" name="Rechte verbindingslijn 50"/>
            <p:cNvCxnSpPr/>
            <p:nvPr/>
          </p:nvCxnSpPr>
          <p:spPr>
            <a:xfrm>
              <a:off x="2771800" y="5517232"/>
              <a:ext cx="19442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kstvak 51"/>
            <p:cNvSpPr txBox="1"/>
            <p:nvPr/>
          </p:nvSpPr>
          <p:spPr>
            <a:xfrm>
              <a:off x="3275856" y="5085184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1.000</a:t>
              </a: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753619" y="5517232"/>
              <a:ext cx="19623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1.000 + 4 x 0.094</a:t>
              </a:r>
            </a:p>
          </p:txBody>
        </p:sp>
      </p:grpSp>
      <p:sp>
        <p:nvSpPr>
          <p:cNvPr id="41" name="Titel 40"/>
          <p:cNvSpPr txBox="1">
            <a:spLocks noGrp="1"/>
          </p:cNvSpPr>
          <p:nvPr>
            <p:ph type="title"/>
          </p:nvPr>
        </p:nvSpPr>
        <p:spPr>
          <a:xfrm>
            <a:off x="1981200" y="33547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3200" b="1" dirty="0" err="1"/>
              <a:t>simplified</a:t>
            </a:r>
            <a:r>
              <a:rPr lang="nl-NL" sz="3200" b="1" dirty="0"/>
              <a:t> H </a:t>
            </a:r>
            <a:r>
              <a:rPr lang="nl-NL" sz="3200" b="1" dirty="0" err="1"/>
              <a:t>atom</a:t>
            </a:r>
            <a:r>
              <a:rPr lang="nl-NL" sz="3200" b="1" dirty="0"/>
              <a:t>  </a:t>
            </a:r>
            <a:r>
              <a:rPr lang="nl-NL" sz="2800" dirty="0"/>
              <a:t>(</a:t>
            </a:r>
            <a:r>
              <a:rPr lang="nl-NL" sz="2800" dirty="0" err="1"/>
              <a:t>only</a:t>
            </a:r>
            <a:r>
              <a:rPr lang="nl-NL" sz="2800" dirty="0"/>
              <a:t> 2 </a:t>
            </a:r>
            <a:r>
              <a:rPr lang="nl-NL" sz="2800" dirty="0" err="1"/>
              <a:t>energy</a:t>
            </a:r>
            <a:r>
              <a:rPr lang="nl-NL" sz="2800" dirty="0"/>
              <a:t> </a:t>
            </a:r>
            <a:r>
              <a:rPr lang="nl-NL" sz="2800" dirty="0" err="1"/>
              <a:t>levels</a:t>
            </a:r>
            <a:r>
              <a:rPr lang="nl-NL" sz="2800" dirty="0"/>
              <a:t>)</a:t>
            </a:r>
            <a:endParaRPr lang="nl-NL" sz="3600" dirty="0"/>
          </a:p>
        </p:txBody>
      </p:sp>
      <p:sp>
        <p:nvSpPr>
          <p:cNvPr id="45" name="Tekstvak 44"/>
          <p:cNvSpPr txBox="1"/>
          <p:nvPr/>
        </p:nvSpPr>
        <p:spPr>
          <a:xfrm>
            <a:off x="1991545" y="1196752"/>
            <a:ext cx="428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/>
              <a:t>At T = 50000 K </a:t>
            </a:r>
          </a:p>
        </p:txBody>
      </p:sp>
      <p:cxnSp>
        <p:nvCxnSpPr>
          <p:cNvPr id="18" name="Rechte verbindingslijn 17"/>
          <p:cNvCxnSpPr/>
          <p:nvPr/>
        </p:nvCxnSpPr>
        <p:spPr>
          <a:xfrm>
            <a:off x="3791744" y="4149080"/>
            <a:ext cx="21602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3503712" y="39330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0</a:t>
            </a:r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3791744" y="2708920"/>
            <a:ext cx="21602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2617898" y="2492896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1.63·10</a:t>
            </a:r>
            <a:r>
              <a:rPr lang="nl-NL" sz="2000" baseline="30000" dirty="0"/>
              <a:t>-18</a:t>
            </a:r>
            <a:endParaRPr lang="nl-NL" sz="2000" dirty="0"/>
          </a:p>
        </p:txBody>
      </p:sp>
      <p:sp>
        <p:nvSpPr>
          <p:cNvPr id="26" name="Tekstvak 25"/>
          <p:cNvSpPr txBox="1"/>
          <p:nvPr/>
        </p:nvSpPr>
        <p:spPr>
          <a:xfrm>
            <a:off x="9246350" y="2492896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= 0.094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120337" y="3964994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= 1.000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4007769" y="2708920"/>
            <a:ext cx="648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2s</a:t>
            </a: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5375920" y="2708920"/>
            <a:ext cx="7200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240016" y="2708920"/>
            <a:ext cx="7200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7176120" y="2708920"/>
            <a:ext cx="72008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/>
          <p:cNvSpPr txBox="1"/>
          <p:nvPr/>
        </p:nvSpPr>
        <p:spPr>
          <a:xfrm>
            <a:off x="6240017" y="2708920"/>
            <a:ext cx="648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2p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7176121" y="2708920"/>
            <a:ext cx="6480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2p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6096000" y="5333146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=</a:t>
            </a:r>
            <a:r>
              <a:rPr lang="nl-NL" sz="2000" b="1" dirty="0"/>
              <a:t>  0.727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4727848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121 </a:t>
            </a:r>
            <a:r>
              <a:rPr lang="nl-NL" dirty="0" err="1"/>
              <a:t>nm</a:t>
            </a:r>
            <a:endParaRPr lang="nl-NL" dirty="0"/>
          </a:p>
        </p:txBody>
      </p:sp>
      <p:cxnSp>
        <p:nvCxnSpPr>
          <p:cNvPr id="48" name="Rechte verbindingslijn met pijl 47"/>
          <p:cNvCxnSpPr/>
          <p:nvPr/>
        </p:nvCxnSpPr>
        <p:spPr>
          <a:xfrm>
            <a:off x="4727848" y="2708920"/>
            <a:ext cx="0" cy="144016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8040216" y="2204864"/>
          <a:ext cx="12239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2" name="Vergelijking" r:id="rId3" imgW="533160" imgH="393480" progId="Equation.3">
                  <p:embed/>
                </p:oleObj>
              </mc:Choice>
              <mc:Fallback>
                <p:oleObj name="Vergelijking" r:id="rId3" imgW="533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0216" y="2204864"/>
                        <a:ext cx="1223962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7896200" y="3677840"/>
          <a:ext cx="12239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Vergelijking" r:id="rId5" imgW="533160" imgH="393480" progId="Equation.3">
                  <p:embed/>
                </p:oleObj>
              </mc:Choice>
              <mc:Fallback>
                <p:oleObj name="Vergelijking" r:id="rId5" imgW="53316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6200" y="3677840"/>
                        <a:ext cx="1223962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2868414" y="2924944"/>
            <a:ext cx="553998" cy="1944216"/>
            <a:chOff x="1115616" y="2389704"/>
            <a:chExt cx="553998" cy="1663561"/>
          </a:xfrm>
        </p:grpSpPr>
        <p:sp>
          <p:nvSpPr>
            <p:cNvPr id="46" name="Tekstvak 6"/>
            <p:cNvSpPr txBox="1"/>
            <p:nvPr/>
          </p:nvSpPr>
          <p:spPr>
            <a:xfrm>
              <a:off x="1115616" y="2852936"/>
              <a:ext cx="553998" cy="120032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nl-NL" sz="2400" dirty="0"/>
                <a:t>Energy (J)</a:t>
              </a:r>
            </a:p>
          </p:txBody>
        </p:sp>
        <p:cxnSp>
          <p:nvCxnSpPr>
            <p:cNvPr id="47" name="Rechte verbindingslijn met pijl 8"/>
            <p:cNvCxnSpPr/>
            <p:nvPr/>
          </p:nvCxnSpPr>
          <p:spPr>
            <a:xfrm flipV="1">
              <a:off x="1403648" y="2389704"/>
              <a:ext cx="0" cy="50405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6" grpId="0"/>
      <p:bldP spid="27" grpId="0"/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70609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 err="1"/>
              <a:t>Particle</a:t>
            </a:r>
            <a:r>
              <a:rPr lang="nl-NL" sz="3600" b="1" dirty="0"/>
              <a:t> system: </a:t>
            </a:r>
            <a:r>
              <a:rPr lang="nl-NL" sz="3600" b="1" dirty="0" err="1"/>
              <a:t>Boltzmann</a:t>
            </a:r>
            <a:r>
              <a:rPr lang="nl-NL" sz="3600" b="1" dirty="0"/>
              <a:t> factor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2135560" y="1412776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In </a:t>
            </a:r>
            <a:r>
              <a:rPr lang="nl-NL" sz="2800" dirty="0" err="1"/>
              <a:t>this</a:t>
            </a:r>
            <a:r>
              <a:rPr lang="nl-NL" sz="2800" dirty="0"/>
              <a:t> </a:t>
            </a:r>
            <a:r>
              <a:rPr lang="nl-NL" sz="2800" dirty="0" err="1"/>
              <a:t>presentation</a:t>
            </a:r>
            <a:r>
              <a:rPr lang="nl-NL" sz="2800" dirty="0"/>
              <a:t>: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1919536" y="3606116"/>
            <a:ext cx="8748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>
                <a:solidFill>
                  <a:srgbClr val="7030A0"/>
                </a:solidFill>
              </a:rPr>
              <a:t>                         </a:t>
            </a:r>
            <a:r>
              <a:rPr lang="nl-NL" sz="2400" b="1" dirty="0" err="1">
                <a:solidFill>
                  <a:srgbClr val="7030A0"/>
                </a:solidFill>
              </a:rPr>
              <a:t>Partition</a:t>
            </a:r>
            <a:r>
              <a:rPr lang="nl-NL" sz="2400" b="1" dirty="0">
                <a:solidFill>
                  <a:srgbClr val="7030A0"/>
                </a:solidFill>
              </a:rPr>
              <a:t> </a:t>
            </a:r>
            <a:r>
              <a:rPr lang="nl-NL" sz="2400" b="1" dirty="0" err="1">
                <a:solidFill>
                  <a:srgbClr val="7030A0"/>
                </a:solidFill>
              </a:rPr>
              <a:t>function</a:t>
            </a:r>
            <a:r>
              <a:rPr lang="nl-NL" sz="2400" b="1" dirty="0">
                <a:solidFill>
                  <a:srgbClr val="7030A0"/>
                </a:solidFill>
              </a:rPr>
              <a:t>:</a:t>
            </a:r>
          </a:p>
          <a:p>
            <a:pPr algn="ctr"/>
            <a:r>
              <a:rPr lang="nl-NL" sz="2400" b="1" dirty="0" err="1">
                <a:solidFill>
                  <a:srgbClr val="7030A0"/>
                </a:solidFill>
              </a:rPr>
              <a:t>This</a:t>
            </a:r>
            <a:r>
              <a:rPr lang="nl-NL" sz="2400" b="1" dirty="0">
                <a:solidFill>
                  <a:srgbClr val="7030A0"/>
                </a:solidFill>
              </a:rPr>
              <a:t> </a:t>
            </a:r>
            <a:r>
              <a:rPr lang="nl-NL" sz="2400" b="1" dirty="0" err="1">
                <a:solidFill>
                  <a:srgbClr val="7030A0"/>
                </a:solidFill>
              </a:rPr>
              <a:t>summation</a:t>
            </a:r>
            <a:r>
              <a:rPr lang="nl-NL" sz="2400" b="1" dirty="0">
                <a:solidFill>
                  <a:srgbClr val="7030A0"/>
                </a:solidFill>
              </a:rPr>
              <a:t> is hard to </a:t>
            </a:r>
            <a:r>
              <a:rPr lang="nl-NL" sz="2400" b="1" dirty="0" err="1">
                <a:solidFill>
                  <a:srgbClr val="7030A0"/>
                </a:solidFill>
              </a:rPr>
              <a:t>calculate</a:t>
            </a:r>
            <a:r>
              <a:rPr lang="nl-NL" sz="2400" b="1" dirty="0">
                <a:solidFill>
                  <a:srgbClr val="7030A0"/>
                </a:solidFill>
              </a:rPr>
              <a:t> in </a:t>
            </a:r>
            <a:r>
              <a:rPr lang="nl-NL" sz="2400" b="1" dirty="0" err="1">
                <a:solidFill>
                  <a:srgbClr val="7030A0"/>
                </a:solidFill>
              </a:rPr>
              <a:t>real</a:t>
            </a:r>
            <a:r>
              <a:rPr lang="nl-NL" sz="2400" b="1" dirty="0">
                <a:solidFill>
                  <a:srgbClr val="7030A0"/>
                </a:solidFill>
              </a:rPr>
              <a:t> </a:t>
            </a:r>
            <a:r>
              <a:rPr lang="nl-NL" sz="2400" b="1" dirty="0" err="1">
                <a:solidFill>
                  <a:srgbClr val="7030A0"/>
                </a:solidFill>
              </a:rPr>
              <a:t>systems</a:t>
            </a:r>
            <a:endParaRPr lang="nl-NL" sz="2400" b="1" dirty="0">
              <a:solidFill>
                <a:srgbClr val="7030A0"/>
              </a:solidFill>
            </a:endParaRPr>
          </a:p>
        </p:txBody>
      </p:sp>
      <p:cxnSp>
        <p:nvCxnSpPr>
          <p:cNvPr id="15" name="Gebogen verbindingslijn 14"/>
          <p:cNvCxnSpPr/>
          <p:nvPr/>
        </p:nvCxnSpPr>
        <p:spPr>
          <a:xfrm rot="16200000" flipV="1">
            <a:off x="5405574" y="3386645"/>
            <a:ext cx="660772" cy="288032"/>
          </a:xfrm>
          <a:prstGeom prst="bentConnector3">
            <a:avLst>
              <a:gd name="adj1" fmla="val 39"/>
            </a:avLst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2223790" y="1988840"/>
          <a:ext cx="243205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3" name="Vergelijking" r:id="rId3" imgW="1155600" imgH="596880" progId="Equation.3">
                  <p:embed/>
                </p:oleObj>
              </mc:Choice>
              <mc:Fallback>
                <p:oleObj name="Vergelijking" r:id="rId3" imgW="1155600" imgH="596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790" y="1988840"/>
                        <a:ext cx="243205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5447929" y="2348881"/>
          <a:ext cx="2100263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4" name="Vergelijking" r:id="rId5" imgW="952200" imgH="419040" progId="Equation.3">
                  <p:embed/>
                </p:oleObj>
              </mc:Choice>
              <mc:Fallback>
                <p:oleObj name="Vergelijking" r:id="rId5" imgW="95220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929" y="2348881"/>
                        <a:ext cx="2100263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620688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 smtClean="0"/>
              <a:t>Follow-up </a:t>
            </a:r>
            <a:r>
              <a:rPr lang="nl-NL" dirty="0" err="1" smtClean="0"/>
              <a:t>session</a:t>
            </a:r>
            <a:r>
              <a:rPr lang="nl-NL" dirty="0" smtClean="0"/>
              <a:t>: tips </a:t>
            </a:r>
            <a:r>
              <a:rPr lang="nl-NL" dirty="0" err="1" smtClean="0"/>
              <a:t>and</a:t>
            </a:r>
            <a:r>
              <a:rPr lang="nl-NL" dirty="0" smtClean="0"/>
              <a:t> tricks (</a:t>
            </a:r>
            <a:r>
              <a:rPr lang="nl-NL" dirty="0" err="1" smtClean="0"/>
              <a:t>January</a:t>
            </a:r>
            <a:r>
              <a:rPr lang="nl-NL" dirty="0" smtClean="0"/>
              <a:t> 8th):</a:t>
            </a:r>
          </a:p>
          <a:p>
            <a:pPr marL="0" indent="0" algn="ctr">
              <a:buNone/>
            </a:pPr>
            <a:r>
              <a:rPr lang="nl-NL" dirty="0"/>
              <a:t>8</a:t>
            </a:r>
            <a:r>
              <a:rPr lang="nl-NL" dirty="0" smtClean="0"/>
              <a:t>.30 – 9.15 </a:t>
            </a:r>
            <a:r>
              <a:rPr lang="nl-NL" dirty="0" err="1" smtClean="0"/>
              <a:t>tutorhour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154747"/>
              </p:ext>
            </p:extLst>
          </p:nvPr>
        </p:nvGraphicFramePr>
        <p:xfrm>
          <a:off x="2351584" y="2276872"/>
          <a:ext cx="7621716" cy="20365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0858">
                  <a:extLst>
                    <a:ext uri="{9D8B030D-6E8A-4147-A177-3AD203B41FA5}">
                      <a16:colId xmlns:a16="http://schemas.microsoft.com/office/drawing/2014/main" xmlns="" val="2627641099"/>
                    </a:ext>
                  </a:extLst>
                </a:gridCol>
                <a:gridCol w="3810858">
                  <a:extLst>
                    <a:ext uri="{9D8B030D-6E8A-4147-A177-3AD203B41FA5}">
                      <a16:colId xmlns:a16="http://schemas.microsoft.com/office/drawing/2014/main" xmlns="" val="1659441811"/>
                    </a:ext>
                  </a:extLst>
                </a:gridCol>
              </a:tblGrid>
              <a:tr h="407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tutors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rooms</a:t>
                      </a:r>
                      <a:endParaRPr lang="nl-NL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23036860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Ade Hoekstra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HG00.308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66536311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Els </a:t>
                      </a:r>
                      <a:r>
                        <a:rPr lang="nl-NL" sz="2400" dirty="0" err="1">
                          <a:effectLst/>
                        </a:rPr>
                        <a:t>Heijmen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HG00.068</a:t>
                      </a:r>
                      <a:endParaRPr lang="nl-NL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9562652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André Steenbergen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HG01.028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41931038"/>
                  </a:ext>
                </a:extLst>
              </a:tr>
              <a:tr h="407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Martin Waals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HG00.086</a:t>
                      </a:r>
                      <a:endParaRPr lang="nl-NL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40063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52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695400" y="476673"/>
                <a:ext cx="9649072" cy="58435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400" b="1" dirty="0"/>
                  <a:t>Answers</a:t>
                </a:r>
              </a:p>
              <a:p>
                <a:endParaRPr lang="nl-NL" sz="2400" dirty="0"/>
              </a:p>
              <a:p>
                <a:pPr marL="457200" indent="-457200"/>
                <a:r>
                  <a:rPr lang="nl-NL" sz="2800" b="1" dirty="0" err="1"/>
                  <a:t>Question</a:t>
                </a:r>
                <a:r>
                  <a:rPr lang="nl-NL" sz="2800" b="1" dirty="0"/>
                  <a:t> 1</a:t>
                </a:r>
              </a:p>
              <a:p>
                <a:pPr marL="457200" indent="-45720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h𝑐</m:t>
                        </m:r>
                      </m:num>
                      <m:den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h𝑐</m:t>
                    </m:r>
                    <m:acc>
                      <m:accPr>
                        <m:chr m:val="̅"/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</m:acc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6.626·10</m:t>
                    </m:r>
                    <m:r>
                      <m:rPr>
                        <m:nor/>
                      </m:rPr>
                      <a:rPr lang="nl-NL" sz="2000" baseline="30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−34</m:t>
                    </m:r>
                    <m: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∙3.0</m:t>
                    </m:r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nl-N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10</a:t>
                </a:r>
                <a:r>
                  <a:rPr lang="nl-NL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</a:t>
                </a:r>
                <a:r>
                  <a:rPr lang="nl-N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·1.00·10</a:t>
                </a:r>
                <a:r>
                  <a:rPr lang="nl-NL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nl-NL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:r>
                  <a:rPr lang="en-US" dirty="0"/>
                  <a:t>1.988·10</a:t>
                </a:r>
                <a:r>
                  <a:rPr lang="en-US" baseline="30000" dirty="0"/>
                  <a:t>-23</a:t>
                </a:r>
                <a:r>
                  <a:rPr lang="en-US" dirty="0"/>
                  <a:t> J</a:t>
                </a:r>
                <a:endParaRPr lang="nl-NL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indent="-457200"/>
                <a:r>
                  <a:rPr lang="nl-NL" sz="2400" dirty="0"/>
                  <a:t>b)  	</a:t>
                </a:r>
                <a:r>
                  <a:rPr lang="nl-NL" sz="2300" dirty="0"/>
                  <a:t>		=</a:t>
                </a:r>
                <a14:m>
                  <m:oMath xmlns:m="http://schemas.openxmlformats.org/officeDocument/2006/math">
                    <m:r>
                      <a:rPr lang="nl-NL" sz="2300">
                        <a:latin typeface="Cambria Math" panose="02040503050406030204" pitchFamily="18" charset="0"/>
                      </a:rPr>
                      <m:t> 3</m:t>
                    </m:r>
                    <m:r>
                      <a:rPr lang="nl-NL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sz="230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  <m:r>
                      <a:rPr lang="nl-NL" sz="2300">
                        <a:latin typeface="Cambria Math" panose="02040503050406030204" pitchFamily="18" charset="0"/>
                      </a:rPr>
                      <m:t>+</m:t>
                    </m:r>
                    <m:r>
                      <a:rPr lang="nl-NL" sz="230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  <m:r>
                      <a:rPr lang="nl-NL" sz="23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nl-NL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3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nl-NL" sz="23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300" i="1">
                                <a:latin typeface="Cambria Math" panose="02040503050406030204" pitchFamily="18" charset="0"/>
                              </a:rPr>
                              <m:t>−3500</m:t>
                            </m:r>
                            <m:r>
                              <a:rPr lang="nl-NL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∙1.988∙</m:t>
                            </m:r>
                            <m:sSup>
                              <m:sSupPr>
                                <m:ctrlP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−23</m:t>
                                </m:r>
                              </m:sup>
                            </m:sSup>
                          </m:num>
                          <m:den>
                            <m:r>
                              <a:rPr lang="nl-NL" sz="2300" i="1">
                                <a:latin typeface="Cambria Math" panose="02040503050406030204" pitchFamily="18" charset="0"/>
                              </a:rPr>
                              <m:t>1.38</m:t>
                            </m:r>
                            <m:r>
                              <a:rPr lang="nl-NL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−23</m:t>
                                </m:r>
                              </m:sup>
                            </m:sSup>
                            <m:r>
                              <a:rPr lang="nl-NL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∙1900</m:t>
                            </m:r>
                          </m:den>
                        </m:f>
                        <m:r>
                          <a:rPr lang="nl-NL" sz="2300" i="1">
                            <a:latin typeface="Cambria Math" panose="02040503050406030204" pitchFamily="18" charset="0"/>
                          </a:rPr>
                          <m:t> +</m:t>
                        </m:r>
                      </m:sup>
                    </m:sSup>
                    <m:sSup>
                      <m:sSupPr>
                        <m:ctrlPr>
                          <a:rPr lang="nl-NL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3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nl-NL" sz="23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nl-NL" sz="23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nl-NL" sz="23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300" i="1">
                                <a:latin typeface="Cambria Math" panose="02040503050406030204" pitchFamily="18" charset="0"/>
                              </a:rPr>
                              <m:t>−4700</m:t>
                            </m:r>
                            <m:r>
                              <a:rPr lang="nl-NL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∙1.988∙</m:t>
                            </m:r>
                            <m:sSup>
                              <m:sSupPr>
                                <m:ctrlP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−23</m:t>
                                </m:r>
                              </m:sup>
                            </m:sSup>
                          </m:num>
                          <m:den>
                            <m:r>
                              <a:rPr lang="nl-NL" sz="2300" i="1">
                                <a:latin typeface="Cambria Math" panose="02040503050406030204" pitchFamily="18" charset="0"/>
                              </a:rPr>
                              <m:t>1.38</m:t>
                            </m:r>
                            <m:r>
                              <a:rPr lang="nl-NL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nl-NL" sz="23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−23</m:t>
                                </m:r>
                              </m:sup>
                            </m:sSup>
                            <m:r>
                              <a:rPr lang="nl-NL" sz="23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∙1900</m:t>
                            </m:r>
                          </m:den>
                        </m:f>
                      </m:sup>
                    </m:sSup>
                  </m:oMath>
                </a14:m>
                <a:r>
                  <a:rPr lang="nl-NL" sz="2300" dirty="0"/>
                  <a:t> </a:t>
                </a:r>
                <a:r>
                  <a:rPr lang="nl-NL" sz="2000" dirty="0" smtClean="0"/>
                  <a:t>=  </a:t>
                </a:r>
                <a:r>
                  <a:rPr lang="nl-NL" sz="2400" dirty="0" smtClean="0"/>
                  <a:t>3.155</a:t>
                </a:r>
                <a:br>
                  <a:rPr lang="nl-NL" sz="2400" dirty="0" smtClean="0"/>
                </a:br>
                <a:endParaRPr lang="nl-NL" sz="2400" dirty="0"/>
              </a:p>
              <a:p>
                <a:pPr marL="457200" indent="-457200"/>
                <a:r>
                  <a:rPr lang="nl-NL" sz="2400" dirty="0"/>
                  <a:t>c)   	(</a:t>
                </a:r>
                <a:r>
                  <a:rPr lang="nl-NL" sz="2000" dirty="0"/>
                  <a:t>3·</a:t>
                </a:r>
                <a14:m>
                  <m:oMath xmlns:m="http://schemas.openxmlformats.org/officeDocument/2006/math">
                    <m:r>
                      <a:rPr lang="nl-NL" sz="2000">
                        <a:latin typeface="Cambria Math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nl-NL" sz="2000" dirty="0"/>
                  <a:t>/3.155) · 100 = </a:t>
                </a:r>
                <a:r>
                  <a:rPr lang="nl-NL" sz="2400" dirty="0"/>
                  <a:t>95.1%</a:t>
                </a:r>
                <a:r>
                  <a:rPr lang="nl-NL" sz="2000" dirty="0"/>
                  <a:t> on level n = 0</a:t>
                </a:r>
              </a:p>
              <a:p>
                <a:pPr marL="457200" indent="-457200"/>
                <a:r>
                  <a:rPr lang="nl-NL" sz="24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−3500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∙1.988∙</m:t>
                            </m:r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−23</m:t>
                                </m:r>
                              </m:sup>
                            </m:sSup>
                          </m:num>
                          <m:den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1.38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−23</m:t>
                                </m:r>
                              </m:sup>
                            </m:s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∙1900</m:t>
                            </m:r>
                          </m:den>
                        </m:f>
                      </m:sup>
                    </m:sSup>
                  </m:oMath>
                </a14:m>
                <a:r>
                  <a:rPr lang="nl-NL" sz="2000" dirty="0"/>
                  <a:t>/3.155) · 100 = </a:t>
                </a:r>
                <a:r>
                  <a:rPr lang="nl-NL" sz="2400" dirty="0"/>
                  <a:t>2.23 %</a:t>
                </a:r>
                <a:r>
                  <a:rPr lang="nl-NL" sz="2000" dirty="0"/>
                  <a:t> on level n = 1</a:t>
                </a:r>
              </a:p>
              <a:p>
                <a:pPr marL="457200" indent="-457200"/>
                <a:r>
                  <a:rPr lang="nl-NL" sz="24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−4700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∙1.988∙</m:t>
                            </m:r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−23</m:t>
                                </m:r>
                              </m:sup>
                            </m:sSup>
                          </m:num>
                          <m:den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1.38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p>
                              <m:sSupPr>
                                <m:ctrlP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nl-NL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−23</m:t>
                                </m:r>
                              </m:sup>
                            </m:s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∙1900</m:t>
                            </m:r>
                          </m:den>
                        </m:f>
                      </m:sup>
                    </m:sSup>
                  </m:oMath>
                </a14:m>
                <a:r>
                  <a:rPr lang="nl-NL" sz="2000" dirty="0"/>
                  <a:t>/3.155) · 100 = </a:t>
                </a:r>
                <a:r>
                  <a:rPr lang="nl-NL" sz="2400" dirty="0"/>
                  <a:t>2.69 %</a:t>
                </a:r>
                <a:r>
                  <a:rPr lang="nl-NL" sz="2000" dirty="0"/>
                  <a:t> on level n = </a:t>
                </a:r>
                <a:r>
                  <a:rPr lang="nl-NL" sz="2000" dirty="0" smtClean="0"/>
                  <a:t>2</a:t>
                </a:r>
                <a:br>
                  <a:rPr lang="nl-NL" sz="2000" dirty="0" smtClean="0"/>
                </a:br>
                <a:endParaRPr lang="nl-NL" sz="2000" dirty="0"/>
              </a:p>
              <a:p>
                <a:pPr marL="457200" indent="-457200">
                  <a:buAutoNum type="alphaLcParenR" startAt="4"/>
                </a:pPr>
                <a:r>
                  <a:rPr lang="nl-NL" sz="2000" dirty="0"/>
                  <a:t>(0.0223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000" dirty="0"/>
                  <a:t>1.988·10</a:t>
                </a:r>
                <a:r>
                  <a:rPr lang="en-US" sz="2000" baseline="30000" dirty="0"/>
                  <a:t>-23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nl-NL" sz="2000" dirty="0"/>
                  <a:t>3500 + 0.0269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</m:oMath>
                </a14:m>
                <a:r>
                  <a:rPr lang="en-US" sz="2000" dirty="0"/>
                  <a:t>1.988·10</a:t>
                </a:r>
                <a:r>
                  <a:rPr lang="en-US" sz="2000" baseline="30000" dirty="0"/>
                  <a:t>-23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·47</m:t>
                    </m:r>
                  </m:oMath>
                </a14:m>
                <a:r>
                  <a:rPr lang="nl-NL" sz="2000" dirty="0"/>
                  <a:t>00) = 4.065</a:t>
                </a:r>
                <a:r>
                  <a:rPr lang="en-US" sz="2000" dirty="0"/>
                  <a:t>·10</a:t>
                </a:r>
                <a:r>
                  <a:rPr lang="en-US" sz="2000" baseline="30000" dirty="0"/>
                  <a:t>-21</a:t>
                </a:r>
                <a14:m>
                  <m:oMath xmlns:m="http://schemas.openxmlformats.org/officeDocument/2006/math">
                    <m:r>
                      <a:rPr lang="nl-NL" sz="2000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nl-NL" sz="2000" dirty="0">
                        <a:latin typeface="Cambria Math" panose="02040503050406030204" pitchFamily="18" charset="0"/>
                      </a:rPr>
                      <m:t>J</m:t>
                    </m:r>
                    <m:r>
                      <a:rPr lang="nl-NL" sz="200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nl-NL" sz="2000" dirty="0">
                  <a:latin typeface="Cambria Math" panose="02040503050406030204" pitchFamily="18" charset="0"/>
                </a:endParaRPr>
              </a:p>
              <a:p>
                <a:r>
                  <a:rPr lang="nl-NL" sz="2000" dirty="0" smtClean="0"/>
                  <a:t/>
                </a:r>
                <a:br>
                  <a:rPr lang="nl-NL" sz="2000" dirty="0" smtClean="0"/>
                </a:br>
                <a:r>
                  <a:rPr lang="nl-NL" sz="2000" dirty="0" smtClean="0"/>
                  <a:t>   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 sz="2000" dirty="0"/>
                      <m:t>per</m:t>
                    </m:r>
                    <m:r>
                      <m:rPr>
                        <m:nor/>
                      </m:rPr>
                      <a:rPr lang="nl-NL" sz="2000" dirty="0"/>
                      <m:t> </m:t>
                    </m:r>
                    <m:r>
                      <m:rPr>
                        <m:nor/>
                      </m:rPr>
                      <a:rPr lang="nl-NL" sz="2000" dirty="0"/>
                      <m:t>mole</m:t>
                    </m:r>
                    <m:r>
                      <m:rPr>
                        <m:nor/>
                      </m:rPr>
                      <a:rPr lang="nl-NL" sz="2000" dirty="0"/>
                      <m:t> </m:t>
                    </m:r>
                    <m:r>
                      <m:rPr>
                        <m:nor/>
                      </m:rPr>
                      <a:rPr lang="nl-NL" sz="2000" dirty="0"/>
                      <m:t>it</m:t>
                    </m:r>
                    <m:r>
                      <m:rPr>
                        <m:nor/>
                      </m:rPr>
                      <a:rPr lang="nl-NL" sz="2000" dirty="0"/>
                      <m:t> </m:t>
                    </m:r>
                    <m:r>
                      <m:rPr>
                        <m:nor/>
                      </m:rPr>
                      <a:rPr lang="nl-NL" sz="2000" dirty="0"/>
                      <m:t>becomes</m:t>
                    </m:r>
                    <m:r>
                      <m:rPr>
                        <m:nor/>
                      </m:rPr>
                      <a:rPr lang="nl-NL" sz="2000" dirty="0"/>
                      <m:t>: 4.065</m:t>
                    </m:r>
                    <m:r>
                      <m:rPr>
                        <m:nor/>
                      </m:rPr>
                      <a:rPr lang="en-US" sz="2000" dirty="0"/>
                      <m:t>·10</m:t>
                    </m:r>
                    <m:r>
                      <m:rPr>
                        <m:nor/>
                      </m:rPr>
                      <a:rPr lang="en-US" sz="2000" baseline="30000" dirty="0"/>
                      <m:t>−</m:t>
                    </m:r>
                    <m:r>
                      <m:rPr>
                        <m:nor/>
                      </m:rPr>
                      <a:rPr lang="nl-NL" sz="2000" baseline="30000" dirty="0"/>
                      <m:t>21</m:t>
                    </m:r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·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6.022·10</a:t>
                </a:r>
                <a:r>
                  <a:rPr lang="en-US" sz="2000" baseline="30000" dirty="0"/>
                  <a:t>23</a:t>
                </a:r>
                <a14:m>
                  <m:oMath xmlns:m="http://schemas.openxmlformats.org/officeDocument/2006/math">
                    <m: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nl-NL" sz="2400" dirty="0"/>
                  <a:t> 2.45 kJ/mol	</a:t>
                </a:r>
              </a:p>
              <a:p>
                <a:pPr marL="457200" indent="-457200"/>
                <a:endParaRPr lang="nl-NL" sz="2400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00" y="476673"/>
                <a:ext cx="9649072" cy="5843587"/>
              </a:xfrm>
              <a:prstGeom prst="rect">
                <a:avLst/>
              </a:prstGeom>
              <a:blipFill>
                <a:blip r:embed="rId3"/>
                <a:stretch>
                  <a:fillRect l="-1263" t="-83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266679"/>
              </p:ext>
            </p:extLst>
          </p:nvPr>
        </p:nvGraphicFramePr>
        <p:xfrm>
          <a:off x="1199457" y="2060848"/>
          <a:ext cx="131176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Vergelijking" r:id="rId4" imgW="952200" imgH="419040" progId="Equation.3">
                  <p:embed/>
                </p:oleObj>
              </mc:Choice>
              <mc:Fallback>
                <p:oleObj name="Vergelijking" r:id="rId4" imgW="952200" imgH="419040" progId="Equation.3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9457" y="2060848"/>
                        <a:ext cx="1311761" cy="57606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911424" y="476673"/>
                <a:ext cx="10081120" cy="5644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/>
                <a:r>
                  <a:rPr lang="nl-NL" sz="2400" b="1" dirty="0" smtClean="0"/>
                  <a:t>Question 2</a:t>
                </a:r>
                <a:br>
                  <a:rPr lang="nl-NL" sz="2400" b="1" dirty="0" smtClean="0"/>
                </a:br>
                <a:endParaRPr lang="nl-NL" sz="2400" b="1" dirty="0"/>
              </a:p>
              <a:p>
                <a:pPr marL="457200" indent="-457200"/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</a:p>
              <a:p>
                <a:pPr marL="457200" indent="-457200"/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nl-NL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nl-NL" dirty="0"/>
                  <a:t> </a:t>
                </a:r>
              </a:p>
              <a:p>
                <a:pPr marL="457200" indent="-457200"/>
                <a14:m>
                  <m:oMath xmlns:m="http://schemas.openxmlformats.org/officeDocument/2006/math"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nl-NL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nl-NL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dirty="0"/>
                  <a:t> </a:t>
                </a:r>
              </a:p>
              <a:p>
                <a:pPr marL="457200" indent="-457200"/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nl-NL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nl-NL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nl-NL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nl-N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𝑘𝑇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nl-NL" dirty="0"/>
                  <a:t> </a:t>
                </a:r>
              </a:p>
              <a:p>
                <a:pPr marL="457200" indent="-457200"/>
                <a:endParaRPr lang="nl-NL" dirty="0">
                  <a:latin typeface="Cambria Math" panose="02040503050406030204" pitchFamily="18" charset="0"/>
                </a:endParaRPr>
              </a:p>
              <a:p>
                <a:pPr marL="457200" indent="-457200"/>
                <a14:m>
                  <m:oMath xmlns:m="http://schemas.openxmlformats.org/officeDocument/2006/math"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nl-NL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nl-NL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𝑘𝑇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nl-NL" dirty="0"/>
                  <a:t> </a:t>
                </a:r>
              </a:p>
              <a:p>
                <a:pPr marL="457200" indent="-457200"/>
                <a:endParaRPr lang="nl-NL" dirty="0">
                  <a:latin typeface="Cambria Math" panose="02040503050406030204" pitchFamily="18" charset="0"/>
                </a:endParaRPr>
              </a:p>
              <a:p>
                <a:pPr marL="457200" indent="-45720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nl-NL">
                        <a:latin typeface="Cambria Math" panose="02040503050406030204" pitchFamily="18" charset="0"/>
                      </a:rPr>
                      <m:t>k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𝑇𝑙𝑛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nl-NL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nl-N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nl-NL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nl-NL" dirty="0"/>
                  <a:t> </a:t>
                </a:r>
              </a:p>
              <a:p>
                <a:pPr marL="457200" indent="-457200"/>
                <a:endParaRPr lang="nl-NL" dirty="0"/>
              </a:p>
              <a:p>
                <a:pPr marL="457200" indent="-457200"/>
                <a14:m>
                  <m:oMath xmlns:m="http://schemas.openxmlformats.org/officeDocument/2006/math">
                    <m:r>
                      <a:rPr lang="nl-NL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nl-N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nl-NL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nl-NL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nl-NL" i="1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nl-N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nl-N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nl-NL" dirty="0"/>
                  <a:t> </a:t>
                </a:r>
                <a:r>
                  <a:rPr lang="nl-NL" dirty="0" smtClean="0"/>
                  <a:t>=  </a:t>
                </a:r>
                <a:r>
                  <a:rPr lang="nl-NL" sz="2400" dirty="0" smtClean="0"/>
                  <a:t>623 </a:t>
                </a:r>
                <a:r>
                  <a:rPr lang="nl-NL" sz="2400" dirty="0"/>
                  <a:t>K</a:t>
                </a:r>
              </a:p>
              <a:p>
                <a:pPr marL="457200" indent="-457200"/>
                <a:endParaRPr lang="nl-NL" dirty="0"/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24" y="476673"/>
                <a:ext cx="10081120" cy="5644430"/>
              </a:xfrm>
              <a:prstGeom prst="rect">
                <a:avLst/>
              </a:prstGeom>
              <a:blipFill>
                <a:blip r:embed="rId2"/>
                <a:stretch>
                  <a:fillRect l="-968" t="-86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53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/>
              <p:cNvSpPr txBox="1"/>
              <p:nvPr/>
            </p:nvSpPr>
            <p:spPr>
              <a:xfrm>
                <a:off x="623392" y="404664"/>
                <a:ext cx="7992888" cy="37874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/>
                <a:r>
                  <a:rPr lang="nl-NL" sz="2400" b="1" dirty="0"/>
                  <a:t>Question </a:t>
                </a:r>
                <a:r>
                  <a:rPr lang="nl-NL" sz="2400" b="1" dirty="0" smtClean="0"/>
                  <a:t>3</a:t>
                </a:r>
                <a:br>
                  <a:rPr lang="nl-NL" sz="2400" b="1" dirty="0" smtClean="0"/>
                </a:br>
                <a:endParaRPr lang="nl-NL" sz="2400" b="1" dirty="0"/>
              </a:p>
              <a:p>
                <a:pPr marL="457200" indent="-457200"/>
                <a14:m>
                  <m:oMath xmlns:m="http://schemas.openxmlformats.org/officeDocument/2006/math"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nl-NL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85</m:t>
                        </m:r>
                      </m:den>
                    </m:f>
                    <m:r>
                      <a:rPr lang="nl-NL" sz="2000" i="1">
                        <a:latin typeface="Cambria Math" panose="02040503050406030204" pitchFamily="18" charset="0"/>
                      </a:rPr>
                      <m:t>=0.1765</m:t>
                    </m:r>
                  </m:oMath>
                </a14:m>
                <a:r>
                  <a:rPr lang="nl-NL" sz="2400" dirty="0"/>
                  <a:t>  </a:t>
                </a:r>
              </a:p>
              <a:p>
                <a:pPr marL="457200" indent="-457200"/>
                <a14:m>
                  <m:oMath xmlns:m="http://schemas.openxmlformats.org/officeDocument/2006/math"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nl-NL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nl-NL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nl-NL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nl-N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nl-NL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nl-NL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nl-NL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nl-NL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nl-NL" sz="20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nl-NL" sz="2000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num>
                      <m:den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nl-NL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nl-NL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l-NL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nl-NL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e>
                              <m:sub>
                                <m:r>
                                  <a:rPr lang="nl-NL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nl-NL" sz="2000" i="1">
                                <a:latin typeface="Cambria Math" panose="02040503050406030204" pitchFamily="18" charset="0"/>
                              </a:rPr>
                              <m:t>𝑘𝑇</m:t>
                            </m:r>
                          </m:den>
                        </m:f>
                      </m:sup>
                    </m:sSup>
                    <m:r>
                      <a:rPr lang="nl-NL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nl-NL" sz="2400" dirty="0"/>
                  <a:t> </a:t>
                </a:r>
              </a:p>
              <a:p>
                <a:pPr marL="457200" indent="-457200"/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nl-NL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nl-NL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m:rPr>
                            <m:nor/>
                          </m:rPr>
                          <a:rPr lang="nl-NL" sz="2400">
                            <a:latin typeface="Cambria Math" panose="02040503050406030204" pitchFamily="18" charset="0"/>
                          </a:rPr>
                          <m:t>k</m:t>
                        </m:r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nl-NL" sz="2400">
                        <a:latin typeface="Cambria Math" panose="02040503050406030204" pitchFamily="18" charset="0"/>
                      </a:rPr>
                      <m:t>ln</m:t>
                    </m:r>
                    <m:r>
                      <a:rPr lang="nl-NL" sz="2400" i="1">
                        <a:latin typeface="Cambria Math" panose="02040503050406030204" pitchFamily="18" charset="0"/>
                      </a:rPr>
                      <m:t>⁡(</m:t>
                    </m:r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0.1765</m:t>
                        </m:r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l-NL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nl-NL" sz="2400" dirty="0"/>
                  <a:t> </a:t>
                </a:r>
              </a:p>
              <a:p>
                <a:pPr marL="457200" indent="-457200"/>
                <a14:m>
                  <m:oMath xmlns:m="http://schemas.openxmlformats.org/officeDocument/2006/math">
                    <m:sSub>
                      <m:sSub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nl-NL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sz="2000" i="1">
                        <a:latin typeface="Cambria Math" panose="02040503050406030204" pitchFamily="18" charset="0"/>
                      </a:rPr>
                      <m:t>=−</m:t>
                    </m:r>
                    <m:r>
                      <m:rPr>
                        <m:nor/>
                      </m:rPr>
                      <a:rPr lang="nl-NL" sz="2000">
                        <a:latin typeface="Cambria Math" panose="02040503050406030204" pitchFamily="18" charset="0"/>
                      </a:rPr>
                      <m:t>k</m:t>
                    </m:r>
                    <m:r>
                      <a:rPr lang="nl-NL" sz="2000" i="1">
                        <a:latin typeface="Cambria Math" panose="02040503050406030204" pitchFamily="18" charset="0"/>
                      </a:rPr>
                      <m:t>𝑇</m:t>
                    </m:r>
                    <m:func>
                      <m:funcPr>
                        <m:ctrlPr>
                          <a:rPr lang="nl-NL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nl-NL" sz="20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nl-N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nl-NL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l-NL" sz="2000" i="1">
                                    <a:latin typeface="Cambria Math" panose="02040503050406030204" pitchFamily="18" charset="0"/>
                                  </a:rPr>
                                  <m:t>0.1765</m:t>
                                </m:r>
                              </m:num>
                              <m:den>
                                <m:r>
                                  <a:rPr lang="nl-NL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nl-NL" sz="2000" i="1">
                        <a:latin typeface="Cambria Math" panose="02040503050406030204" pitchFamily="18" charset="0"/>
                      </a:rPr>
                      <m:t>=7.136</m:t>
                    </m:r>
                    <m:r>
                      <a:rPr lang="nl-NL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nl-N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−21</m:t>
                        </m:r>
                      </m:sup>
                    </m:sSup>
                    <m:r>
                      <m:rPr>
                        <m:sty m:val="p"/>
                      </m:rPr>
                      <a:rPr lang="nl-NL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J</m:t>
                    </m:r>
                  </m:oMath>
                </a14:m>
                <a:r>
                  <a:rPr lang="nl-NL" sz="20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457200" indent="-457200"/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7.136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−21</m:t>
                            </m:r>
                          </m:sup>
                        </m:sSup>
                      </m:num>
                      <m:den>
                        <m:r>
                          <a:rPr lang="nl-NL" sz="2400" i="1">
                            <a:latin typeface="Cambria Math" panose="02040503050406030204" pitchFamily="18" charset="0"/>
                          </a:rPr>
                          <m:t>1.60</m:t>
                        </m:r>
                        <m:r>
                          <a:rPr lang="nl-NL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nl-NL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−19</m:t>
                            </m:r>
                          </m:sup>
                        </m:sSup>
                      </m:den>
                    </m:f>
                    <m:r>
                      <a:rPr lang="nl-NL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nl-NL" sz="2400" dirty="0"/>
                  <a:t> </a:t>
                </a:r>
                <a:r>
                  <a:rPr lang="nl-NL" sz="2400" dirty="0" smtClean="0"/>
                  <a:t> 0.045 </a:t>
                </a:r>
                <a:r>
                  <a:rPr lang="nl-NL" sz="2400" dirty="0"/>
                  <a:t>eV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2" name="Tekstvak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392" y="404664"/>
                <a:ext cx="7992888" cy="3787447"/>
              </a:xfrm>
              <a:prstGeom prst="rect">
                <a:avLst/>
              </a:prstGeom>
              <a:blipFill>
                <a:blip r:embed="rId2"/>
                <a:stretch>
                  <a:fillRect l="-1144" t="-128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07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91544" y="0"/>
            <a:ext cx="8219256" cy="1138138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At </a:t>
            </a:r>
            <a:r>
              <a:rPr lang="nl-NL" sz="3600" b="1" dirty="0" err="1"/>
              <a:t>equal</a:t>
            </a:r>
            <a:r>
              <a:rPr lang="nl-NL" sz="3600" b="1" dirty="0"/>
              <a:t> </a:t>
            </a:r>
            <a:r>
              <a:rPr lang="nl-NL" sz="3600" b="1" dirty="0" err="1"/>
              <a:t>energy</a:t>
            </a:r>
            <a:r>
              <a:rPr lang="nl-NL" sz="3600" b="1" dirty="0"/>
              <a:t> </a:t>
            </a:r>
            <a:r>
              <a:rPr lang="nl-NL" sz="3600" b="1" dirty="0" err="1"/>
              <a:t>levels</a:t>
            </a:r>
            <a:endParaRPr lang="nl-NL" sz="36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2207568" y="126876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 err="1"/>
              <a:t>Head</a:t>
            </a:r>
            <a:r>
              <a:rPr lang="nl-NL" sz="2800" u="sng" dirty="0"/>
              <a:t> </a:t>
            </a:r>
            <a:r>
              <a:rPr lang="nl-NL" sz="2800" u="sng" dirty="0" err="1"/>
              <a:t>or</a:t>
            </a:r>
            <a:r>
              <a:rPr lang="nl-NL" sz="2800" u="sng" dirty="0"/>
              <a:t> </a:t>
            </a:r>
            <a:r>
              <a:rPr lang="nl-NL" sz="2800" u="sng" dirty="0" err="1"/>
              <a:t>tails</a:t>
            </a:r>
            <a:r>
              <a:rPr lang="nl-NL" sz="2800" u="sng" dirty="0"/>
              <a:t>?</a:t>
            </a:r>
          </a:p>
        </p:txBody>
      </p:sp>
      <p:cxnSp>
        <p:nvCxnSpPr>
          <p:cNvPr id="6" name="Rechte verbindingslijn 5"/>
          <p:cNvCxnSpPr/>
          <p:nvPr/>
        </p:nvCxnSpPr>
        <p:spPr>
          <a:xfrm>
            <a:off x="2495600" y="1988840"/>
            <a:ext cx="0" cy="29523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1847528" y="3284985"/>
            <a:ext cx="553998" cy="1200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2400" dirty="0"/>
              <a:t>Energy</a:t>
            </a:r>
          </a:p>
        </p:txBody>
      </p:sp>
      <p:cxnSp>
        <p:nvCxnSpPr>
          <p:cNvPr id="9" name="Rechte verbindingslijn met pijl 8"/>
          <p:cNvCxnSpPr/>
          <p:nvPr/>
        </p:nvCxnSpPr>
        <p:spPr>
          <a:xfrm flipV="1">
            <a:off x="2135560" y="2636912"/>
            <a:ext cx="0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2495600" y="342900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3863752" y="342900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2639616" y="350100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/>
              <a:t>head</a:t>
            </a:r>
            <a:endParaRPr lang="nl-NL" sz="2000" dirty="0"/>
          </a:p>
        </p:txBody>
      </p:sp>
      <p:sp>
        <p:nvSpPr>
          <p:cNvPr id="14" name="Tekstvak 13"/>
          <p:cNvSpPr txBox="1"/>
          <p:nvPr/>
        </p:nvSpPr>
        <p:spPr>
          <a:xfrm>
            <a:off x="3935761" y="3501008"/>
            <a:ext cx="7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/>
              <a:t>tails</a:t>
            </a:r>
            <a:endParaRPr lang="nl-NL" sz="2000" dirty="0"/>
          </a:p>
        </p:txBody>
      </p:sp>
      <p:sp>
        <p:nvSpPr>
          <p:cNvPr id="15" name="Tekstvak 14"/>
          <p:cNvSpPr txBox="1"/>
          <p:nvPr/>
        </p:nvSpPr>
        <p:spPr>
          <a:xfrm>
            <a:off x="2423592" y="5445225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tails</a:t>
            </a:r>
            <a:r>
              <a:rPr lang="nl-NL" sz="2400" dirty="0"/>
              <a:t>) = ½ = 0.500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447928" y="1268760"/>
            <a:ext cx="4968552" cy="3672408"/>
            <a:chOff x="3923928" y="1268760"/>
            <a:chExt cx="4968552" cy="3672408"/>
          </a:xfrm>
        </p:grpSpPr>
        <p:sp>
          <p:nvSpPr>
            <p:cNvPr id="16" name="Tekstvak 15"/>
            <p:cNvSpPr txBox="1"/>
            <p:nvPr/>
          </p:nvSpPr>
          <p:spPr>
            <a:xfrm>
              <a:off x="5292080" y="1268760"/>
              <a:ext cx="2304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u="sng" dirty="0" err="1"/>
                <a:t>dice</a:t>
              </a:r>
              <a:endParaRPr lang="nl-NL" sz="2800" u="sng" dirty="0"/>
            </a:p>
          </p:txBody>
        </p:sp>
        <p:cxnSp>
          <p:nvCxnSpPr>
            <p:cNvPr id="17" name="Rechte verbindingslijn met pijl 16"/>
            <p:cNvCxnSpPr/>
            <p:nvPr/>
          </p:nvCxnSpPr>
          <p:spPr>
            <a:xfrm flipV="1">
              <a:off x="4283968" y="2564904"/>
              <a:ext cx="0" cy="50405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/>
            <p:cNvSpPr txBox="1"/>
            <p:nvPr/>
          </p:nvSpPr>
          <p:spPr>
            <a:xfrm>
              <a:off x="3923928" y="3140968"/>
              <a:ext cx="553998" cy="120032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nl-NL" sz="2400" dirty="0"/>
                <a:t>Energy</a:t>
              </a:r>
            </a:p>
          </p:txBody>
        </p:sp>
        <p:cxnSp>
          <p:nvCxnSpPr>
            <p:cNvPr id="19" name="Rechte verbindingslijn 18"/>
            <p:cNvCxnSpPr/>
            <p:nvPr/>
          </p:nvCxnSpPr>
          <p:spPr>
            <a:xfrm>
              <a:off x="4572000" y="1988840"/>
              <a:ext cx="0" cy="295232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4572000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316416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7596336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6876256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6156176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5436096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4644008" y="3429000"/>
              <a:ext cx="6480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one</a:t>
              </a:r>
              <a:endParaRPr lang="nl-NL" sz="20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5364088" y="342900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two</a:t>
              </a:r>
              <a:endParaRPr lang="nl-NL" sz="2000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6084168" y="342900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three</a:t>
              </a:r>
              <a:endParaRPr lang="nl-NL" sz="2000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6876256" y="3429000"/>
              <a:ext cx="6480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four</a:t>
              </a:r>
              <a:endParaRPr lang="nl-NL" sz="2000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7596336" y="342900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five</a:t>
              </a:r>
              <a:endParaRPr lang="nl-NL" sz="2000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8316416" y="342900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six</a:t>
              </a:r>
              <a:endParaRPr lang="nl-NL" sz="2000" dirty="0"/>
            </a:p>
          </p:txBody>
        </p:sp>
      </p:grpSp>
      <p:sp>
        <p:nvSpPr>
          <p:cNvPr id="33" name="Tekstvak 32"/>
          <p:cNvSpPr txBox="1"/>
          <p:nvPr/>
        </p:nvSpPr>
        <p:spPr>
          <a:xfrm>
            <a:off x="6600056" y="54156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six</a:t>
            </a:r>
            <a:r>
              <a:rPr lang="nl-NL" sz="2400" dirty="0"/>
              <a:t>) = 1/6 = 0.167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9536" y="0"/>
            <a:ext cx="8219256" cy="1138138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At different </a:t>
            </a:r>
            <a:r>
              <a:rPr lang="nl-NL" sz="3600" b="1" dirty="0" err="1"/>
              <a:t>energy</a:t>
            </a:r>
            <a:r>
              <a:rPr lang="nl-NL" sz="3600" b="1" dirty="0"/>
              <a:t> </a:t>
            </a:r>
            <a:r>
              <a:rPr lang="nl-NL" sz="3600" b="1" dirty="0" err="1"/>
              <a:t>levels</a:t>
            </a:r>
            <a:endParaRPr lang="nl-NL" sz="36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2207568" y="126876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/>
              <a:t>Lucky </a:t>
            </a:r>
            <a:r>
              <a:rPr lang="nl-NL" sz="2800" u="sng" dirty="0" err="1"/>
              <a:t>coin</a:t>
            </a:r>
            <a:endParaRPr lang="nl-NL" sz="2800" u="sng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2495600" y="1988840"/>
            <a:ext cx="0" cy="29523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1847528" y="3284985"/>
            <a:ext cx="553998" cy="1200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2400" dirty="0"/>
              <a:t>Energy</a:t>
            </a:r>
          </a:p>
        </p:txBody>
      </p:sp>
      <p:cxnSp>
        <p:nvCxnSpPr>
          <p:cNvPr id="9" name="Rechte verbindingslijn met pijl 8"/>
          <p:cNvCxnSpPr/>
          <p:nvPr/>
        </p:nvCxnSpPr>
        <p:spPr>
          <a:xfrm flipV="1">
            <a:off x="2135560" y="2636912"/>
            <a:ext cx="0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2495600" y="270892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495600" y="414908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2567608" y="4149080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/>
              <a:t>tails</a:t>
            </a:r>
            <a:endParaRPr lang="nl-NL" sz="2000" dirty="0"/>
          </a:p>
        </p:txBody>
      </p:sp>
      <p:sp>
        <p:nvSpPr>
          <p:cNvPr id="14" name="Tekstvak 13"/>
          <p:cNvSpPr txBox="1"/>
          <p:nvPr/>
        </p:nvSpPr>
        <p:spPr>
          <a:xfrm>
            <a:off x="2567609" y="2708920"/>
            <a:ext cx="7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/>
              <a:t>head</a:t>
            </a:r>
            <a:endParaRPr lang="nl-NL" sz="2000" dirty="0"/>
          </a:p>
        </p:txBody>
      </p:sp>
      <p:sp>
        <p:nvSpPr>
          <p:cNvPr id="15" name="Tekstvak 14"/>
          <p:cNvSpPr txBox="1"/>
          <p:nvPr/>
        </p:nvSpPr>
        <p:spPr>
          <a:xfrm>
            <a:off x="2423592" y="544522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tails</a:t>
            </a:r>
            <a:r>
              <a:rPr lang="nl-NL" sz="2400" dirty="0"/>
              <a:t>) = ????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5447928" y="1268760"/>
            <a:ext cx="4896544" cy="3672408"/>
            <a:chOff x="3923928" y="1268760"/>
            <a:chExt cx="4896544" cy="3672408"/>
          </a:xfrm>
        </p:grpSpPr>
        <p:sp>
          <p:nvSpPr>
            <p:cNvPr id="16" name="Tekstvak 15"/>
            <p:cNvSpPr txBox="1"/>
            <p:nvPr/>
          </p:nvSpPr>
          <p:spPr>
            <a:xfrm>
              <a:off x="4644008" y="1268760"/>
              <a:ext cx="41764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u="sng" dirty="0" err="1"/>
                <a:t>Loaded</a:t>
              </a:r>
              <a:r>
                <a:rPr lang="nl-NL" sz="2800" u="sng" dirty="0"/>
                <a:t> </a:t>
              </a:r>
              <a:r>
                <a:rPr lang="nl-NL" sz="2800" u="sng" dirty="0" err="1"/>
                <a:t>dice</a:t>
              </a:r>
              <a:endParaRPr lang="nl-NL" sz="2800" u="sng" dirty="0"/>
            </a:p>
          </p:txBody>
        </p:sp>
        <p:cxnSp>
          <p:nvCxnSpPr>
            <p:cNvPr id="17" name="Rechte verbindingslijn met pijl 16"/>
            <p:cNvCxnSpPr/>
            <p:nvPr/>
          </p:nvCxnSpPr>
          <p:spPr>
            <a:xfrm flipV="1">
              <a:off x="4283968" y="2564904"/>
              <a:ext cx="0" cy="50405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/>
            <p:cNvSpPr txBox="1"/>
            <p:nvPr/>
          </p:nvSpPr>
          <p:spPr>
            <a:xfrm>
              <a:off x="3923928" y="3140968"/>
              <a:ext cx="553998" cy="120032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nl-NL" sz="2400" dirty="0"/>
                <a:t>Energy</a:t>
              </a:r>
            </a:p>
          </p:txBody>
        </p:sp>
        <p:cxnSp>
          <p:nvCxnSpPr>
            <p:cNvPr id="19" name="Rechte verbindingslijn 18"/>
            <p:cNvCxnSpPr/>
            <p:nvPr/>
          </p:nvCxnSpPr>
          <p:spPr>
            <a:xfrm>
              <a:off x="4572000" y="1988840"/>
              <a:ext cx="0" cy="295232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4572000" y="270892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4572000" y="414908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7596336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6876256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6156176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5436096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4572000" y="270892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one</a:t>
              </a:r>
              <a:endParaRPr lang="nl-NL" sz="20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5364088" y="342900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two</a:t>
              </a:r>
              <a:endParaRPr lang="nl-NL" sz="2000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6084168" y="342900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three</a:t>
              </a:r>
              <a:endParaRPr lang="nl-NL" sz="2000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6804248" y="3429000"/>
              <a:ext cx="6480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four</a:t>
              </a:r>
              <a:endParaRPr lang="nl-NL" sz="2000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7596336" y="342900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five</a:t>
              </a:r>
              <a:endParaRPr lang="nl-NL" sz="2000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4572000" y="4149080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six</a:t>
              </a:r>
              <a:endParaRPr lang="nl-NL" sz="2000" dirty="0"/>
            </a:p>
          </p:txBody>
        </p:sp>
      </p:grpSp>
      <p:sp>
        <p:nvSpPr>
          <p:cNvPr id="33" name="Tekstvak 32"/>
          <p:cNvSpPr txBox="1"/>
          <p:nvPr/>
        </p:nvSpPr>
        <p:spPr>
          <a:xfrm>
            <a:off x="6744072" y="5445225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six</a:t>
            </a:r>
            <a:r>
              <a:rPr lang="nl-NL" sz="2400" dirty="0"/>
              <a:t>) = ????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-13394"/>
            <a:ext cx="8219256" cy="994122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ym typeface="Wingdings" pitchFamily="2" charset="2"/>
              </a:rPr>
              <a:t> </a:t>
            </a:r>
            <a:r>
              <a:rPr lang="nl-NL" sz="3600" b="1" dirty="0" err="1">
                <a:sym typeface="Wingdings" pitchFamily="2" charset="2"/>
              </a:rPr>
              <a:t>Performing</a:t>
            </a:r>
            <a:r>
              <a:rPr lang="nl-NL" sz="3600" b="1" dirty="0">
                <a:sym typeface="Wingdings" pitchFamily="2" charset="2"/>
              </a:rPr>
              <a:t> </a:t>
            </a:r>
            <a:r>
              <a:rPr lang="nl-NL" sz="3600" b="1" dirty="0" err="1">
                <a:sym typeface="Wingdings" pitchFamily="2" charset="2"/>
              </a:rPr>
              <a:t>an</a:t>
            </a:r>
            <a:r>
              <a:rPr lang="nl-NL" sz="3600" b="1" dirty="0">
                <a:sym typeface="Wingdings" pitchFamily="2" charset="2"/>
              </a:rPr>
              <a:t> experiment</a:t>
            </a:r>
            <a:r>
              <a:rPr lang="nl-NL" sz="3600" b="1" dirty="0"/>
              <a:t> </a:t>
            </a:r>
            <a:r>
              <a:rPr lang="nl-NL" sz="3600" b="1" dirty="0">
                <a:sym typeface="Wingdings" pitchFamily="2" charset="2"/>
              </a:rPr>
              <a:t> </a:t>
            </a:r>
            <a:r>
              <a:rPr lang="nl-NL" sz="3600" b="1" dirty="0" err="1">
                <a:sym typeface="Wingdings" pitchFamily="2" charset="2"/>
              </a:rPr>
              <a:t>frequencies</a:t>
            </a:r>
            <a:endParaRPr lang="nl-NL" sz="36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2207568" y="126876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/>
              <a:t>Lucky </a:t>
            </a:r>
            <a:r>
              <a:rPr lang="nl-NL" sz="2800" u="sng" dirty="0" err="1"/>
              <a:t>coin</a:t>
            </a:r>
            <a:endParaRPr lang="nl-NL" sz="2800" u="sng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2495600" y="1988840"/>
            <a:ext cx="0" cy="29523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1847528" y="3284985"/>
            <a:ext cx="553998" cy="1200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2400" dirty="0"/>
              <a:t>Energy</a:t>
            </a:r>
          </a:p>
        </p:txBody>
      </p:sp>
      <p:cxnSp>
        <p:nvCxnSpPr>
          <p:cNvPr id="9" name="Rechte verbindingslijn met pijl 8"/>
          <p:cNvCxnSpPr/>
          <p:nvPr/>
        </p:nvCxnSpPr>
        <p:spPr>
          <a:xfrm flipV="1">
            <a:off x="2135560" y="2636912"/>
            <a:ext cx="0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2495600" y="270892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495600" y="414908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2567608" y="414908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/>
              <a:t>tails</a:t>
            </a:r>
            <a:endParaRPr lang="nl-NL" sz="2000" dirty="0"/>
          </a:p>
        </p:txBody>
      </p:sp>
      <p:sp>
        <p:nvSpPr>
          <p:cNvPr id="14" name="Tekstvak 13"/>
          <p:cNvSpPr txBox="1"/>
          <p:nvPr/>
        </p:nvSpPr>
        <p:spPr>
          <a:xfrm>
            <a:off x="2567609" y="2708920"/>
            <a:ext cx="7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/>
              <a:t>head</a:t>
            </a:r>
            <a:endParaRPr lang="nl-NL" sz="2000" dirty="0"/>
          </a:p>
        </p:txBody>
      </p:sp>
      <p:sp>
        <p:nvSpPr>
          <p:cNvPr id="15" name="Tekstvak 14"/>
          <p:cNvSpPr txBox="1"/>
          <p:nvPr/>
        </p:nvSpPr>
        <p:spPr>
          <a:xfrm>
            <a:off x="2423592" y="5445225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tails</a:t>
            </a:r>
            <a:r>
              <a:rPr lang="nl-NL" sz="2400" dirty="0"/>
              <a:t>) = ???? 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6672064" y="5445225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six</a:t>
            </a:r>
            <a:r>
              <a:rPr lang="nl-NL" sz="2400" dirty="0"/>
              <a:t>) = ????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3431704" y="249289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836012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3431705" y="3933056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1000000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447928" y="1268760"/>
            <a:ext cx="4896544" cy="3672408"/>
            <a:chOff x="3923928" y="1268760"/>
            <a:chExt cx="4896544" cy="3672408"/>
          </a:xfrm>
        </p:grpSpPr>
        <p:sp>
          <p:nvSpPr>
            <p:cNvPr id="16" name="Tekstvak 15"/>
            <p:cNvSpPr txBox="1"/>
            <p:nvPr/>
          </p:nvSpPr>
          <p:spPr>
            <a:xfrm>
              <a:off x="4644008" y="1268760"/>
              <a:ext cx="41764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u="sng" dirty="0" err="1"/>
                <a:t>Loaded</a:t>
              </a:r>
              <a:r>
                <a:rPr lang="nl-NL" sz="2800" u="sng" dirty="0"/>
                <a:t> </a:t>
              </a:r>
              <a:r>
                <a:rPr lang="nl-NL" sz="2800" u="sng" dirty="0" err="1"/>
                <a:t>dice</a:t>
              </a:r>
              <a:endParaRPr lang="nl-NL" sz="2800" u="sng" dirty="0"/>
            </a:p>
          </p:txBody>
        </p:sp>
        <p:cxnSp>
          <p:nvCxnSpPr>
            <p:cNvPr id="17" name="Rechte verbindingslijn met pijl 16"/>
            <p:cNvCxnSpPr/>
            <p:nvPr/>
          </p:nvCxnSpPr>
          <p:spPr>
            <a:xfrm flipV="1">
              <a:off x="4283968" y="2564904"/>
              <a:ext cx="0" cy="50405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/>
            <p:cNvSpPr txBox="1"/>
            <p:nvPr/>
          </p:nvSpPr>
          <p:spPr>
            <a:xfrm>
              <a:off x="3923928" y="3140968"/>
              <a:ext cx="553998" cy="120032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nl-NL" sz="2400" dirty="0"/>
                <a:t>Energy</a:t>
              </a:r>
            </a:p>
          </p:txBody>
        </p:sp>
        <p:cxnSp>
          <p:nvCxnSpPr>
            <p:cNvPr id="19" name="Rechte verbindingslijn 18"/>
            <p:cNvCxnSpPr/>
            <p:nvPr/>
          </p:nvCxnSpPr>
          <p:spPr>
            <a:xfrm>
              <a:off x="4572000" y="1988840"/>
              <a:ext cx="0" cy="295232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4572000" y="270892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4572000" y="414908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6804248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6084168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5364088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4644008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4572000" y="2708920"/>
              <a:ext cx="936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one</a:t>
              </a:r>
              <a:endParaRPr lang="nl-NL" sz="20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572000" y="342900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two</a:t>
              </a:r>
              <a:endParaRPr lang="nl-NL" sz="2000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5220072" y="342900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three</a:t>
              </a:r>
              <a:endParaRPr lang="nl-NL" sz="2000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6012160" y="3429000"/>
              <a:ext cx="6480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four</a:t>
              </a:r>
              <a:endParaRPr lang="nl-NL" sz="2000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6804248" y="342900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five</a:t>
              </a:r>
              <a:endParaRPr lang="nl-NL" sz="2000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4572000" y="4149080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six</a:t>
              </a:r>
              <a:endParaRPr lang="nl-NL" sz="2000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5220072" y="2492896"/>
              <a:ext cx="9637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753214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5148064" y="3933056"/>
              <a:ext cx="10935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1000000</a:t>
              </a:r>
            </a:p>
          </p:txBody>
        </p:sp>
      </p:grpSp>
      <p:sp>
        <p:nvSpPr>
          <p:cNvPr id="38" name="Tekstvak 37"/>
          <p:cNvSpPr txBox="1"/>
          <p:nvPr/>
        </p:nvSpPr>
        <p:spPr>
          <a:xfrm>
            <a:off x="8976322" y="3212976"/>
            <a:ext cx="16916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/>
              <a:t>Each</a:t>
            </a:r>
            <a:r>
              <a:rPr lang="nl-NL" sz="2000" b="1" dirty="0"/>
              <a:t> ± 876000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706090"/>
          </a:xfrm>
        </p:spPr>
        <p:txBody>
          <a:bodyPr>
            <a:noAutofit/>
          </a:bodyPr>
          <a:lstStyle/>
          <a:p>
            <a:pPr algn="l"/>
            <a:r>
              <a:rPr lang="nl-NL" sz="3200" b="1" dirty="0" err="1"/>
              <a:t>Probability</a:t>
            </a:r>
            <a:r>
              <a:rPr lang="nl-NL" sz="3200" b="1" dirty="0"/>
              <a:t> </a:t>
            </a:r>
            <a:r>
              <a:rPr lang="nl-NL" sz="3200" b="1" dirty="0" err="1"/>
              <a:t>with</a:t>
            </a:r>
            <a:r>
              <a:rPr lang="nl-NL" sz="3200" b="1" dirty="0"/>
              <a:t> </a:t>
            </a:r>
            <a:r>
              <a:rPr lang="nl-NL" sz="3200" b="1" dirty="0" err="1"/>
              <a:t>uneven</a:t>
            </a:r>
            <a:r>
              <a:rPr lang="nl-NL" sz="3200" b="1" dirty="0"/>
              <a:t> </a:t>
            </a:r>
            <a:r>
              <a:rPr lang="nl-NL" sz="3200" b="1" dirty="0" err="1"/>
              <a:t>energy</a:t>
            </a:r>
            <a:r>
              <a:rPr lang="nl-NL" sz="3200" b="1" dirty="0"/>
              <a:t> </a:t>
            </a:r>
            <a:r>
              <a:rPr lang="nl-NL" sz="3200" b="1" dirty="0" err="1"/>
              <a:t>levels</a:t>
            </a:r>
            <a:endParaRPr lang="nl-NL" sz="3200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2207568" y="1268760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/>
              <a:t>Lucky </a:t>
            </a:r>
            <a:r>
              <a:rPr lang="nl-NL" sz="2800" u="sng" dirty="0" err="1"/>
              <a:t>coin</a:t>
            </a:r>
            <a:endParaRPr lang="nl-NL" sz="2800" u="sng" dirty="0"/>
          </a:p>
        </p:txBody>
      </p:sp>
      <p:cxnSp>
        <p:nvCxnSpPr>
          <p:cNvPr id="6" name="Rechte verbindingslijn 5"/>
          <p:cNvCxnSpPr/>
          <p:nvPr/>
        </p:nvCxnSpPr>
        <p:spPr>
          <a:xfrm>
            <a:off x="2495600" y="1988840"/>
            <a:ext cx="0" cy="29523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1847528" y="3284985"/>
            <a:ext cx="553998" cy="1200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2400" dirty="0"/>
              <a:t>Energy</a:t>
            </a:r>
          </a:p>
        </p:txBody>
      </p:sp>
      <p:cxnSp>
        <p:nvCxnSpPr>
          <p:cNvPr id="9" name="Rechte verbindingslijn met pijl 8"/>
          <p:cNvCxnSpPr/>
          <p:nvPr/>
        </p:nvCxnSpPr>
        <p:spPr>
          <a:xfrm flipV="1">
            <a:off x="2135560" y="2636912"/>
            <a:ext cx="0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2495600" y="270892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495600" y="414908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2567608" y="414908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/>
              <a:t>Tails</a:t>
            </a:r>
            <a:endParaRPr lang="nl-NL" sz="2000" dirty="0"/>
          </a:p>
        </p:txBody>
      </p:sp>
      <p:sp>
        <p:nvSpPr>
          <p:cNvPr id="14" name="Tekstvak 13"/>
          <p:cNvSpPr txBox="1"/>
          <p:nvPr/>
        </p:nvSpPr>
        <p:spPr>
          <a:xfrm>
            <a:off x="2567609" y="2708920"/>
            <a:ext cx="7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err="1"/>
              <a:t>Head</a:t>
            </a:r>
            <a:endParaRPr lang="nl-NL" sz="2000" dirty="0"/>
          </a:p>
        </p:txBody>
      </p:sp>
      <p:sp>
        <p:nvSpPr>
          <p:cNvPr id="15" name="Tekstvak 14"/>
          <p:cNvSpPr txBox="1"/>
          <p:nvPr/>
        </p:nvSpPr>
        <p:spPr>
          <a:xfrm>
            <a:off x="1847528" y="5445225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tails</a:t>
            </a:r>
            <a:r>
              <a:rPr lang="nl-NL" sz="2400" dirty="0"/>
              <a:t>) =  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5807968" y="5445225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six</a:t>
            </a:r>
            <a:r>
              <a:rPr lang="nl-NL" sz="2400" dirty="0"/>
              <a:t>) = </a:t>
            </a:r>
          </a:p>
        </p:txBody>
      </p:sp>
      <p:sp>
        <p:nvSpPr>
          <p:cNvPr id="34" name="Tekstvak 33"/>
          <p:cNvSpPr txBox="1"/>
          <p:nvPr/>
        </p:nvSpPr>
        <p:spPr>
          <a:xfrm>
            <a:off x="3431704" y="249289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/>
              <a:t>0.836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3431705" y="3933056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b="1" dirty="0"/>
              <a:t>1.000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5447928" y="1268760"/>
            <a:ext cx="4896544" cy="3672408"/>
            <a:chOff x="3923928" y="1268760"/>
            <a:chExt cx="4896544" cy="3672408"/>
          </a:xfrm>
        </p:grpSpPr>
        <p:sp>
          <p:nvSpPr>
            <p:cNvPr id="16" name="Tekstvak 15"/>
            <p:cNvSpPr txBox="1"/>
            <p:nvPr/>
          </p:nvSpPr>
          <p:spPr>
            <a:xfrm>
              <a:off x="4644008" y="1268760"/>
              <a:ext cx="41764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800" u="sng" dirty="0" err="1"/>
                <a:t>Loaded</a:t>
              </a:r>
              <a:r>
                <a:rPr lang="nl-NL" sz="2800" u="sng" dirty="0"/>
                <a:t> </a:t>
              </a:r>
              <a:r>
                <a:rPr lang="nl-NL" sz="2800" u="sng" dirty="0" err="1"/>
                <a:t>dice</a:t>
              </a:r>
              <a:endParaRPr lang="nl-NL" sz="2800" u="sng" dirty="0"/>
            </a:p>
          </p:txBody>
        </p:sp>
        <p:cxnSp>
          <p:nvCxnSpPr>
            <p:cNvPr id="17" name="Rechte verbindingslijn met pijl 16"/>
            <p:cNvCxnSpPr/>
            <p:nvPr/>
          </p:nvCxnSpPr>
          <p:spPr>
            <a:xfrm flipV="1">
              <a:off x="4283968" y="2564904"/>
              <a:ext cx="0" cy="50405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kstvak 17"/>
            <p:cNvSpPr txBox="1"/>
            <p:nvPr/>
          </p:nvSpPr>
          <p:spPr>
            <a:xfrm>
              <a:off x="3923928" y="3140968"/>
              <a:ext cx="553998" cy="120032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nl-NL" sz="2400" dirty="0"/>
                <a:t>Energy</a:t>
              </a:r>
            </a:p>
          </p:txBody>
        </p:sp>
        <p:cxnSp>
          <p:nvCxnSpPr>
            <p:cNvPr id="19" name="Rechte verbindingslijn 18"/>
            <p:cNvCxnSpPr/>
            <p:nvPr/>
          </p:nvCxnSpPr>
          <p:spPr>
            <a:xfrm>
              <a:off x="4572000" y="1988840"/>
              <a:ext cx="0" cy="2952328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4572000" y="270892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4572000" y="414908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6804248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chte verbindingslijn 23"/>
            <p:cNvCxnSpPr/>
            <p:nvPr/>
          </p:nvCxnSpPr>
          <p:spPr>
            <a:xfrm>
              <a:off x="6084168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chte verbindingslijn 24"/>
            <p:cNvCxnSpPr/>
            <p:nvPr/>
          </p:nvCxnSpPr>
          <p:spPr>
            <a:xfrm>
              <a:off x="5364088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chte verbindingslijn 25"/>
            <p:cNvCxnSpPr/>
            <p:nvPr/>
          </p:nvCxnSpPr>
          <p:spPr>
            <a:xfrm>
              <a:off x="4644008" y="3429000"/>
              <a:ext cx="57606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kstvak 26"/>
            <p:cNvSpPr txBox="1"/>
            <p:nvPr/>
          </p:nvSpPr>
          <p:spPr>
            <a:xfrm>
              <a:off x="4572000" y="2708920"/>
              <a:ext cx="7200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one</a:t>
              </a:r>
              <a:endParaRPr lang="nl-NL" sz="2000" dirty="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572000" y="342900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two</a:t>
              </a:r>
              <a:endParaRPr lang="nl-NL" sz="2000" dirty="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5220072" y="3429000"/>
              <a:ext cx="79208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three</a:t>
              </a:r>
              <a:endParaRPr lang="nl-NL" sz="2000" dirty="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6012160" y="3429000"/>
              <a:ext cx="6480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four</a:t>
              </a:r>
              <a:endParaRPr lang="nl-NL" sz="2000" dirty="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6804248" y="342900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five</a:t>
              </a:r>
              <a:endParaRPr lang="nl-NL" sz="2000" dirty="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4572000" y="4149080"/>
              <a:ext cx="6480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err="1"/>
                <a:t>six</a:t>
              </a:r>
              <a:endParaRPr lang="nl-NL" sz="2000" dirty="0"/>
            </a:p>
          </p:txBody>
        </p:sp>
        <p:sp>
          <p:nvSpPr>
            <p:cNvPr id="36" name="Tekstvak 35"/>
            <p:cNvSpPr txBox="1"/>
            <p:nvPr/>
          </p:nvSpPr>
          <p:spPr>
            <a:xfrm>
              <a:off x="5220072" y="2492896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0.753</a:t>
              </a:r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5148064" y="3933056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1.000</a:t>
              </a:r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7452320" y="3284984"/>
              <a:ext cx="13210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 err="1"/>
                <a:t>Each</a:t>
              </a:r>
              <a:r>
                <a:rPr lang="nl-NL" sz="2000" b="1" dirty="0"/>
                <a:t> 0.876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935760" y="5301208"/>
            <a:ext cx="1728192" cy="760150"/>
            <a:chOff x="2555776" y="5301208"/>
            <a:chExt cx="1728192" cy="760150"/>
          </a:xfrm>
        </p:grpSpPr>
        <p:cxnSp>
          <p:nvCxnSpPr>
            <p:cNvPr id="43" name="Rechte verbindingslijn 42"/>
            <p:cNvCxnSpPr>
              <a:stCxn id="15" idx="3"/>
            </p:cNvCxnSpPr>
            <p:nvPr/>
          </p:nvCxnSpPr>
          <p:spPr>
            <a:xfrm flipV="1">
              <a:off x="2555776" y="5661249"/>
              <a:ext cx="1512168" cy="148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kstvak 45"/>
            <p:cNvSpPr txBox="1"/>
            <p:nvPr/>
          </p:nvSpPr>
          <p:spPr>
            <a:xfrm>
              <a:off x="2555776" y="5661248"/>
              <a:ext cx="17281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b="1" dirty="0"/>
                <a:t>1.000 + 0.836</a:t>
              </a:r>
            </a:p>
          </p:txBody>
        </p:sp>
        <p:sp>
          <p:nvSpPr>
            <p:cNvPr id="47" name="Tekstvak 46"/>
            <p:cNvSpPr txBox="1"/>
            <p:nvPr/>
          </p:nvSpPr>
          <p:spPr>
            <a:xfrm>
              <a:off x="2843808" y="5301208"/>
              <a:ext cx="7697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1.000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7680177" y="5301208"/>
            <a:ext cx="2791149" cy="760150"/>
            <a:chOff x="6156176" y="5301208"/>
            <a:chExt cx="2791149" cy="760150"/>
          </a:xfrm>
        </p:grpSpPr>
        <p:cxnSp>
          <p:nvCxnSpPr>
            <p:cNvPr id="51" name="Rechte verbindingslijn 50"/>
            <p:cNvCxnSpPr/>
            <p:nvPr/>
          </p:nvCxnSpPr>
          <p:spPr>
            <a:xfrm>
              <a:off x="6156176" y="5661248"/>
              <a:ext cx="273630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kstvak 51"/>
            <p:cNvSpPr txBox="1"/>
            <p:nvPr/>
          </p:nvSpPr>
          <p:spPr>
            <a:xfrm>
              <a:off x="6876256" y="5301208"/>
              <a:ext cx="77296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1.000</a:t>
              </a: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6156176" y="5661248"/>
              <a:ext cx="2791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1.000 + 4 x 0.876 + 0.753</a:t>
              </a:r>
            </a:p>
          </p:txBody>
        </p:sp>
      </p:grpSp>
      <p:sp>
        <p:nvSpPr>
          <p:cNvPr id="41" name="Tekstvak 14"/>
          <p:cNvSpPr txBox="1"/>
          <p:nvPr/>
        </p:nvSpPr>
        <p:spPr>
          <a:xfrm>
            <a:off x="1847528" y="6021289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tails</a:t>
            </a:r>
            <a:r>
              <a:rPr lang="nl-NL" sz="2400" dirty="0"/>
              <a:t>) =  </a:t>
            </a:r>
            <a:r>
              <a:rPr lang="nl-NL" sz="2000" b="1" dirty="0"/>
              <a:t>0.54 &gt; 0.500  </a:t>
            </a:r>
          </a:p>
        </p:txBody>
      </p:sp>
      <p:sp>
        <p:nvSpPr>
          <p:cNvPr id="44" name="Tekstvak 32"/>
          <p:cNvSpPr txBox="1"/>
          <p:nvPr/>
        </p:nvSpPr>
        <p:spPr>
          <a:xfrm>
            <a:off x="5807968" y="6021289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nl-NL" sz="2400" dirty="0" err="1"/>
              <a:t>six</a:t>
            </a:r>
            <a:r>
              <a:rPr lang="nl-NL" sz="2400" dirty="0"/>
              <a:t>) =   </a:t>
            </a:r>
            <a:r>
              <a:rPr lang="nl-NL" sz="2000" b="1" dirty="0"/>
              <a:t>0.235 &gt; 0.167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41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19256" cy="706090"/>
          </a:xfrm>
        </p:spPr>
        <p:txBody>
          <a:bodyPr>
            <a:normAutofit/>
          </a:bodyPr>
          <a:lstStyle/>
          <a:p>
            <a:pPr algn="l"/>
            <a:r>
              <a:rPr lang="nl-NL" sz="3600" b="1" dirty="0"/>
              <a:t>System of </a:t>
            </a:r>
            <a:r>
              <a:rPr lang="nl-NL" sz="3600" b="1" dirty="0" err="1"/>
              <a:t>particles</a:t>
            </a:r>
            <a:r>
              <a:rPr lang="nl-NL" sz="3600" b="1" dirty="0"/>
              <a:t>: </a:t>
            </a:r>
            <a:r>
              <a:rPr lang="nl-NL" sz="3600" b="1" dirty="0" err="1"/>
              <a:t>Boltzmann</a:t>
            </a:r>
            <a:r>
              <a:rPr lang="nl-NL" sz="3600" b="1" dirty="0"/>
              <a:t> factor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1850972" y="3258211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rgbClr val="002060"/>
                </a:solidFill>
              </a:rPr>
              <a:t>Checklist of </a:t>
            </a:r>
            <a:r>
              <a:rPr lang="nl-NL" sz="2400" dirty="0" err="1">
                <a:solidFill>
                  <a:srgbClr val="002060"/>
                </a:solidFill>
              </a:rPr>
              <a:t>key</a:t>
            </a:r>
            <a:r>
              <a:rPr lang="nl-NL" sz="2400" dirty="0">
                <a:solidFill>
                  <a:srgbClr val="002060"/>
                </a:solidFill>
              </a:rPr>
              <a:t> </a:t>
            </a:r>
            <a:r>
              <a:rPr lang="nl-NL" sz="2400" dirty="0" err="1">
                <a:solidFill>
                  <a:srgbClr val="002060"/>
                </a:solidFill>
              </a:rPr>
              <a:t>equations</a:t>
            </a:r>
            <a:r>
              <a:rPr lang="nl-NL" sz="2400" dirty="0">
                <a:solidFill>
                  <a:srgbClr val="002060"/>
                </a:solidFill>
              </a:rPr>
              <a:t>:                               </a:t>
            </a:r>
            <a:r>
              <a:rPr lang="nl-NL" sz="2400" dirty="0" err="1">
                <a:solidFill>
                  <a:srgbClr val="002060"/>
                </a:solidFill>
              </a:rPr>
              <a:t>with</a:t>
            </a:r>
            <a:r>
              <a:rPr lang="nl-NL" sz="2400" dirty="0">
                <a:solidFill>
                  <a:srgbClr val="002060"/>
                </a:solidFill>
              </a:rPr>
              <a:t>  </a:t>
            </a:r>
            <a:r>
              <a:rPr lang="nl-NL" sz="2400" dirty="0"/>
              <a:t>                                 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010822"/>
              </p:ext>
            </p:extLst>
          </p:nvPr>
        </p:nvGraphicFramePr>
        <p:xfrm>
          <a:off x="5318823" y="1109447"/>
          <a:ext cx="1779587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6" name="Vergelijking" r:id="rId3" imgW="533160" imgH="393480" progId="Equation.3">
                  <p:embed/>
                </p:oleObj>
              </mc:Choice>
              <mc:Fallback>
                <p:oleObj name="Vergelijking" r:id="rId3" imgW="5331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823" y="1109447"/>
                        <a:ext cx="1779587" cy="131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417560"/>
              </p:ext>
            </p:extLst>
          </p:nvPr>
        </p:nvGraphicFramePr>
        <p:xfrm>
          <a:off x="5329238" y="2780928"/>
          <a:ext cx="1817687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7" name="Equation" r:id="rId5" imgW="863280" imgH="596880" progId="Equation.DSMT4">
                  <p:embed/>
                </p:oleObj>
              </mc:Choice>
              <mc:Fallback>
                <p:oleObj name="Equation" r:id="rId5" imgW="863280" imgH="596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238" y="2780928"/>
                        <a:ext cx="1817687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49114"/>
              </p:ext>
            </p:extLst>
          </p:nvPr>
        </p:nvGraphicFramePr>
        <p:xfrm>
          <a:off x="8256241" y="3027874"/>
          <a:ext cx="2100263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8" name="Equation" r:id="rId7" imgW="952200" imgH="419040" progId="Equation.DSMT4">
                  <p:embed/>
                </p:oleObj>
              </mc:Choice>
              <mc:Fallback>
                <p:oleObj name="Equation" r:id="rId7" imgW="952200" imgH="419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6241" y="3027874"/>
                        <a:ext cx="2100263" cy="922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907446"/>
              </p:ext>
            </p:extLst>
          </p:nvPr>
        </p:nvGraphicFramePr>
        <p:xfrm>
          <a:off x="5631392" y="4469347"/>
          <a:ext cx="4116388" cy="165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9" name="Equation" r:id="rId9" imgW="1955520" imgH="787320" progId="Equation.DSMT4">
                  <p:embed/>
                </p:oleObj>
              </mc:Choice>
              <mc:Fallback>
                <p:oleObj name="Equation" r:id="rId9" imgW="195552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1392" y="4469347"/>
                        <a:ext cx="4116388" cy="165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hthoek 2"/>
          <p:cNvSpPr/>
          <p:nvPr/>
        </p:nvSpPr>
        <p:spPr>
          <a:xfrm>
            <a:off x="191344" y="4699793"/>
            <a:ext cx="53201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>
                <a:solidFill>
                  <a:srgbClr val="002060"/>
                </a:solidFill>
              </a:rPr>
              <a:t>Equation</a:t>
            </a:r>
            <a:r>
              <a:rPr lang="nl-NL" sz="2400" dirty="0">
                <a:solidFill>
                  <a:srgbClr val="002060"/>
                </a:solidFill>
              </a:rPr>
              <a:t> </a:t>
            </a:r>
            <a:r>
              <a:rPr lang="nl-NL" sz="2400" dirty="0" err="1">
                <a:solidFill>
                  <a:srgbClr val="002060"/>
                </a:solidFill>
              </a:rPr>
              <a:t>for</a:t>
            </a:r>
            <a:r>
              <a:rPr lang="nl-NL" sz="2400" dirty="0">
                <a:solidFill>
                  <a:srgbClr val="002060"/>
                </a:solidFill>
              </a:rPr>
              <a:t> </a:t>
            </a:r>
            <a:r>
              <a:rPr lang="nl-NL" sz="2400" dirty="0" err="1">
                <a:solidFill>
                  <a:srgbClr val="002060"/>
                </a:solidFill>
              </a:rPr>
              <a:t>calculating</a:t>
            </a:r>
            <a:r>
              <a:rPr lang="nl-NL" sz="2400" dirty="0">
                <a:solidFill>
                  <a:srgbClr val="002060"/>
                </a:solidFill>
              </a:rPr>
              <a:t> </a:t>
            </a:r>
            <a:r>
              <a:rPr lang="nl-NL" sz="2400" dirty="0" err="1">
                <a:solidFill>
                  <a:srgbClr val="002060"/>
                </a:solidFill>
              </a:rPr>
              <a:t>the</a:t>
            </a:r>
            <a:r>
              <a:rPr lang="nl-NL" sz="2400" dirty="0">
                <a:solidFill>
                  <a:srgbClr val="002060"/>
                </a:solidFill>
              </a:rPr>
              <a:t> </a:t>
            </a:r>
            <a:r>
              <a:rPr lang="nl-NL" sz="2400" dirty="0" err="1">
                <a:solidFill>
                  <a:srgbClr val="002060"/>
                </a:solidFill>
              </a:rPr>
              <a:t>fraction</a:t>
            </a:r>
            <a:r>
              <a:rPr lang="nl-NL" sz="2400" dirty="0">
                <a:solidFill>
                  <a:srgbClr val="002060"/>
                </a:solidFill>
              </a:rPr>
              <a:t> of </a:t>
            </a:r>
            <a:r>
              <a:rPr lang="nl-NL" sz="2400" dirty="0" err="1">
                <a:solidFill>
                  <a:srgbClr val="002060"/>
                </a:solidFill>
              </a:rPr>
              <a:t>particles</a:t>
            </a:r>
            <a:r>
              <a:rPr lang="nl-NL" sz="2400" dirty="0">
                <a:solidFill>
                  <a:srgbClr val="002060"/>
                </a:solidFill>
              </a:rPr>
              <a:t> ( </a:t>
            </a:r>
            <a:r>
              <a:rPr lang="nl-NL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l-NL" sz="2400" i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l-NL" sz="2400" dirty="0">
                <a:solidFill>
                  <a:srgbClr val="002060"/>
                </a:solidFill>
              </a:rPr>
              <a:t> ) present at energy level </a:t>
            </a:r>
            <a:r>
              <a:rPr lang="el-GR" sz="2400" i="1" dirty="0">
                <a:solidFill>
                  <a:srgbClr val="002060"/>
                </a:solidFill>
              </a:rPr>
              <a:t>ε</a:t>
            </a:r>
            <a:r>
              <a:rPr lang="nl-NL" sz="2400" i="1" baseline="-25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l-NL" sz="2400" dirty="0">
                <a:solidFill>
                  <a:srgbClr val="002060"/>
                </a:solidFill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495600" y="476673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err="1"/>
              <a:t>Nuclear</a:t>
            </a:r>
            <a:r>
              <a:rPr lang="nl-NL" sz="3200" b="1" dirty="0"/>
              <a:t> spin </a:t>
            </a:r>
            <a:r>
              <a:rPr lang="nl-NL" sz="3200" b="1" dirty="0" err="1"/>
              <a:t>H-atom</a:t>
            </a:r>
            <a:r>
              <a:rPr lang="nl-NL" sz="3200" b="1" dirty="0"/>
              <a:t>: </a:t>
            </a:r>
            <a:r>
              <a:rPr lang="el-GR" sz="3200" b="1" dirty="0"/>
              <a:t>α</a:t>
            </a:r>
            <a:r>
              <a:rPr lang="nl-NL" sz="3200" b="1" dirty="0"/>
              <a:t> and </a:t>
            </a:r>
            <a:r>
              <a:rPr lang="el-GR" sz="3200" b="1" dirty="0"/>
              <a:t>β</a:t>
            </a:r>
            <a:endParaRPr lang="nl-NL" sz="32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1847528" y="3284985"/>
            <a:ext cx="553998" cy="1200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l-NL" sz="2400" dirty="0"/>
              <a:t>Energy</a:t>
            </a:r>
          </a:p>
        </p:txBody>
      </p:sp>
      <p:cxnSp>
        <p:nvCxnSpPr>
          <p:cNvPr id="4" name="Rechte verbindingslijn met pijl 3"/>
          <p:cNvCxnSpPr/>
          <p:nvPr/>
        </p:nvCxnSpPr>
        <p:spPr>
          <a:xfrm flipV="1">
            <a:off x="2135560" y="2636912"/>
            <a:ext cx="0" cy="50405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2495600" y="1988840"/>
            <a:ext cx="0" cy="29523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2495600" y="342900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2639616" y="350100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</a:t>
            </a:r>
            <a:r>
              <a:rPr lang="el-GR" sz="2000" dirty="0"/>
              <a:t>α</a:t>
            </a:r>
            <a:endParaRPr lang="nl-NL" sz="2000" dirty="0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3863752" y="342900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3935761" y="3501008"/>
            <a:ext cx="7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 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5"/>
          <p:cNvCxnSpPr/>
          <p:nvPr/>
        </p:nvCxnSpPr>
        <p:spPr>
          <a:xfrm>
            <a:off x="5303912" y="1988840"/>
            <a:ext cx="0" cy="29523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4020542" y="3068960"/>
            <a:ext cx="553998" cy="1944216"/>
            <a:chOff x="1115616" y="2389704"/>
            <a:chExt cx="553998" cy="1663561"/>
          </a:xfrm>
        </p:grpSpPr>
        <p:sp>
          <p:nvSpPr>
            <p:cNvPr id="7" name="Tekstvak 6"/>
            <p:cNvSpPr txBox="1"/>
            <p:nvPr/>
          </p:nvSpPr>
          <p:spPr>
            <a:xfrm>
              <a:off x="1115616" y="2852936"/>
              <a:ext cx="553998" cy="120032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nl-NL" sz="2400" dirty="0"/>
                <a:t>Energy (J)</a:t>
              </a:r>
            </a:p>
          </p:txBody>
        </p:sp>
        <p:cxnSp>
          <p:nvCxnSpPr>
            <p:cNvPr id="9" name="Rechte verbindingslijn met pijl 8"/>
            <p:cNvCxnSpPr/>
            <p:nvPr/>
          </p:nvCxnSpPr>
          <p:spPr>
            <a:xfrm flipV="1">
              <a:off x="1403648" y="2389704"/>
              <a:ext cx="0" cy="504056"/>
            </a:xfrm>
            <a:prstGeom prst="straightConnector1">
              <a:avLst/>
            </a:prstGeom>
            <a:ln w="1905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Rechte verbindingslijn 10"/>
          <p:cNvCxnSpPr/>
          <p:nvPr/>
        </p:nvCxnSpPr>
        <p:spPr>
          <a:xfrm>
            <a:off x="5303912" y="270892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303912" y="414908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5303912" y="414908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α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5303913" y="2708920"/>
            <a:ext cx="7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 β</a:t>
            </a:r>
          </a:p>
        </p:txBody>
      </p:sp>
      <p:sp>
        <p:nvSpPr>
          <p:cNvPr id="41" name="Titel 40"/>
          <p:cNvSpPr txBox="1">
            <a:spLocks noGrp="1"/>
          </p:cNvSpPr>
          <p:nvPr>
            <p:ph type="title"/>
          </p:nvPr>
        </p:nvSpPr>
        <p:spPr>
          <a:xfrm>
            <a:off x="1981200" y="335470"/>
            <a:ext cx="8218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3200" b="1" dirty="0" err="1"/>
              <a:t>Nuclear</a:t>
            </a:r>
            <a:r>
              <a:rPr lang="nl-NL" sz="3200" b="1" dirty="0"/>
              <a:t> spin </a:t>
            </a:r>
            <a:r>
              <a:rPr lang="el-GR" sz="3200" b="1" dirty="0"/>
              <a:t>α</a:t>
            </a:r>
            <a:r>
              <a:rPr lang="nl-NL" sz="3200" b="1" dirty="0"/>
              <a:t> and </a:t>
            </a:r>
            <a:r>
              <a:rPr lang="el-GR" sz="3200" b="1" dirty="0"/>
              <a:t>β</a:t>
            </a:r>
            <a:r>
              <a:rPr lang="nl-NL" sz="3200" b="1" dirty="0"/>
              <a:t> in a </a:t>
            </a:r>
            <a:r>
              <a:rPr lang="nl-NL" sz="3200" b="1" dirty="0" err="1"/>
              <a:t>strong</a:t>
            </a:r>
            <a:r>
              <a:rPr lang="nl-NL" sz="3200" b="1" dirty="0"/>
              <a:t> </a:t>
            </a:r>
            <a:r>
              <a:rPr lang="nl-NL" sz="3200" b="1" dirty="0" err="1"/>
              <a:t>magnetic</a:t>
            </a:r>
            <a:r>
              <a:rPr lang="nl-NL" sz="3200" b="1" dirty="0"/>
              <a:t> field</a:t>
            </a:r>
          </a:p>
        </p:txBody>
      </p:sp>
      <p:cxnSp>
        <p:nvCxnSpPr>
          <p:cNvPr id="44" name="Rechte verbindingslijn met pijl 43"/>
          <p:cNvCxnSpPr/>
          <p:nvPr/>
        </p:nvCxnSpPr>
        <p:spPr>
          <a:xfrm>
            <a:off x="6744072" y="2708920"/>
            <a:ext cx="0" cy="144016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/>
          <p:cNvSpPr txBox="1"/>
          <p:nvPr/>
        </p:nvSpPr>
        <p:spPr>
          <a:xfrm>
            <a:off x="1991545" y="1196752"/>
            <a:ext cx="428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/>
              <a:t>At T = 50 K and B = 4 </a:t>
            </a:r>
            <a:r>
              <a:rPr lang="nl-NL" sz="2800" u="sng" dirty="0" err="1"/>
              <a:t>Tesla</a:t>
            </a:r>
            <a:endParaRPr lang="nl-NL" sz="2800" u="sng" dirty="0"/>
          </a:p>
        </p:txBody>
      </p:sp>
      <p:cxnSp>
        <p:nvCxnSpPr>
          <p:cNvPr id="18" name="Rechte verbindingslijn 17"/>
          <p:cNvCxnSpPr/>
          <p:nvPr/>
        </p:nvCxnSpPr>
        <p:spPr>
          <a:xfrm>
            <a:off x="5087888" y="4149080"/>
            <a:ext cx="21602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vak 20"/>
          <p:cNvSpPr txBox="1"/>
          <p:nvPr/>
        </p:nvSpPr>
        <p:spPr>
          <a:xfrm>
            <a:off x="4727848" y="3933057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0</a:t>
            </a:r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5159896" y="2708920"/>
            <a:ext cx="21602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3719736" y="2492897"/>
            <a:ext cx="152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1.13 · 10</a:t>
            </a:r>
            <a:r>
              <a:rPr lang="nl-NL" sz="2400" baseline="30000" dirty="0"/>
              <a:t>-25</a:t>
            </a:r>
            <a:endParaRPr lang="nl-NL" sz="2400" dirty="0"/>
          </a:p>
        </p:txBody>
      </p:sp>
      <p:sp>
        <p:nvSpPr>
          <p:cNvPr id="19" name="Tekstvak 18"/>
          <p:cNvSpPr txBox="1"/>
          <p:nvPr/>
        </p:nvSpPr>
        <p:spPr>
          <a:xfrm>
            <a:off x="6888088" y="3140969"/>
            <a:ext cx="1760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1.13 · 10</a:t>
            </a:r>
            <a:r>
              <a:rPr lang="nl-NL" sz="2400" baseline="30000" dirty="0"/>
              <a:t>-25</a:t>
            </a:r>
            <a:r>
              <a:rPr lang="nl-NL" sz="2400" dirty="0"/>
              <a:t> J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5"/>
          <p:cNvCxnSpPr/>
          <p:nvPr/>
        </p:nvCxnSpPr>
        <p:spPr>
          <a:xfrm>
            <a:off x="5303912" y="1988840"/>
            <a:ext cx="0" cy="2952328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303912" y="270892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5303912" y="4149080"/>
            <a:ext cx="93610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5303912" y="4149080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α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5303913" y="2708920"/>
            <a:ext cx="743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    β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2279576" y="530120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/>
              <a:t>Chance</a:t>
            </a:r>
            <a:r>
              <a:rPr lang="nl-NL" sz="2400" dirty="0"/>
              <a:t>(</a:t>
            </a:r>
            <a:r>
              <a:rPr lang="el-GR" sz="2400" b="1" dirty="0"/>
              <a:t>β</a:t>
            </a:r>
            <a:r>
              <a:rPr lang="nl-NL" sz="2400" dirty="0"/>
              <a:t>) =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863753" y="5117122"/>
            <a:ext cx="2117887" cy="800220"/>
            <a:chOff x="2339752" y="5117122"/>
            <a:chExt cx="2117887" cy="800220"/>
          </a:xfrm>
        </p:grpSpPr>
        <p:cxnSp>
          <p:nvCxnSpPr>
            <p:cNvPr id="51" name="Rechte verbindingslijn 50"/>
            <p:cNvCxnSpPr>
              <a:stCxn id="33" idx="3"/>
            </p:cNvCxnSpPr>
            <p:nvPr/>
          </p:nvCxnSpPr>
          <p:spPr>
            <a:xfrm flipV="1">
              <a:off x="2483768" y="5517233"/>
              <a:ext cx="1728192" cy="148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kstvak 51"/>
            <p:cNvSpPr txBox="1"/>
            <p:nvPr/>
          </p:nvSpPr>
          <p:spPr>
            <a:xfrm>
              <a:off x="2843808" y="5117122"/>
              <a:ext cx="10294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0.99984</a:t>
              </a:r>
            </a:p>
          </p:txBody>
        </p:sp>
        <p:sp>
          <p:nvSpPr>
            <p:cNvPr id="53" name="Tekstvak 52"/>
            <p:cNvSpPr txBox="1"/>
            <p:nvPr/>
          </p:nvSpPr>
          <p:spPr>
            <a:xfrm>
              <a:off x="2339752" y="5517232"/>
              <a:ext cx="21178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000" b="1" dirty="0"/>
                <a:t>1.00000 + 0.99984</a:t>
              </a:r>
            </a:p>
          </p:txBody>
        </p:sp>
      </p:grpSp>
      <p:sp>
        <p:nvSpPr>
          <p:cNvPr id="45" name="Tekstvak 44"/>
          <p:cNvSpPr txBox="1"/>
          <p:nvPr/>
        </p:nvSpPr>
        <p:spPr>
          <a:xfrm>
            <a:off x="1991545" y="1196752"/>
            <a:ext cx="4289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u="sng" dirty="0"/>
              <a:t>At T = 50 K and B = 4 </a:t>
            </a:r>
            <a:r>
              <a:rPr lang="nl-NL" sz="2800" u="sng" dirty="0" err="1"/>
              <a:t>Tesla</a:t>
            </a:r>
            <a:endParaRPr lang="nl-NL" sz="2800" u="sng" dirty="0"/>
          </a:p>
        </p:txBody>
      </p:sp>
      <p:cxnSp>
        <p:nvCxnSpPr>
          <p:cNvPr id="23" name="Rechte verbindingslijn 22"/>
          <p:cNvCxnSpPr/>
          <p:nvPr/>
        </p:nvCxnSpPr>
        <p:spPr>
          <a:xfrm>
            <a:off x="5159896" y="2708920"/>
            <a:ext cx="216024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7464152" y="2564904"/>
            <a:ext cx="1213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= 0.99984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7474494" y="3933056"/>
            <a:ext cx="1213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= 1.00000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6240016" y="2276872"/>
          <a:ext cx="1224136" cy="90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9" name="Vergelijking" r:id="rId3" imgW="533160" imgH="393480" progId="Equation.3">
                  <p:embed/>
                </p:oleObj>
              </mc:Choice>
              <mc:Fallback>
                <p:oleObj name="Vergelijking" r:id="rId3" imgW="5331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0016" y="2276872"/>
                        <a:ext cx="1224136" cy="90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6312024" y="3677840"/>
          <a:ext cx="1223962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Vergelijking" r:id="rId5" imgW="533160" imgH="393480" progId="Equation.3">
                  <p:embed/>
                </p:oleObj>
              </mc:Choice>
              <mc:Fallback>
                <p:oleObj name="Vergelijking" r:id="rId5" imgW="53316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024" y="3677840"/>
                        <a:ext cx="1223962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itel 40"/>
          <p:cNvSpPr txBox="1">
            <a:spLocks noGrp="1"/>
          </p:cNvSpPr>
          <p:nvPr>
            <p:ph type="title"/>
          </p:nvPr>
        </p:nvSpPr>
        <p:spPr>
          <a:xfrm>
            <a:off x="1981200" y="335470"/>
            <a:ext cx="8218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3200" b="1" dirty="0" err="1"/>
              <a:t>Nuclear</a:t>
            </a:r>
            <a:r>
              <a:rPr lang="nl-NL" sz="3200" b="1" dirty="0"/>
              <a:t> spin </a:t>
            </a:r>
            <a:r>
              <a:rPr lang="el-GR" sz="3200" b="1" dirty="0"/>
              <a:t>α</a:t>
            </a:r>
            <a:r>
              <a:rPr lang="nl-NL" sz="3200" b="1" dirty="0"/>
              <a:t> and </a:t>
            </a:r>
            <a:r>
              <a:rPr lang="el-GR" sz="3200" b="1" dirty="0"/>
              <a:t>β</a:t>
            </a:r>
            <a:r>
              <a:rPr lang="nl-NL" sz="3200" b="1" dirty="0"/>
              <a:t> in a </a:t>
            </a:r>
            <a:r>
              <a:rPr lang="nl-NL" sz="3200" b="1" dirty="0" err="1"/>
              <a:t>strong</a:t>
            </a:r>
            <a:r>
              <a:rPr lang="nl-NL" sz="3200" b="1" dirty="0"/>
              <a:t> </a:t>
            </a:r>
            <a:r>
              <a:rPr lang="nl-NL" sz="3200" b="1" dirty="0" err="1"/>
              <a:t>magnetic</a:t>
            </a:r>
            <a:r>
              <a:rPr lang="nl-NL" sz="3200" b="1" dirty="0"/>
              <a:t> field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3719736" y="2492896"/>
            <a:ext cx="1584176" cy="2520280"/>
            <a:chOff x="2195736" y="2492896"/>
            <a:chExt cx="1584176" cy="2520280"/>
          </a:xfrm>
        </p:grpSpPr>
        <p:cxnSp>
          <p:nvCxnSpPr>
            <p:cNvPr id="18" name="Rechte verbindingslijn 17"/>
            <p:cNvCxnSpPr/>
            <p:nvPr/>
          </p:nvCxnSpPr>
          <p:spPr>
            <a:xfrm>
              <a:off x="3563888" y="4149080"/>
              <a:ext cx="216024" cy="0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kstvak 16"/>
            <p:cNvSpPr txBox="1"/>
            <p:nvPr/>
          </p:nvSpPr>
          <p:spPr>
            <a:xfrm>
              <a:off x="2195736" y="2492896"/>
              <a:ext cx="15247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/>
                <a:t>1.13 · 10</a:t>
              </a:r>
              <a:r>
                <a:rPr lang="nl-NL" sz="2400" baseline="30000" dirty="0"/>
                <a:t>-25</a:t>
              </a:r>
              <a:endParaRPr lang="nl-NL" sz="2400" dirty="0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2496542" y="3068960"/>
              <a:ext cx="553998" cy="1944216"/>
              <a:chOff x="1115616" y="2389704"/>
              <a:chExt cx="553998" cy="1663561"/>
            </a:xfrm>
          </p:grpSpPr>
          <p:sp>
            <p:nvSpPr>
              <p:cNvPr id="32" name="Tekstvak 6"/>
              <p:cNvSpPr txBox="1"/>
              <p:nvPr/>
            </p:nvSpPr>
            <p:spPr>
              <a:xfrm>
                <a:off x="1115616" y="2852936"/>
                <a:ext cx="553998" cy="1200329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r>
                  <a:rPr lang="nl-NL" sz="2400" dirty="0"/>
                  <a:t>Energy (J)</a:t>
                </a:r>
              </a:p>
            </p:txBody>
          </p:sp>
          <p:cxnSp>
            <p:nvCxnSpPr>
              <p:cNvPr id="34" name="Rechte verbindingslijn met pijl 8"/>
              <p:cNvCxnSpPr/>
              <p:nvPr/>
            </p:nvCxnSpPr>
            <p:spPr>
              <a:xfrm flipV="1">
                <a:off x="1403648" y="2389704"/>
                <a:ext cx="0" cy="504056"/>
              </a:xfrm>
              <a:prstGeom prst="straightConnector1">
                <a:avLst/>
              </a:prstGeom>
              <a:ln w="19050">
                <a:solidFill>
                  <a:srgbClr val="00206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kstvak 20"/>
            <p:cNvSpPr txBox="1"/>
            <p:nvPr/>
          </p:nvSpPr>
          <p:spPr>
            <a:xfrm>
              <a:off x="3203848" y="3933056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/>
                <a:t>0</a:t>
              </a:r>
            </a:p>
          </p:txBody>
        </p:sp>
      </p:grpSp>
      <p:sp>
        <p:nvSpPr>
          <p:cNvPr id="28" name="Tekstvak 32"/>
          <p:cNvSpPr txBox="1"/>
          <p:nvPr/>
        </p:nvSpPr>
        <p:spPr>
          <a:xfrm>
            <a:off x="5951984" y="530120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=  </a:t>
            </a:r>
            <a:r>
              <a:rPr lang="nl-NL" sz="2000" b="1" dirty="0"/>
              <a:t>0.49996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11768</TotalTime>
  <Words>384</Words>
  <Application>Microsoft Office PowerPoint</Application>
  <PresentationFormat>Breedbeeld</PresentationFormat>
  <Paragraphs>166</Paragraphs>
  <Slides>15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Wingdings</vt:lpstr>
      <vt:lpstr>Office-thema</vt:lpstr>
      <vt:lpstr>Vergelijking</vt:lpstr>
      <vt:lpstr>Equation</vt:lpstr>
      <vt:lpstr>PowerPoint-presentatie</vt:lpstr>
      <vt:lpstr>At equal energy levels</vt:lpstr>
      <vt:lpstr>At different energy levels</vt:lpstr>
      <vt:lpstr> Performing an experiment  frequencies</vt:lpstr>
      <vt:lpstr>Probability with uneven energy levels</vt:lpstr>
      <vt:lpstr>System of particles: Boltzmann factor</vt:lpstr>
      <vt:lpstr>PowerPoint-presentatie</vt:lpstr>
      <vt:lpstr>Nuclear spin α and β in a strong magnetic field</vt:lpstr>
      <vt:lpstr>Nuclear spin α and β in a strong magnetic field</vt:lpstr>
      <vt:lpstr>simplified H atom  (only 2 energy levels)</vt:lpstr>
      <vt:lpstr>Particle system: Boltzmann factor</vt:lpstr>
      <vt:lpstr>PowerPoint-presentatie</vt:lpstr>
      <vt:lpstr>PowerPoint-presentatie</vt:lpstr>
      <vt:lpstr>PowerPoint-presentatie</vt:lpstr>
      <vt:lpstr>PowerPoint-presentatie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TUTORUUR 6</dc:title>
  <dc:creator>Frank</dc:creator>
  <cp:lastModifiedBy>Heijmen, Els</cp:lastModifiedBy>
  <cp:revision>79</cp:revision>
  <dcterms:created xsi:type="dcterms:W3CDTF">2014-02-20T14:12:10Z</dcterms:created>
  <dcterms:modified xsi:type="dcterms:W3CDTF">2021-11-17T20:35:43Z</dcterms:modified>
</cp:coreProperties>
</file>