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70" r:id="rId3"/>
    <p:sldId id="280" r:id="rId4"/>
    <p:sldId id="284" r:id="rId5"/>
    <p:sldId id="285" r:id="rId6"/>
    <p:sldId id="281" r:id="rId7"/>
    <p:sldId id="286" r:id="rId8"/>
    <p:sldId id="287" r:id="rId9"/>
    <p:sldId id="276" r:id="rId10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tijl, gemiddeld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92" d="100"/>
          <a:sy n="92" d="100"/>
        </p:scale>
        <p:origin x="468" y="9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4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5.wmf"/><Relationship Id="rId1" Type="http://schemas.openxmlformats.org/officeDocument/2006/relationships/image" Target="../media/image3.wmf"/><Relationship Id="rId4" Type="http://schemas.openxmlformats.org/officeDocument/2006/relationships/image" Target="../media/image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C882B5-D8CC-44CB-96E9-90CB8B22447C}" type="datetimeFigureOut">
              <a:rPr lang="nl-NL" smtClean="0"/>
              <a:pPr/>
              <a:t>17-11-2021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434DAD-5F0E-4793-B637-22562E184533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279099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F6F35-86D9-4527-849F-ABB921120A9E}" type="datetimeFigureOut">
              <a:rPr lang="nl-NL" smtClean="0"/>
              <a:pPr/>
              <a:t>17-11-2021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AAF49-0561-4F84-B628-9E5D03F5736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F6F35-86D9-4527-849F-ABB921120A9E}" type="datetimeFigureOut">
              <a:rPr lang="nl-NL" smtClean="0"/>
              <a:pPr/>
              <a:t>17-11-2021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AAF49-0561-4F84-B628-9E5D03F5736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F6F35-86D9-4527-849F-ABB921120A9E}" type="datetimeFigureOut">
              <a:rPr lang="nl-NL" smtClean="0"/>
              <a:pPr/>
              <a:t>17-11-2021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AAF49-0561-4F84-B628-9E5D03F5736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F6F35-86D9-4527-849F-ABB921120A9E}" type="datetimeFigureOut">
              <a:rPr lang="nl-NL" smtClean="0"/>
              <a:pPr/>
              <a:t>17-11-2021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AAF49-0561-4F84-B628-9E5D03F5736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F6F35-86D9-4527-849F-ABB921120A9E}" type="datetimeFigureOut">
              <a:rPr lang="nl-NL" smtClean="0"/>
              <a:pPr/>
              <a:t>17-11-2021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AAF49-0561-4F84-B628-9E5D03F5736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F6F35-86D9-4527-849F-ABB921120A9E}" type="datetimeFigureOut">
              <a:rPr lang="nl-NL" smtClean="0"/>
              <a:pPr/>
              <a:t>17-11-2021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AAF49-0561-4F84-B628-9E5D03F5736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F6F35-86D9-4527-849F-ABB921120A9E}" type="datetimeFigureOut">
              <a:rPr lang="nl-NL" smtClean="0"/>
              <a:pPr/>
              <a:t>17-11-2021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AAF49-0561-4F84-B628-9E5D03F5736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F6F35-86D9-4527-849F-ABB921120A9E}" type="datetimeFigureOut">
              <a:rPr lang="nl-NL" smtClean="0"/>
              <a:pPr/>
              <a:t>17-11-2021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AAF49-0561-4F84-B628-9E5D03F5736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F6F35-86D9-4527-849F-ABB921120A9E}" type="datetimeFigureOut">
              <a:rPr lang="nl-NL" smtClean="0"/>
              <a:pPr/>
              <a:t>17-11-2021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AAF49-0561-4F84-B628-9E5D03F5736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F6F35-86D9-4527-849F-ABB921120A9E}" type="datetimeFigureOut">
              <a:rPr lang="nl-NL" smtClean="0"/>
              <a:pPr/>
              <a:t>17-11-2021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AAF49-0561-4F84-B628-9E5D03F5736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F6F35-86D9-4527-849F-ABB921120A9E}" type="datetimeFigureOut">
              <a:rPr lang="nl-NL" smtClean="0"/>
              <a:pPr/>
              <a:t>17-11-2021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AAF49-0561-4F84-B628-9E5D03F5736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0F6F35-86D9-4527-849F-ABB921120A9E}" type="datetimeFigureOut">
              <a:rPr lang="nl-NL" smtClean="0"/>
              <a:pPr/>
              <a:t>17-11-2021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0AAF49-0561-4F84-B628-9E5D03F5736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11" Type="http://schemas.openxmlformats.org/officeDocument/2006/relationships/image" Target="../media/image9.png"/><Relationship Id="rId5" Type="http://schemas.openxmlformats.org/officeDocument/2006/relationships/oleObject" Target="../embeddings/oleObject6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8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9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8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13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err="1"/>
              <a:t>Thermodynamics</a:t>
            </a:r>
            <a:r>
              <a:rPr lang="nl-NL" dirty="0"/>
              <a:t> </a:t>
            </a:r>
            <a:br>
              <a:rPr lang="nl-NL" dirty="0"/>
            </a:br>
            <a:r>
              <a:rPr lang="nl-NL" dirty="0" err="1"/>
              <a:t>tutorhour</a:t>
            </a:r>
            <a:r>
              <a:rPr lang="nl-NL" dirty="0"/>
              <a:t> </a:t>
            </a:r>
            <a:r>
              <a:rPr lang="nl-NL" dirty="0" smtClean="0"/>
              <a:t>6</a:t>
            </a:r>
            <a:endParaRPr lang="nl-NL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911424" y="188640"/>
            <a:ext cx="1051316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b="1" dirty="0">
                <a:solidFill>
                  <a:srgbClr val="00B0F0"/>
                </a:solidFill>
              </a:rPr>
              <a:t>How </a:t>
            </a:r>
            <a:r>
              <a:rPr lang="nl-NL" sz="2800" b="1" dirty="0" err="1">
                <a:solidFill>
                  <a:srgbClr val="00B0F0"/>
                </a:solidFill>
              </a:rPr>
              <a:t>much</a:t>
            </a:r>
            <a:r>
              <a:rPr lang="nl-NL" sz="2800" b="1" dirty="0">
                <a:solidFill>
                  <a:srgbClr val="00B0F0"/>
                </a:solidFill>
              </a:rPr>
              <a:t> heat is </a:t>
            </a:r>
            <a:r>
              <a:rPr lang="nl-NL" sz="2800" b="1" dirty="0" err="1">
                <a:solidFill>
                  <a:srgbClr val="00B0F0"/>
                </a:solidFill>
              </a:rPr>
              <a:t>released</a:t>
            </a:r>
            <a:r>
              <a:rPr lang="nl-NL" sz="2800" b="1" dirty="0">
                <a:solidFill>
                  <a:srgbClr val="00B0F0"/>
                </a:solidFill>
              </a:rPr>
              <a:t> </a:t>
            </a:r>
            <a:r>
              <a:rPr lang="nl-NL" sz="2800" b="1" dirty="0" err="1">
                <a:solidFill>
                  <a:srgbClr val="00B0F0"/>
                </a:solidFill>
              </a:rPr>
              <a:t>during</a:t>
            </a:r>
            <a:r>
              <a:rPr lang="nl-NL" sz="2800" b="1" dirty="0">
                <a:solidFill>
                  <a:srgbClr val="00B0F0"/>
                </a:solidFill>
              </a:rPr>
              <a:t> a </a:t>
            </a:r>
            <a:r>
              <a:rPr lang="nl-NL" sz="2800" b="1" dirty="0" err="1">
                <a:solidFill>
                  <a:srgbClr val="00B0F0"/>
                </a:solidFill>
              </a:rPr>
              <a:t>chemical</a:t>
            </a:r>
            <a:r>
              <a:rPr lang="nl-NL" sz="2800" b="1" dirty="0">
                <a:solidFill>
                  <a:srgbClr val="00B0F0"/>
                </a:solidFill>
              </a:rPr>
              <a:t> </a:t>
            </a:r>
            <a:r>
              <a:rPr lang="nl-NL" sz="2800" b="1" dirty="0" err="1">
                <a:solidFill>
                  <a:srgbClr val="00B0F0"/>
                </a:solidFill>
              </a:rPr>
              <a:t>reaction</a:t>
            </a:r>
            <a:r>
              <a:rPr lang="nl-NL" sz="2800" b="1" dirty="0">
                <a:solidFill>
                  <a:srgbClr val="00B0F0"/>
                </a:solidFill>
              </a:rPr>
              <a:t>?</a:t>
            </a:r>
            <a:r>
              <a:rPr lang="nl-NL" sz="2000" dirty="0">
                <a:solidFill>
                  <a:srgbClr val="00B0F0"/>
                </a:solidFill>
              </a:rPr>
              <a:t> </a:t>
            </a:r>
          </a:p>
          <a:p>
            <a:r>
              <a:rPr lang="nl-NL" sz="2400" dirty="0" err="1"/>
              <a:t>If</a:t>
            </a:r>
            <a:r>
              <a:rPr lang="nl-NL" sz="2400" dirty="0"/>
              <a:t> the </a:t>
            </a:r>
            <a:r>
              <a:rPr lang="nl-NL" sz="2400" dirty="0" err="1"/>
              <a:t>reaction</a:t>
            </a:r>
            <a:r>
              <a:rPr lang="nl-NL" sz="2400" dirty="0"/>
              <a:t> takes </a:t>
            </a:r>
            <a:r>
              <a:rPr lang="nl-NL" sz="2400" dirty="0" err="1"/>
              <a:t>place</a:t>
            </a:r>
            <a:r>
              <a:rPr lang="nl-NL" sz="2400" dirty="0"/>
              <a:t> </a:t>
            </a:r>
            <a:r>
              <a:rPr lang="nl-NL" sz="2400" dirty="0" err="1"/>
              <a:t>under</a:t>
            </a:r>
            <a:r>
              <a:rPr lang="nl-NL" sz="2400" dirty="0"/>
              <a:t> </a:t>
            </a:r>
            <a:r>
              <a:rPr lang="nl-NL" sz="2400" dirty="0" err="1"/>
              <a:t>normal</a:t>
            </a:r>
            <a:r>
              <a:rPr lang="nl-NL" sz="2400" dirty="0"/>
              <a:t> (</a:t>
            </a:r>
            <a:r>
              <a:rPr lang="nl-NL" sz="2400" dirty="0" err="1"/>
              <a:t>laboratory</a:t>
            </a:r>
            <a:r>
              <a:rPr lang="nl-NL" sz="2400" dirty="0"/>
              <a:t>) </a:t>
            </a:r>
            <a:r>
              <a:rPr lang="nl-NL" sz="2400" dirty="0" err="1"/>
              <a:t>conditions</a:t>
            </a:r>
            <a:r>
              <a:rPr lang="nl-NL" sz="2400" dirty="0"/>
              <a:t>, </a:t>
            </a:r>
            <a:r>
              <a:rPr lang="nl-NL" sz="2400" dirty="0" smtClean="0"/>
              <a:t>we </a:t>
            </a:r>
            <a:r>
              <a:rPr lang="nl-NL" sz="2400" dirty="0" err="1"/>
              <a:t>may</a:t>
            </a:r>
            <a:r>
              <a:rPr lang="nl-NL" sz="2400" dirty="0"/>
              <a:t> </a:t>
            </a:r>
            <a:r>
              <a:rPr lang="nl-NL" sz="2400" dirty="0" err="1"/>
              <a:t>assume</a:t>
            </a:r>
            <a:r>
              <a:rPr lang="nl-NL" sz="2400" dirty="0"/>
              <a:t> </a:t>
            </a:r>
            <a:r>
              <a:rPr lang="nl-NL" sz="2400" dirty="0" err="1"/>
              <a:t>that</a:t>
            </a:r>
            <a:r>
              <a:rPr lang="nl-NL" sz="2400" dirty="0"/>
              <a:t> the </a:t>
            </a:r>
            <a:r>
              <a:rPr lang="nl-NL" sz="2400" dirty="0" err="1"/>
              <a:t>pressure</a:t>
            </a:r>
            <a:r>
              <a:rPr lang="nl-NL" sz="2400" dirty="0"/>
              <a:t> is </a:t>
            </a:r>
            <a:r>
              <a:rPr lang="nl-NL" sz="2400" dirty="0" err="1"/>
              <a:t>not</a:t>
            </a:r>
            <a:r>
              <a:rPr lang="nl-NL" sz="2400" dirty="0"/>
              <a:t> </a:t>
            </a:r>
            <a:r>
              <a:rPr lang="nl-NL" sz="2400" dirty="0" err="1"/>
              <a:t>influenced</a:t>
            </a:r>
            <a:r>
              <a:rPr lang="nl-NL" sz="2400" dirty="0"/>
              <a:t> </a:t>
            </a:r>
            <a:r>
              <a:rPr lang="nl-NL" sz="2400" dirty="0" err="1"/>
              <a:t>by</a:t>
            </a:r>
            <a:r>
              <a:rPr lang="nl-NL" sz="2400" dirty="0"/>
              <a:t> the </a:t>
            </a:r>
            <a:r>
              <a:rPr lang="nl-NL" sz="2400" dirty="0" err="1"/>
              <a:t>reaction</a:t>
            </a:r>
            <a:r>
              <a:rPr lang="nl-NL" sz="2400" dirty="0"/>
              <a:t>.</a:t>
            </a:r>
          </a:p>
          <a:p>
            <a:r>
              <a:rPr lang="nl-NL" sz="2000" dirty="0"/>
              <a:t> </a:t>
            </a:r>
          </a:p>
        </p:txBody>
      </p:sp>
      <p:sp>
        <p:nvSpPr>
          <p:cNvPr id="4" name="Tekstvak 3"/>
          <p:cNvSpPr txBox="1"/>
          <p:nvPr/>
        </p:nvSpPr>
        <p:spPr>
          <a:xfrm>
            <a:off x="839416" y="2372688"/>
            <a:ext cx="84249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dirty="0"/>
              <a:t>Δ</a:t>
            </a:r>
            <a:r>
              <a:rPr lang="nl-NL" sz="2400" baseline="-25000" dirty="0" err="1"/>
              <a:t>r</a:t>
            </a:r>
            <a:r>
              <a:rPr lang="nl-NL" sz="2400" i="1" dirty="0" err="1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l-GR" sz="2400" baseline="30000" dirty="0"/>
              <a:t>Θ</a:t>
            </a:r>
            <a:r>
              <a:rPr lang="nl-NL" sz="2400" dirty="0"/>
              <a:t> is </a:t>
            </a:r>
            <a:r>
              <a:rPr lang="nl-NL" sz="2400" dirty="0" err="1"/>
              <a:t>defined</a:t>
            </a:r>
            <a:r>
              <a:rPr lang="nl-NL" sz="2400" dirty="0"/>
              <a:t> as the </a:t>
            </a:r>
            <a:r>
              <a:rPr lang="el-GR" sz="2400" dirty="0"/>
              <a:t>Δ</a:t>
            </a:r>
            <a:r>
              <a:rPr lang="nl-NL" sz="2400" baseline="-25000" dirty="0" err="1"/>
              <a:t>f</a:t>
            </a:r>
            <a:r>
              <a:rPr lang="nl-NL" sz="2400" i="1" dirty="0" err="1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l-GR" sz="2400" baseline="30000" dirty="0"/>
              <a:t>Θ</a:t>
            </a:r>
            <a:r>
              <a:rPr lang="nl-NL" sz="2400" dirty="0"/>
              <a:t> (</a:t>
            </a:r>
            <a:r>
              <a:rPr lang="nl-NL" sz="2400" dirty="0" err="1"/>
              <a:t>products</a:t>
            </a:r>
            <a:r>
              <a:rPr lang="nl-NL" sz="2400" dirty="0"/>
              <a:t>) </a:t>
            </a:r>
            <a:r>
              <a:rPr lang="nl-NL" sz="2400" dirty="0">
                <a:sym typeface="Wingdings" pitchFamily="2" charset="2"/>
              </a:rPr>
              <a:t>–</a:t>
            </a:r>
            <a:r>
              <a:rPr lang="nl-NL" sz="2400" dirty="0"/>
              <a:t> </a:t>
            </a:r>
            <a:r>
              <a:rPr lang="el-GR" sz="2400" dirty="0"/>
              <a:t>Δ</a:t>
            </a:r>
            <a:r>
              <a:rPr lang="nl-NL" sz="2400" baseline="-25000" dirty="0" err="1"/>
              <a:t>f</a:t>
            </a:r>
            <a:r>
              <a:rPr lang="nl-NL" sz="2400" i="1" dirty="0" err="1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l-GR" sz="2400" baseline="30000" dirty="0"/>
              <a:t>Θ</a:t>
            </a:r>
            <a:r>
              <a:rPr lang="nl-NL" sz="2400" dirty="0"/>
              <a:t> (</a:t>
            </a:r>
            <a:r>
              <a:rPr lang="nl-NL" sz="2400" dirty="0" err="1"/>
              <a:t>reactants</a:t>
            </a:r>
            <a:r>
              <a:rPr lang="nl-NL" sz="2400" dirty="0"/>
              <a:t>) </a:t>
            </a:r>
          </a:p>
          <a:p>
            <a:r>
              <a:rPr lang="el-GR" sz="2400" dirty="0" smtClean="0"/>
              <a:t>Δ</a:t>
            </a:r>
            <a:r>
              <a:rPr lang="nl-NL" sz="2400" baseline="-25000" dirty="0" err="1"/>
              <a:t>f</a:t>
            </a:r>
            <a:r>
              <a:rPr lang="nl-NL" sz="2400" i="1" dirty="0" err="1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l-GR" sz="2400" baseline="30000" dirty="0"/>
              <a:t>Θ</a:t>
            </a:r>
            <a:r>
              <a:rPr lang="nl-NL" sz="2400" dirty="0"/>
              <a:t> </a:t>
            </a:r>
            <a:r>
              <a:rPr lang="nl-NL" sz="2400" dirty="0" smtClean="0"/>
              <a:t>(element) </a:t>
            </a:r>
            <a:r>
              <a:rPr lang="nl-NL" sz="2400" dirty="0"/>
              <a:t>= </a:t>
            </a:r>
            <a:r>
              <a:rPr lang="nl-NL" sz="2400" dirty="0" smtClean="0"/>
              <a:t>0</a:t>
            </a:r>
          </a:p>
          <a:p>
            <a:endParaRPr lang="nl-NL" sz="2400" dirty="0"/>
          </a:p>
          <a:p>
            <a:r>
              <a:rPr lang="nl-NL" sz="2400" dirty="0"/>
              <a:t>In </a:t>
            </a:r>
            <a:r>
              <a:rPr lang="nl-NL" sz="2400" dirty="0" err="1"/>
              <a:t>formula</a:t>
            </a:r>
            <a:r>
              <a:rPr lang="nl-NL" sz="2400" dirty="0"/>
              <a:t>: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1202830"/>
              </p:ext>
            </p:extLst>
          </p:nvPr>
        </p:nvGraphicFramePr>
        <p:xfrm>
          <a:off x="1703512" y="3933428"/>
          <a:ext cx="5281612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5" name="Equation" r:id="rId3" imgW="2070100" imgH="254000" progId="Equation.DSMT4">
                  <p:embed/>
                </p:oleObj>
              </mc:Choice>
              <mc:Fallback>
                <p:oleObj name="Equation" r:id="rId3" imgW="2070100" imgH="2540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3512" y="3933428"/>
                        <a:ext cx="5281612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kstvak 5"/>
          <p:cNvSpPr txBox="1"/>
          <p:nvPr/>
        </p:nvSpPr>
        <p:spPr>
          <a:xfrm>
            <a:off x="839416" y="4820959"/>
            <a:ext cx="10801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For </a:t>
            </a:r>
            <a:r>
              <a:rPr lang="nl-NL" sz="2400" dirty="0" err="1"/>
              <a:t>example</a:t>
            </a:r>
            <a:r>
              <a:rPr lang="nl-NL" sz="2400" dirty="0"/>
              <a:t>: the </a:t>
            </a:r>
            <a:r>
              <a:rPr lang="nl-NL" sz="2400" dirty="0" err="1"/>
              <a:t>combustion</a:t>
            </a:r>
            <a:r>
              <a:rPr lang="nl-NL" sz="2400" dirty="0"/>
              <a:t> of </a:t>
            </a:r>
            <a:r>
              <a:rPr lang="nl-NL" sz="2400" dirty="0" err="1"/>
              <a:t>methane</a:t>
            </a:r>
            <a:endParaRPr lang="nl-NL" sz="2400" dirty="0"/>
          </a:p>
          <a:p>
            <a:r>
              <a:rPr lang="nl-NL" sz="2400" dirty="0">
                <a:latin typeface="Times New Roman" pitchFamily="18" charset="0"/>
                <a:cs typeface="Times New Roman" pitchFamily="18" charset="0"/>
              </a:rPr>
              <a:t>                CH</a:t>
            </a:r>
            <a:r>
              <a:rPr lang="nl-NL" sz="2400" baseline="-25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nl-NL" sz="2400" dirty="0">
                <a:latin typeface="Times New Roman" pitchFamily="18" charset="0"/>
                <a:cs typeface="Times New Roman" pitchFamily="18" charset="0"/>
              </a:rPr>
              <a:t>(g)  + 2 O</a:t>
            </a:r>
            <a:r>
              <a:rPr lang="nl-NL" sz="24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nl-NL" sz="2400" dirty="0">
                <a:latin typeface="Times New Roman" pitchFamily="18" charset="0"/>
                <a:cs typeface="Times New Roman" pitchFamily="18" charset="0"/>
              </a:rPr>
              <a:t> (g) </a:t>
            </a:r>
            <a:r>
              <a:rPr lang="nl-NL" sz="2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→ CO</a:t>
            </a:r>
            <a:r>
              <a:rPr lang="nl-NL" sz="2400" baseline="-250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2</a:t>
            </a:r>
            <a:r>
              <a:rPr lang="nl-NL" sz="2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(g) + 2 H</a:t>
            </a:r>
            <a:r>
              <a:rPr lang="nl-NL" sz="2400" baseline="-250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2</a:t>
            </a:r>
            <a:r>
              <a:rPr lang="nl-NL" sz="2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O (l)</a:t>
            </a:r>
          </a:p>
          <a:p>
            <a:r>
              <a:rPr lang="nl-NL" sz="2400" dirty="0" smtClean="0">
                <a:sym typeface="Wingdings" pitchFamily="2" charset="2"/>
              </a:rPr>
              <a:t>     </a:t>
            </a:r>
            <a:r>
              <a:rPr lang="el-GR" sz="2400" dirty="0" smtClean="0">
                <a:sym typeface="Wingdings" pitchFamily="2" charset="2"/>
              </a:rPr>
              <a:t>Δ</a:t>
            </a:r>
            <a:r>
              <a:rPr lang="nl-NL" sz="2400" baseline="-25000" dirty="0" err="1">
                <a:sym typeface="Wingdings" pitchFamily="2" charset="2"/>
              </a:rPr>
              <a:t>r</a:t>
            </a:r>
            <a:r>
              <a:rPr lang="nl-NL" sz="2400" i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</a:t>
            </a:r>
            <a:r>
              <a:rPr lang="nl-NL" sz="2400" i="1" dirty="0">
                <a:sym typeface="Wingdings" pitchFamily="2" charset="2"/>
              </a:rPr>
              <a:t> </a:t>
            </a:r>
            <a:r>
              <a:rPr lang="nl-NL" sz="2400" dirty="0">
                <a:sym typeface="Wingdings" pitchFamily="2" charset="2"/>
              </a:rPr>
              <a:t>= </a:t>
            </a:r>
            <a:r>
              <a:rPr lang="nl-NL" sz="2400" b="1" dirty="0">
                <a:solidFill>
                  <a:srgbClr val="FF0000"/>
                </a:solidFill>
                <a:sym typeface="Wingdings" pitchFamily="2" charset="2"/>
              </a:rPr>
              <a:t>–</a:t>
            </a:r>
            <a:r>
              <a:rPr lang="nl-NL" sz="2400" dirty="0">
                <a:sym typeface="Wingdings" pitchFamily="2" charset="2"/>
              </a:rPr>
              <a:t>(– 74.81) </a:t>
            </a:r>
            <a:r>
              <a:rPr lang="nl-NL" sz="2400" b="1" dirty="0">
                <a:solidFill>
                  <a:srgbClr val="FF0000"/>
                </a:solidFill>
                <a:sym typeface="Wingdings" pitchFamily="2" charset="2"/>
              </a:rPr>
              <a:t>–</a:t>
            </a:r>
            <a:r>
              <a:rPr lang="nl-NL" sz="2400" dirty="0">
                <a:sym typeface="Wingdings" pitchFamily="2" charset="2"/>
              </a:rPr>
              <a:t> 2∙0</a:t>
            </a:r>
            <a:r>
              <a:rPr lang="nl-NL" sz="2400" baseline="-25000" dirty="0">
                <a:sym typeface="Wingdings" pitchFamily="2" charset="2"/>
              </a:rPr>
              <a:t> </a:t>
            </a:r>
            <a:r>
              <a:rPr lang="nl-NL" sz="2400" baseline="-25000" dirty="0" smtClean="0">
                <a:sym typeface="Wingdings" pitchFamily="2" charset="2"/>
              </a:rPr>
              <a:t>  </a:t>
            </a:r>
            <a:r>
              <a:rPr lang="nl-NL" sz="2400" b="1" dirty="0" smtClean="0">
                <a:solidFill>
                  <a:srgbClr val="00B050"/>
                </a:solidFill>
                <a:sym typeface="Wingdings" pitchFamily="2" charset="2"/>
              </a:rPr>
              <a:t>+</a:t>
            </a:r>
            <a:r>
              <a:rPr lang="nl-NL" sz="2400" baseline="-25000" dirty="0" smtClean="0">
                <a:sym typeface="Wingdings" pitchFamily="2" charset="2"/>
              </a:rPr>
              <a:t>   </a:t>
            </a:r>
            <a:r>
              <a:rPr lang="nl-NL" sz="2400" dirty="0" smtClean="0">
                <a:sym typeface="Wingdings" pitchFamily="2" charset="2"/>
              </a:rPr>
              <a:t>(– </a:t>
            </a:r>
            <a:r>
              <a:rPr lang="nl-NL" sz="2400" dirty="0">
                <a:sym typeface="Wingdings" pitchFamily="2" charset="2"/>
              </a:rPr>
              <a:t>393.51)</a:t>
            </a:r>
            <a:r>
              <a:rPr lang="nl-NL" sz="2400" baseline="-25000" dirty="0">
                <a:sym typeface="Wingdings" pitchFamily="2" charset="2"/>
              </a:rPr>
              <a:t> </a:t>
            </a:r>
            <a:r>
              <a:rPr lang="nl-NL" sz="2400" baseline="-25000" dirty="0" smtClean="0">
                <a:sym typeface="Wingdings" pitchFamily="2" charset="2"/>
              </a:rPr>
              <a:t> </a:t>
            </a:r>
            <a:r>
              <a:rPr lang="nl-NL" sz="2400" b="1" dirty="0" smtClean="0">
                <a:solidFill>
                  <a:srgbClr val="00B050"/>
                </a:solidFill>
                <a:sym typeface="Wingdings" pitchFamily="2" charset="2"/>
              </a:rPr>
              <a:t>+ </a:t>
            </a:r>
            <a:r>
              <a:rPr lang="nl-NL" sz="2400" dirty="0" smtClean="0">
                <a:sym typeface="Wingdings" pitchFamily="2" charset="2"/>
              </a:rPr>
              <a:t> </a:t>
            </a:r>
            <a:r>
              <a:rPr lang="nl-NL" sz="2400" dirty="0">
                <a:sym typeface="Wingdings" pitchFamily="2" charset="2"/>
              </a:rPr>
              <a:t>2∙(– 285.83) = – 890.36 kJ/mol </a:t>
            </a:r>
            <a:r>
              <a:rPr lang="nl-NL" sz="2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</a:t>
            </a:r>
            <a:r>
              <a:rPr lang="nl-NL" sz="2400" baseline="-250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4</a:t>
            </a:r>
            <a:endParaRPr lang="nl-NL" sz="2400" baseline="-25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7409819"/>
              </p:ext>
            </p:extLst>
          </p:nvPr>
        </p:nvGraphicFramePr>
        <p:xfrm>
          <a:off x="1775520" y="1699702"/>
          <a:ext cx="1520825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6" name="Vergelijking" r:id="rId5" imgW="596880" imgH="241200" progId="Equation.3">
                  <p:embed/>
                </p:oleObj>
              </mc:Choice>
              <mc:Fallback>
                <p:oleObj name="Vergelijking" r:id="rId5" imgW="596880" imgH="24120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5520" y="1699702"/>
                        <a:ext cx="1520825" cy="603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ep 27"/>
          <p:cNvGrpSpPr/>
          <p:nvPr/>
        </p:nvGrpSpPr>
        <p:grpSpPr>
          <a:xfrm>
            <a:off x="2423592" y="2492896"/>
            <a:ext cx="2664296" cy="432048"/>
            <a:chOff x="899592" y="2492896"/>
            <a:chExt cx="2664296" cy="432048"/>
          </a:xfrm>
        </p:grpSpPr>
        <p:cxnSp>
          <p:nvCxnSpPr>
            <p:cNvPr id="16" name="Rechte verbindingslijn 15"/>
            <p:cNvCxnSpPr/>
            <p:nvPr/>
          </p:nvCxnSpPr>
          <p:spPr>
            <a:xfrm>
              <a:off x="899592" y="2924944"/>
              <a:ext cx="194421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kstvak 16"/>
            <p:cNvSpPr txBox="1"/>
            <p:nvPr/>
          </p:nvSpPr>
          <p:spPr>
            <a:xfrm>
              <a:off x="1043608" y="2492896"/>
              <a:ext cx="252028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>
                  <a:latin typeface="Times New Roman" pitchFamily="18" charset="0"/>
                  <a:cs typeface="Times New Roman" pitchFamily="18" charset="0"/>
                </a:rPr>
                <a:t>CH</a:t>
              </a:r>
              <a:r>
                <a:rPr lang="nl-NL" baseline="-25000" dirty="0">
                  <a:latin typeface="Times New Roman" pitchFamily="18" charset="0"/>
                  <a:cs typeface="Times New Roman" pitchFamily="18" charset="0"/>
                </a:rPr>
                <a:t>4</a:t>
              </a:r>
              <a:r>
                <a:rPr lang="nl-NL" dirty="0">
                  <a:latin typeface="Times New Roman" pitchFamily="18" charset="0"/>
                  <a:cs typeface="Times New Roman" pitchFamily="18" charset="0"/>
                </a:rPr>
                <a:t> + </a:t>
              </a:r>
              <a:r>
                <a:rPr lang="nl-NL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 O</a:t>
              </a:r>
              <a:r>
                <a:rPr lang="nl-NL" baseline="-250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endParaRPr lang="en-US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5" name="Groep 34"/>
          <p:cNvGrpSpPr/>
          <p:nvPr/>
        </p:nvGrpSpPr>
        <p:grpSpPr>
          <a:xfrm>
            <a:off x="4367808" y="2924944"/>
            <a:ext cx="6300192" cy="2808312"/>
            <a:chOff x="2843808" y="2924944"/>
            <a:chExt cx="6300192" cy="2808312"/>
          </a:xfrm>
        </p:grpSpPr>
        <p:cxnSp>
          <p:nvCxnSpPr>
            <p:cNvPr id="34" name="Rechte verbindingslijn 33"/>
            <p:cNvCxnSpPr/>
            <p:nvPr/>
          </p:nvCxnSpPr>
          <p:spPr>
            <a:xfrm>
              <a:off x="2843808" y="2924944"/>
              <a:ext cx="4968552" cy="0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Rechte verbindingslijn met pijl 35"/>
            <p:cNvCxnSpPr/>
            <p:nvPr/>
          </p:nvCxnSpPr>
          <p:spPr>
            <a:xfrm>
              <a:off x="7524328" y="2924944"/>
              <a:ext cx="0" cy="280831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Tekstvak 36"/>
            <p:cNvSpPr txBox="1"/>
            <p:nvPr/>
          </p:nvSpPr>
          <p:spPr>
            <a:xfrm>
              <a:off x="7524328" y="3429000"/>
              <a:ext cx="161967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dirty="0"/>
                <a:t>Δ</a:t>
              </a:r>
              <a:r>
                <a:rPr lang="nl-NL" baseline="-25000" dirty="0" err="1"/>
                <a:t>r</a:t>
              </a:r>
              <a:r>
                <a:rPr lang="nl-NL" i="1" dirty="0" err="1">
                  <a:latin typeface="Times New Roman" pitchFamily="18" charset="0"/>
                  <a:cs typeface="Times New Roman" pitchFamily="18" charset="0"/>
                </a:rPr>
                <a:t>H</a:t>
              </a:r>
              <a:r>
                <a:rPr lang="nl-NL" dirty="0"/>
                <a:t> = </a:t>
              </a:r>
              <a:r>
                <a:rPr lang="nl-NL" sz="2800" dirty="0">
                  <a:sym typeface="Wingdings" pitchFamily="2" charset="2"/>
                </a:rPr>
                <a:t>-</a:t>
              </a:r>
              <a:r>
                <a:rPr lang="nl-NL" dirty="0">
                  <a:sym typeface="Wingdings" pitchFamily="2" charset="2"/>
                </a:rPr>
                <a:t>890.36</a:t>
              </a:r>
              <a:r>
                <a:rPr lang="nl-NL" dirty="0"/>
                <a:t> </a:t>
              </a:r>
              <a:endParaRPr lang="en-US" dirty="0"/>
            </a:p>
          </p:txBody>
        </p:sp>
      </p:grpSp>
      <p:grpSp>
        <p:nvGrpSpPr>
          <p:cNvPr id="29" name="Groep 28"/>
          <p:cNvGrpSpPr/>
          <p:nvPr/>
        </p:nvGrpSpPr>
        <p:grpSpPr>
          <a:xfrm>
            <a:off x="2423592" y="1556792"/>
            <a:ext cx="4392488" cy="1368152"/>
            <a:chOff x="899592" y="1556792"/>
            <a:chExt cx="4392488" cy="1368152"/>
          </a:xfrm>
        </p:grpSpPr>
        <p:cxnSp>
          <p:nvCxnSpPr>
            <p:cNvPr id="19" name="Rechte verbindingslijn met pijl 18"/>
            <p:cNvCxnSpPr/>
            <p:nvPr/>
          </p:nvCxnSpPr>
          <p:spPr>
            <a:xfrm flipV="1">
              <a:off x="2843808" y="1988840"/>
              <a:ext cx="0" cy="936104"/>
            </a:xfrm>
            <a:prstGeom prst="straightConnector1">
              <a:avLst/>
            </a:prstGeom>
            <a:ln>
              <a:solidFill>
                <a:srgbClr val="FFC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kstvak 19"/>
            <p:cNvSpPr txBox="1"/>
            <p:nvPr/>
          </p:nvSpPr>
          <p:spPr>
            <a:xfrm>
              <a:off x="2483768" y="1556792"/>
              <a:ext cx="280831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 + 2 H</a:t>
              </a:r>
              <a:r>
                <a:rPr lang="nl-NL" baseline="-250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nl-NL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+ 2 O</a:t>
              </a:r>
              <a:r>
                <a:rPr lang="nl-NL" baseline="-250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endParaRPr lang="en-US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" name="Tekstvak 37"/>
            <p:cNvSpPr txBox="1"/>
            <p:nvPr/>
          </p:nvSpPr>
          <p:spPr>
            <a:xfrm>
              <a:off x="899592" y="2060848"/>
              <a:ext cx="230425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/>
                <a:t>- </a:t>
              </a:r>
              <a:r>
                <a:rPr lang="el-GR" dirty="0"/>
                <a:t>Δ</a:t>
              </a:r>
              <a:r>
                <a:rPr lang="nl-NL" baseline="-25000" dirty="0"/>
                <a:t>f </a:t>
              </a:r>
              <a:r>
                <a:rPr lang="nl-NL" i="1" dirty="0">
                  <a:latin typeface="Times New Roman" pitchFamily="18" charset="0"/>
                  <a:cs typeface="Times New Roman" pitchFamily="18" charset="0"/>
                </a:rPr>
                <a:t>H</a:t>
              </a:r>
              <a:r>
                <a:rPr lang="nl-NL" baseline="-25000" dirty="0"/>
                <a:t>(</a:t>
              </a:r>
              <a:r>
                <a:rPr lang="nl-NL" baseline="-25000" dirty="0">
                  <a:latin typeface="Times New Roman" pitchFamily="18" charset="0"/>
                  <a:cs typeface="Times New Roman" pitchFamily="18" charset="0"/>
                </a:rPr>
                <a:t>CH</a:t>
              </a:r>
              <a:r>
                <a:rPr lang="nl-NL" baseline="-50000" dirty="0">
                  <a:latin typeface="Times New Roman" pitchFamily="18" charset="0"/>
                  <a:cs typeface="Times New Roman" pitchFamily="18" charset="0"/>
                </a:rPr>
                <a:t>4</a:t>
              </a:r>
              <a:r>
                <a:rPr lang="nl-NL" baseline="-25000" dirty="0"/>
                <a:t>)</a:t>
              </a:r>
              <a:r>
                <a:rPr lang="nl-NL" dirty="0"/>
                <a:t> = </a:t>
              </a:r>
              <a:r>
                <a:rPr lang="nl-NL" b="1" dirty="0">
                  <a:sym typeface="Wingdings" pitchFamily="2" charset="2"/>
                </a:rPr>
                <a:t>+</a:t>
              </a:r>
              <a:r>
                <a:rPr lang="nl-NL" dirty="0">
                  <a:sym typeface="Wingdings" pitchFamily="2" charset="2"/>
                </a:rPr>
                <a:t> 74.81</a:t>
              </a:r>
              <a:endParaRPr lang="en-US" dirty="0"/>
            </a:p>
          </p:txBody>
        </p:sp>
      </p:grpSp>
      <p:grpSp>
        <p:nvGrpSpPr>
          <p:cNvPr id="31" name="Groep 30"/>
          <p:cNvGrpSpPr/>
          <p:nvPr/>
        </p:nvGrpSpPr>
        <p:grpSpPr>
          <a:xfrm>
            <a:off x="4943872" y="1988840"/>
            <a:ext cx="3024336" cy="1656184"/>
            <a:chOff x="3419872" y="1988840"/>
            <a:chExt cx="3024336" cy="1656184"/>
          </a:xfrm>
        </p:grpSpPr>
        <p:cxnSp>
          <p:nvCxnSpPr>
            <p:cNvPr id="23" name="Rechte verbindingslijn 22"/>
            <p:cNvCxnSpPr/>
            <p:nvPr/>
          </p:nvCxnSpPr>
          <p:spPr>
            <a:xfrm>
              <a:off x="3419872" y="3645024"/>
              <a:ext cx="223224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kstvak 23"/>
            <p:cNvSpPr txBox="1"/>
            <p:nvPr/>
          </p:nvSpPr>
          <p:spPr>
            <a:xfrm>
              <a:off x="3635896" y="3212976"/>
              <a:ext cx="280831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>
                  <a:latin typeface="Times New Roman" pitchFamily="18" charset="0"/>
                  <a:cs typeface="Times New Roman" pitchFamily="18" charset="0"/>
                </a:rPr>
                <a:t>CO</a:t>
              </a:r>
              <a:r>
                <a:rPr lang="nl-NL" baseline="-25000" dirty="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nl-NL" dirty="0">
                  <a:latin typeface="Times New Roman" pitchFamily="18" charset="0"/>
                  <a:cs typeface="Times New Roman" pitchFamily="18" charset="0"/>
                </a:rPr>
                <a:t> + </a:t>
              </a:r>
              <a:r>
                <a:rPr lang="nl-NL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 H</a:t>
              </a:r>
              <a:r>
                <a:rPr lang="nl-NL" baseline="-250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nl-NL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nl-NL" dirty="0">
                  <a:latin typeface="Times New Roman" pitchFamily="18" charset="0"/>
                  <a:cs typeface="Times New Roman" pitchFamily="18" charset="0"/>
                </a:rPr>
                <a:t>+ </a:t>
              </a:r>
              <a:r>
                <a:rPr lang="nl-NL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O</a:t>
              </a:r>
              <a:r>
                <a:rPr lang="nl-NL" baseline="-250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endParaRPr lang="en-US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30" name="Rechte verbindingslijn met pijl 29"/>
            <p:cNvCxnSpPr/>
            <p:nvPr/>
          </p:nvCxnSpPr>
          <p:spPr>
            <a:xfrm>
              <a:off x="3563888" y="1988840"/>
              <a:ext cx="0" cy="1656184"/>
            </a:xfrm>
            <a:prstGeom prst="straightConnector1">
              <a:avLst/>
            </a:prstGeom>
            <a:ln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Tekstvak 38"/>
            <p:cNvSpPr txBox="1"/>
            <p:nvPr/>
          </p:nvSpPr>
          <p:spPr>
            <a:xfrm>
              <a:off x="3563888" y="2060848"/>
              <a:ext cx="223224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dirty="0"/>
                <a:t>Δ</a:t>
              </a:r>
              <a:r>
                <a:rPr lang="nl-NL" baseline="-25000" dirty="0"/>
                <a:t>f </a:t>
              </a:r>
              <a:r>
                <a:rPr lang="nl-NL" i="1" dirty="0">
                  <a:latin typeface="Times New Roman" pitchFamily="18" charset="0"/>
                  <a:cs typeface="Times New Roman" pitchFamily="18" charset="0"/>
                </a:rPr>
                <a:t>H</a:t>
              </a:r>
              <a:r>
                <a:rPr lang="nl-NL" baseline="-25000" dirty="0"/>
                <a:t>(</a:t>
              </a:r>
              <a:r>
                <a:rPr lang="nl-NL" baseline="-25000" dirty="0">
                  <a:latin typeface="Times New Roman" pitchFamily="18" charset="0"/>
                  <a:cs typeface="Times New Roman" pitchFamily="18" charset="0"/>
                </a:rPr>
                <a:t>CO</a:t>
              </a:r>
              <a:r>
                <a:rPr lang="nl-NL" baseline="-50000" dirty="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nl-NL" baseline="-25000" dirty="0"/>
                <a:t>)</a:t>
              </a:r>
              <a:r>
                <a:rPr lang="nl-NL" dirty="0"/>
                <a:t>  = </a:t>
              </a:r>
              <a:r>
                <a:rPr lang="nl-NL" sz="2800" dirty="0">
                  <a:sym typeface="Wingdings" pitchFamily="2" charset="2"/>
                </a:rPr>
                <a:t>-</a:t>
              </a:r>
              <a:r>
                <a:rPr lang="nl-NL" dirty="0">
                  <a:sym typeface="Wingdings" pitchFamily="2" charset="2"/>
                </a:rPr>
                <a:t>393.51</a:t>
              </a:r>
              <a:r>
                <a:rPr lang="nl-NL" dirty="0"/>
                <a:t> </a:t>
              </a:r>
              <a:endParaRPr lang="en-US" dirty="0"/>
            </a:p>
          </p:txBody>
        </p:sp>
      </p:grpSp>
      <p:sp>
        <p:nvSpPr>
          <p:cNvPr id="25" name="Tekstvak 24"/>
          <p:cNvSpPr txBox="1"/>
          <p:nvPr/>
        </p:nvSpPr>
        <p:spPr>
          <a:xfrm>
            <a:off x="6456040" y="5291916"/>
            <a:ext cx="28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nl-NL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nl-NL" dirty="0">
                <a:latin typeface="Times New Roman" pitchFamily="18" charset="0"/>
                <a:cs typeface="Times New Roman" pitchFamily="18" charset="0"/>
              </a:rPr>
              <a:t> + 2 H</a:t>
            </a:r>
            <a:r>
              <a:rPr lang="nl-NL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nl-NL" dirty="0">
                <a:latin typeface="Times New Roman" pitchFamily="18" charset="0"/>
                <a:cs typeface="Times New Roman" pitchFamily="18" charset="0"/>
              </a:rPr>
              <a:t>O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7" name="Rechte verbindingslijn 26"/>
          <p:cNvCxnSpPr/>
          <p:nvPr/>
        </p:nvCxnSpPr>
        <p:spPr>
          <a:xfrm>
            <a:off x="6096000" y="5733256"/>
            <a:ext cx="32403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Rechte verbindingslijn met pijl 31"/>
          <p:cNvCxnSpPr/>
          <p:nvPr/>
        </p:nvCxnSpPr>
        <p:spPr>
          <a:xfrm>
            <a:off x="6384032" y="3645024"/>
            <a:ext cx="0" cy="2088232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kstvak 39"/>
          <p:cNvSpPr txBox="1"/>
          <p:nvPr/>
        </p:nvSpPr>
        <p:spPr>
          <a:xfrm>
            <a:off x="6384032" y="4345940"/>
            <a:ext cx="2088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Δ</a:t>
            </a:r>
            <a:r>
              <a:rPr lang="nl-NL" baseline="-25000" dirty="0"/>
              <a:t>f </a:t>
            </a:r>
            <a:r>
              <a:rPr lang="nl-NL" i="1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nl-NL" baseline="-25000" dirty="0"/>
              <a:t>(</a:t>
            </a:r>
            <a:r>
              <a:rPr lang="nl-NL" baseline="-25000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nl-NL" baseline="-5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nl-NL" baseline="-25000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nl-NL" baseline="-25000" dirty="0"/>
              <a:t>)</a:t>
            </a:r>
            <a:r>
              <a:rPr lang="nl-NL" dirty="0"/>
              <a:t> = </a:t>
            </a:r>
            <a:r>
              <a:rPr lang="nl-NL" sz="2800" dirty="0">
                <a:sym typeface="Wingdings" pitchFamily="2" charset="2"/>
              </a:rPr>
              <a:t>-</a:t>
            </a:r>
            <a:r>
              <a:rPr lang="nl-NL" dirty="0">
                <a:sym typeface="Wingdings" pitchFamily="2" charset="2"/>
              </a:rPr>
              <a:t>2∙285.83</a:t>
            </a:r>
            <a:r>
              <a:rPr lang="nl-NL" dirty="0"/>
              <a:t> </a:t>
            </a:r>
            <a:endParaRPr lang="en-US" dirty="0"/>
          </a:p>
        </p:txBody>
      </p:sp>
      <p:grpSp>
        <p:nvGrpSpPr>
          <p:cNvPr id="26" name="Groep 25"/>
          <p:cNvGrpSpPr/>
          <p:nvPr/>
        </p:nvGrpSpPr>
        <p:grpSpPr>
          <a:xfrm>
            <a:off x="1524000" y="620688"/>
            <a:ext cx="7740352" cy="4896544"/>
            <a:chOff x="0" y="589515"/>
            <a:chExt cx="7740352" cy="4896544"/>
          </a:xfrm>
        </p:grpSpPr>
        <p:sp>
          <p:nvSpPr>
            <p:cNvPr id="7" name="Tekstvak 6"/>
            <p:cNvSpPr txBox="1"/>
            <p:nvPr/>
          </p:nvSpPr>
          <p:spPr>
            <a:xfrm>
              <a:off x="0" y="696363"/>
              <a:ext cx="971600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/>
                <a:t>   </a:t>
              </a:r>
              <a:r>
                <a:rPr lang="nl-NL" i="1" dirty="0">
                  <a:latin typeface="Times New Roman" pitchFamily="18" charset="0"/>
                  <a:cs typeface="Times New Roman" pitchFamily="18" charset="0"/>
                </a:rPr>
                <a:t>H</a:t>
              </a:r>
              <a:r>
                <a:rPr lang="nl-NL" dirty="0"/>
                <a:t> (kJ/mol</a:t>
              </a:r>
              <a:r>
                <a:rPr lang="nl-NL" dirty="0" smtClean="0"/>
                <a:t>)</a:t>
              </a:r>
            </a:p>
            <a:p>
              <a:endParaRPr lang="nl-NL" dirty="0"/>
            </a:p>
            <a:p>
              <a:endParaRPr lang="nl-NL" dirty="0"/>
            </a:p>
            <a:p>
              <a:r>
                <a:rPr lang="nl-NL" dirty="0" smtClean="0"/>
                <a:t>          </a:t>
              </a:r>
              <a:r>
                <a:rPr lang="nl-NL" dirty="0"/>
                <a:t>0</a:t>
              </a:r>
              <a:endParaRPr lang="en-US" dirty="0"/>
            </a:p>
          </p:txBody>
        </p:sp>
        <p:cxnSp>
          <p:nvCxnSpPr>
            <p:cNvPr id="10" name="Rechte verbindingslijn 9"/>
            <p:cNvCxnSpPr/>
            <p:nvPr/>
          </p:nvCxnSpPr>
          <p:spPr>
            <a:xfrm>
              <a:off x="899592" y="589515"/>
              <a:ext cx="0" cy="489654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Rechte verbindingslijn 11"/>
            <p:cNvCxnSpPr/>
            <p:nvPr/>
          </p:nvCxnSpPr>
          <p:spPr>
            <a:xfrm>
              <a:off x="899592" y="1968058"/>
              <a:ext cx="676875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Rechte verbindingslijn met pijl 13"/>
            <p:cNvCxnSpPr/>
            <p:nvPr/>
          </p:nvCxnSpPr>
          <p:spPr>
            <a:xfrm flipV="1">
              <a:off x="323528" y="1309595"/>
              <a:ext cx="0" cy="43204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Tekstvak 41"/>
            <p:cNvSpPr txBox="1"/>
            <p:nvPr/>
          </p:nvSpPr>
          <p:spPr>
            <a:xfrm>
              <a:off x="5868144" y="764704"/>
              <a:ext cx="187220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400" i="1" dirty="0"/>
                <a:t>T</a:t>
              </a:r>
              <a:r>
                <a:rPr lang="nl-NL" sz="2400" dirty="0"/>
                <a:t> = 298 K</a:t>
              </a:r>
              <a:endParaRPr lang="en-US" sz="2400" dirty="0"/>
            </a:p>
          </p:txBody>
        </p:sp>
      </p:grpSp>
      <p:sp>
        <p:nvSpPr>
          <p:cNvPr id="41" name="Rechthoek 40"/>
          <p:cNvSpPr/>
          <p:nvPr/>
        </p:nvSpPr>
        <p:spPr>
          <a:xfrm>
            <a:off x="2207568" y="80338"/>
            <a:ext cx="79907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800" b="1" dirty="0">
                <a:solidFill>
                  <a:srgbClr val="00B0F0"/>
                </a:solidFill>
              </a:rPr>
              <a:t>The </a:t>
            </a:r>
            <a:r>
              <a:rPr lang="nl-NL" sz="2800" b="1" dirty="0" err="1">
                <a:solidFill>
                  <a:srgbClr val="00B0F0"/>
                </a:solidFill>
              </a:rPr>
              <a:t>combustion</a:t>
            </a:r>
            <a:r>
              <a:rPr lang="nl-NL" sz="2800" b="1" dirty="0">
                <a:solidFill>
                  <a:srgbClr val="00B0F0"/>
                </a:solidFill>
              </a:rPr>
              <a:t> of </a:t>
            </a:r>
            <a:r>
              <a:rPr lang="nl-NL" sz="2800" b="1" dirty="0" err="1">
                <a:solidFill>
                  <a:srgbClr val="00B0F0"/>
                </a:solidFill>
              </a:rPr>
              <a:t>methane</a:t>
            </a:r>
            <a:r>
              <a:rPr lang="nl-NL" sz="2800" b="1" dirty="0">
                <a:solidFill>
                  <a:srgbClr val="00B0F0"/>
                </a:solidFill>
              </a:rPr>
              <a:t> in </a:t>
            </a:r>
            <a:r>
              <a:rPr lang="nl-NL" sz="2800" b="1" dirty="0" err="1">
                <a:solidFill>
                  <a:srgbClr val="00B0F0"/>
                </a:solidFill>
              </a:rPr>
              <a:t>an</a:t>
            </a:r>
            <a:r>
              <a:rPr lang="nl-NL" sz="2800" b="1" dirty="0">
                <a:solidFill>
                  <a:srgbClr val="00B0F0"/>
                </a:solidFill>
              </a:rPr>
              <a:t> </a:t>
            </a:r>
            <a:r>
              <a:rPr lang="nl-NL" sz="2800" b="1" dirty="0" err="1">
                <a:solidFill>
                  <a:srgbClr val="00B0F0"/>
                </a:solidFill>
              </a:rPr>
              <a:t>enthalpy</a:t>
            </a:r>
            <a:r>
              <a:rPr lang="nl-NL" sz="2800" b="1" dirty="0">
                <a:solidFill>
                  <a:srgbClr val="00B0F0"/>
                </a:solidFill>
              </a:rPr>
              <a:t> diagram: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4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4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1928777"/>
              </p:ext>
            </p:extLst>
          </p:nvPr>
        </p:nvGraphicFramePr>
        <p:xfrm>
          <a:off x="2041741" y="2657740"/>
          <a:ext cx="7301384" cy="8787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260" name="Vergelijking" r:id="rId3" imgW="4431960" imgH="533160" progId="Equation.3">
                  <p:embed/>
                </p:oleObj>
              </mc:Choice>
              <mc:Fallback>
                <p:oleObj name="Vergelijking" r:id="rId3" imgW="4431960" imgH="53316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1741" y="2657740"/>
                        <a:ext cx="7301384" cy="878789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9" name="Rectangle 4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150" name="Tekstvak 6"/>
          <p:cNvSpPr txBox="1">
            <a:spLocks noChangeArrowheads="1"/>
          </p:cNvSpPr>
          <p:nvPr/>
        </p:nvSpPr>
        <p:spPr bwMode="auto">
          <a:xfrm>
            <a:off x="551384" y="1340768"/>
            <a:ext cx="1058517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nl-NL" sz="2400" b="1" dirty="0">
                <a:solidFill>
                  <a:srgbClr val="00B0F0"/>
                </a:solidFill>
              </a:rPr>
              <a:t>For </a:t>
            </a:r>
            <a:r>
              <a:rPr lang="nl-NL" sz="2400" b="1" dirty="0" err="1">
                <a:solidFill>
                  <a:srgbClr val="00B0F0"/>
                </a:solidFill>
              </a:rPr>
              <a:t>example</a:t>
            </a:r>
            <a:r>
              <a:rPr lang="nl-NL" sz="2400" b="1" dirty="0">
                <a:solidFill>
                  <a:srgbClr val="00B0F0"/>
                </a:solidFill>
              </a:rPr>
              <a:t>:</a:t>
            </a:r>
            <a:r>
              <a:rPr lang="nl-NL" sz="2400" dirty="0"/>
              <a:t/>
            </a:r>
            <a:br>
              <a:rPr lang="nl-NL" sz="2400" dirty="0"/>
            </a:br>
            <a:r>
              <a:rPr lang="nl-NL" sz="2400" dirty="0" err="1"/>
              <a:t>Substance</a:t>
            </a:r>
            <a:r>
              <a:rPr lang="nl-NL" sz="2400" dirty="0"/>
              <a:t> S is </a:t>
            </a:r>
            <a:r>
              <a:rPr lang="nl-NL" sz="2400" dirty="0" err="1"/>
              <a:t>being</a:t>
            </a:r>
            <a:r>
              <a:rPr lang="nl-NL" sz="2400" dirty="0"/>
              <a:t> </a:t>
            </a:r>
            <a:r>
              <a:rPr lang="nl-NL" sz="2400" dirty="0" err="1"/>
              <a:t>heated</a:t>
            </a:r>
            <a:r>
              <a:rPr lang="nl-NL" sz="2400" dirty="0"/>
              <a:t> </a:t>
            </a:r>
            <a:r>
              <a:rPr lang="nl-NL" sz="2400" dirty="0" err="1"/>
              <a:t>from</a:t>
            </a:r>
            <a:r>
              <a:rPr lang="nl-NL" sz="2400" dirty="0"/>
              <a:t> </a:t>
            </a:r>
            <a:r>
              <a:rPr lang="nl-NL" sz="2400" i="1" dirty="0"/>
              <a:t>T</a:t>
            </a:r>
            <a:r>
              <a:rPr lang="nl-NL" sz="2400" i="1" baseline="-25000" dirty="0"/>
              <a:t>A</a:t>
            </a:r>
            <a:r>
              <a:rPr lang="nl-NL" sz="2400" dirty="0"/>
              <a:t> (below </a:t>
            </a:r>
            <a:r>
              <a:rPr lang="nl-NL" sz="2400" dirty="0" err="1"/>
              <a:t>melting</a:t>
            </a:r>
            <a:r>
              <a:rPr lang="nl-NL" sz="2400" dirty="0"/>
              <a:t> point) </a:t>
            </a:r>
            <a:r>
              <a:rPr lang="nl-NL" sz="2400" dirty="0" err="1"/>
              <a:t>to</a:t>
            </a:r>
            <a:r>
              <a:rPr lang="nl-NL" sz="2400" dirty="0"/>
              <a:t> </a:t>
            </a:r>
            <a:r>
              <a:rPr lang="nl-NL" sz="2400" i="1" dirty="0"/>
              <a:t>T</a:t>
            </a:r>
            <a:r>
              <a:rPr lang="nl-NL" sz="2400" i="1" baseline="-25000" dirty="0"/>
              <a:t>X</a:t>
            </a:r>
            <a:r>
              <a:rPr lang="nl-NL" sz="2400" dirty="0"/>
              <a:t> (</a:t>
            </a:r>
            <a:r>
              <a:rPr lang="nl-NL" sz="2400" dirty="0" err="1"/>
              <a:t>above</a:t>
            </a:r>
            <a:r>
              <a:rPr lang="nl-NL" sz="2400" dirty="0"/>
              <a:t> </a:t>
            </a:r>
            <a:r>
              <a:rPr lang="nl-NL" sz="2400" dirty="0" err="1"/>
              <a:t>boiling</a:t>
            </a:r>
            <a:r>
              <a:rPr lang="nl-NL" sz="2400" dirty="0"/>
              <a:t> point). The heat </a:t>
            </a:r>
            <a:r>
              <a:rPr lang="nl-NL" sz="2400" dirty="0" err="1"/>
              <a:t>needed</a:t>
            </a:r>
            <a:r>
              <a:rPr lang="nl-NL" sz="2400" dirty="0"/>
              <a:t> </a:t>
            </a:r>
            <a:r>
              <a:rPr lang="nl-NL" sz="2400" dirty="0" err="1"/>
              <a:t>for</a:t>
            </a:r>
            <a:r>
              <a:rPr lang="nl-NL" sz="2400" dirty="0"/>
              <a:t> </a:t>
            </a:r>
            <a:r>
              <a:rPr lang="nl-NL" sz="2400" dirty="0" err="1"/>
              <a:t>this</a:t>
            </a:r>
            <a:r>
              <a:rPr lang="nl-NL" sz="2400" dirty="0"/>
              <a:t> process </a:t>
            </a:r>
            <a:r>
              <a:rPr lang="nl-NL" sz="2400" dirty="0" err="1"/>
              <a:t>can</a:t>
            </a:r>
            <a:r>
              <a:rPr lang="nl-NL" sz="2400" dirty="0"/>
              <a:t> </a:t>
            </a:r>
            <a:r>
              <a:rPr lang="nl-NL" sz="2400" dirty="0" err="1"/>
              <a:t>be</a:t>
            </a:r>
            <a:r>
              <a:rPr lang="nl-NL" sz="2400" dirty="0"/>
              <a:t> </a:t>
            </a:r>
            <a:r>
              <a:rPr lang="nl-NL" sz="2400" dirty="0" err="1"/>
              <a:t>calculated</a:t>
            </a:r>
            <a:r>
              <a:rPr lang="nl-NL" sz="2400" dirty="0"/>
              <a:t> </a:t>
            </a:r>
            <a:r>
              <a:rPr lang="nl-NL" sz="2400" dirty="0" err="1"/>
              <a:t>using</a:t>
            </a:r>
            <a:r>
              <a:rPr lang="nl-NL" sz="2400" dirty="0"/>
              <a:t> </a:t>
            </a:r>
            <a:r>
              <a:rPr lang="nl-NL" sz="2400" dirty="0" err="1"/>
              <a:t>this</a:t>
            </a:r>
            <a:r>
              <a:rPr lang="nl-NL" sz="2400" dirty="0"/>
              <a:t> </a:t>
            </a:r>
            <a:r>
              <a:rPr lang="nl-NL" sz="2400" dirty="0" err="1"/>
              <a:t>formula</a:t>
            </a:r>
            <a:r>
              <a:rPr lang="nl-NL" sz="2400" dirty="0"/>
              <a:t>:</a:t>
            </a:r>
          </a:p>
        </p:txBody>
      </p:sp>
      <p:sp>
        <p:nvSpPr>
          <p:cNvPr id="10" name="Rechthoek 9"/>
          <p:cNvSpPr/>
          <p:nvPr/>
        </p:nvSpPr>
        <p:spPr>
          <a:xfrm>
            <a:off x="2783632" y="2636912"/>
            <a:ext cx="1404816" cy="10810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/>
          </a:p>
        </p:txBody>
      </p:sp>
      <p:sp>
        <p:nvSpPr>
          <p:cNvPr id="12" name="Rechthoek 11"/>
          <p:cNvSpPr/>
          <p:nvPr/>
        </p:nvSpPr>
        <p:spPr>
          <a:xfrm>
            <a:off x="4079777" y="2638500"/>
            <a:ext cx="1131721" cy="10795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/>
          </a:p>
        </p:txBody>
      </p:sp>
      <p:sp>
        <p:nvSpPr>
          <p:cNvPr id="13" name="Rechthoek 12"/>
          <p:cNvSpPr/>
          <p:nvPr/>
        </p:nvSpPr>
        <p:spPr>
          <a:xfrm>
            <a:off x="5211498" y="2636912"/>
            <a:ext cx="1604583" cy="10810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/>
          </a:p>
        </p:txBody>
      </p:sp>
      <p:sp>
        <p:nvSpPr>
          <p:cNvPr id="14" name="Rechthoek 13"/>
          <p:cNvSpPr/>
          <p:nvPr/>
        </p:nvSpPr>
        <p:spPr>
          <a:xfrm>
            <a:off x="6816081" y="2565872"/>
            <a:ext cx="1152128" cy="10795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/>
          </a:p>
        </p:txBody>
      </p:sp>
      <p:sp>
        <p:nvSpPr>
          <p:cNvPr id="15" name="Rechthoek 14"/>
          <p:cNvSpPr/>
          <p:nvPr/>
        </p:nvSpPr>
        <p:spPr>
          <a:xfrm>
            <a:off x="7968210" y="2492896"/>
            <a:ext cx="2160239" cy="10810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/>
          </a:p>
        </p:txBody>
      </p:sp>
      <p:sp>
        <p:nvSpPr>
          <p:cNvPr id="18" name="Rechthoek 17"/>
          <p:cNvSpPr/>
          <p:nvPr/>
        </p:nvSpPr>
        <p:spPr>
          <a:xfrm>
            <a:off x="489578" y="292878"/>
            <a:ext cx="1100702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400" dirty="0"/>
              <a:t>In the data </a:t>
            </a:r>
            <a:r>
              <a:rPr lang="nl-NL" sz="2400" dirty="0" err="1"/>
              <a:t>section</a:t>
            </a:r>
            <a:r>
              <a:rPr lang="nl-NL" sz="2400" dirty="0"/>
              <a:t> of </a:t>
            </a:r>
            <a:r>
              <a:rPr lang="nl-NL" sz="2400" dirty="0" err="1"/>
              <a:t>Atkins</a:t>
            </a:r>
            <a:r>
              <a:rPr lang="nl-NL" sz="2400" dirty="0"/>
              <a:t> </a:t>
            </a:r>
            <a:r>
              <a:rPr lang="nl-NL" sz="2400" dirty="0" err="1"/>
              <a:t>one</a:t>
            </a:r>
            <a:r>
              <a:rPr lang="nl-NL" sz="2400" dirty="0"/>
              <a:t> </a:t>
            </a:r>
            <a:r>
              <a:rPr lang="nl-NL" sz="2400" dirty="0" err="1"/>
              <a:t>can</a:t>
            </a:r>
            <a:r>
              <a:rPr lang="nl-NL" sz="2400" dirty="0"/>
              <a:t> </a:t>
            </a:r>
            <a:r>
              <a:rPr lang="nl-NL" sz="2400" dirty="0" err="1"/>
              <a:t>find</a:t>
            </a:r>
            <a:r>
              <a:rPr lang="nl-NL" sz="2400" dirty="0"/>
              <a:t> </a:t>
            </a:r>
            <a:r>
              <a:rPr lang="el-GR" sz="2400" dirty="0"/>
              <a:t>Δ</a:t>
            </a:r>
            <a:r>
              <a:rPr lang="nl-NL" sz="2400" baseline="-25000" dirty="0" err="1"/>
              <a:t>f</a:t>
            </a:r>
            <a:r>
              <a:rPr lang="nl-NL" sz="2400" i="1" dirty="0" err="1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l-GR" sz="2400" baseline="30000" dirty="0"/>
              <a:t>Θ</a:t>
            </a:r>
            <a:r>
              <a:rPr lang="nl-NL" sz="2400" dirty="0"/>
              <a:t> at </a:t>
            </a:r>
            <a:r>
              <a:rPr lang="nl-NL" sz="2400" dirty="0">
                <a:sym typeface="Wingdings" pitchFamily="2" charset="2"/>
              </a:rPr>
              <a:t>298 K.</a:t>
            </a:r>
          </a:p>
          <a:p>
            <a:r>
              <a:rPr lang="nl-NL" sz="2400" dirty="0" err="1">
                <a:sym typeface="Wingdings" pitchFamily="2" charset="2"/>
              </a:rPr>
              <a:t>Often</a:t>
            </a:r>
            <a:r>
              <a:rPr lang="nl-NL" sz="2400" dirty="0">
                <a:sym typeface="Wingdings" pitchFamily="2" charset="2"/>
              </a:rPr>
              <a:t> </a:t>
            </a:r>
            <a:r>
              <a:rPr lang="nl-NL" sz="2400" dirty="0" err="1">
                <a:sym typeface="Wingdings" pitchFamily="2" charset="2"/>
              </a:rPr>
              <a:t>reactions</a:t>
            </a:r>
            <a:r>
              <a:rPr lang="nl-NL" sz="2400" dirty="0">
                <a:sym typeface="Wingdings" pitchFamily="2" charset="2"/>
              </a:rPr>
              <a:t> </a:t>
            </a:r>
            <a:r>
              <a:rPr lang="nl-NL" sz="2400" dirty="0" err="1">
                <a:sym typeface="Wingdings" pitchFamily="2" charset="2"/>
              </a:rPr>
              <a:t>occur</a:t>
            </a:r>
            <a:r>
              <a:rPr lang="nl-NL" sz="2400" dirty="0">
                <a:sym typeface="Wingdings" pitchFamily="2" charset="2"/>
              </a:rPr>
              <a:t> at </a:t>
            </a:r>
            <a:r>
              <a:rPr lang="nl-NL" sz="2400" dirty="0" err="1">
                <a:sym typeface="Wingdings" pitchFamily="2" charset="2"/>
              </a:rPr>
              <a:t>another</a:t>
            </a:r>
            <a:r>
              <a:rPr lang="nl-NL" sz="2400" dirty="0">
                <a:sym typeface="Wingdings" pitchFamily="2" charset="2"/>
              </a:rPr>
              <a:t> </a:t>
            </a:r>
            <a:r>
              <a:rPr lang="nl-NL" sz="2400" dirty="0" err="1">
                <a:sym typeface="Wingdings" pitchFamily="2" charset="2"/>
              </a:rPr>
              <a:t>temperature</a:t>
            </a:r>
            <a:r>
              <a:rPr lang="nl-NL" sz="2400" dirty="0">
                <a:sym typeface="Wingdings" pitchFamily="2" charset="2"/>
              </a:rPr>
              <a:t>, in </a:t>
            </a:r>
            <a:r>
              <a:rPr lang="nl-NL" sz="2400" dirty="0" err="1">
                <a:sym typeface="Wingdings" pitchFamily="2" charset="2"/>
              </a:rPr>
              <a:t>which</a:t>
            </a:r>
            <a:r>
              <a:rPr lang="nl-NL" sz="2400" dirty="0">
                <a:sym typeface="Wingdings" pitchFamily="2" charset="2"/>
              </a:rPr>
              <a:t> case a </a:t>
            </a:r>
            <a:r>
              <a:rPr lang="nl-NL" sz="2400" dirty="0" err="1">
                <a:sym typeface="Wingdings" pitchFamily="2" charset="2"/>
              </a:rPr>
              <a:t>correction</a:t>
            </a:r>
            <a:r>
              <a:rPr lang="nl-NL" sz="2400" dirty="0">
                <a:sym typeface="Wingdings" pitchFamily="2" charset="2"/>
              </a:rPr>
              <a:t> is </a:t>
            </a:r>
            <a:r>
              <a:rPr lang="nl-NL" sz="2400" dirty="0" err="1">
                <a:sym typeface="Wingdings" pitchFamily="2" charset="2"/>
              </a:rPr>
              <a:t>needed</a:t>
            </a:r>
            <a:r>
              <a:rPr lang="nl-NL" sz="2400" dirty="0">
                <a:sym typeface="Wingdings" pitchFamily="2" charset="2"/>
              </a:rPr>
              <a:t>.</a:t>
            </a:r>
          </a:p>
        </p:txBody>
      </p:sp>
      <p:sp>
        <p:nvSpPr>
          <p:cNvPr id="19" name="Rechthoek 18"/>
          <p:cNvSpPr/>
          <p:nvPr/>
        </p:nvSpPr>
        <p:spPr>
          <a:xfrm>
            <a:off x="1948151" y="2852936"/>
            <a:ext cx="1054085" cy="4966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/>
          </a:p>
        </p:txBody>
      </p:sp>
      <p:sp>
        <p:nvSpPr>
          <p:cNvPr id="20" name="Rechthoek 19"/>
          <p:cNvSpPr/>
          <p:nvPr/>
        </p:nvSpPr>
        <p:spPr>
          <a:xfrm>
            <a:off x="695400" y="3784006"/>
            <a:ext cx="806489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400" b="1" dirty="0">
                <a:solidFill>
                  <a:srgbClr val="00B0F0"/>
                </a:solidFill>
              </a:rPr>
              <a:t>A </a:t>
            </a:r>
            <a:r>
              <a:rPr lang="nl-NL" sz="2400" b="1" dirty="0" err="1">
                <a:solidFill>
                  <a:srgbClr val="00B0F0"/>
                </a:solidFill>
              </a:rPr>
              <a:t>common</a:t>
            </a:r>
            <a:r>
              <a:rPr lang="nl-NL" sz="2400" b="1" dirty="0">
                <a:solidFill>
                  <a:srgbClr val="00B0F0"/>
                </a:solidFill>
              </a:rPr>
              <a:t> </a:t>
            </a:r>
            <a:r>
              <a:rPr lang="nl-NL" sz="2400" b="1" dirty="0" err="1">
                <a:solidFill>
                  <a:srgbClr val="00B0F0"/>
                </a:solidFill>
              </a:rPr>
              <a:t>approximation</a:t>
            </a:r>
            <a:r>
              <a:rPr lang="nl-NL" sz="2400" b="1" dirty="0">
                <a:solidFill>
                  <a:srgbClr val="00B0F0"/>
                </a:solidFill>
              </a:rPr>
              <a:t>:</a:t>
            </a:r>
          </a:p>
          <a:p>
            <a:r>
              <a:rPr lang="nl-NL" sz="2400" i="1" dirty="0" err="1"/>
              <a:t>c</a:t>
            </a:r>
            <a:r>
              <a:rPr lang="nl-NL" sz="2400" i="1" baseline="-25000" dirty="0" err="1"/>
              <a:t>p</a:t>
            </a:r>
            <a:r>
              <a:rPr lang="nl-NL" sz="2400" dirty="0"/>
              <a:t> is constant over a </a:t>
            </a:r>
            <a:r>
              <a:rPr lang="nl-NL" sz="2400" dirty="0" err="1"/>
              <a:t>certain</a:t>
            </a:r>
            <a:r>
              <a:rPr lang="nl-NL" sz="2400" dirty="0"/>
              <a:t> </a:t>
            </a:r>
            <a:r>
              <a:rPr lang="nl-NL" sz="2400" dirty="0" err="1"/>
              <a:t>temperature</a:t>
            </a:r>
            <a:r>
              <a:rPr lang="nl-NL" sz="2400" dirty="0"/>
              <a:t> interval. </a:t>
            </a:r>
            <a:r>
              <a:rPr lang="nl-NL" sz="2400" dirty="0" smtClean="0"/>
              <a:t/>
            </a:r>
            <a:br>
              <a:rPr lang="nl-NL" sz="2400" dirty="0" smtClean="0"/>
            </a:br>
            <a:r>
              <a:rPr lang="nl-NL" sz="2400" dirty="0" smtClean="0"/>
              <a:t>In </a:t>
            </a:r>
            <a:r>
              <a:rPr lang="nl-NL" sz="2400" dirty="0" err="1"/>
              <a:t>such</a:t>
            </a:r>
            <a:r>
              <a:rPr lang="nl-NL" sz="2400" dirty="0"/>
              <a:t> cases, </a:t>
            </a:r>
            <a:r>
              <a:rPr lang="nl-NL" sz="2400" i="1" dirty="0" err="1" smtClean="0"/>
              <a:t>c</a:t>
            </a:r>
            <a:r>
              <a:rPr lang="nl-NL" sz="2400" i="1" baseline="-25000" dirty="0" err="1" smtClean="0"/>
              <a:t>p</a:t>
            </a:r>
            <a:r>
              <a:rPr lang="nl-NL" sz="2400" dirty="0" smtClean="0"/>
              <a:t> </a:t>
            </a:r>
            <a:r>
              <a:rPr lang="nl-NL" sz="2400" dirty="0" err="1"/>
              <a:t>can</a:t>
            </a:r>
            <a:r>
              <a:rPr lang="nl-NL" sz="2400" dirty="0"/>
              <a:t> </a:t>
            </a:r>
            <a:r>
              <a:rPr lang="nl-NL" sz="2400" dirty="0" err="1"/>
              <a:t>be</a:t>
            </a:r>
            <a:r>
              <a:rPr lang="nl-NL" sz="2400" dirty="0"/>
              <a:t> </a:t>
            </a:r>
            <a:r>
              <a:rPr lang="nl-NL" sz="2400" dirty="0" err="1"/>
              <a:t>placed</a:t>
            </a:r>
            <a:r>
              <a:rPr lang="nl-NL" sz="2400" dirty="0"/>
              <a:t> in front of the </a:t>
            </a:r>
            <a:r>
              <a:rPr lang="nl-NL" sz="2400" dirty="0" err="1"/>
              <a:t>integral</a:t>
            </a:r>
            <a:r>
              <a:rPr lang="nl-NL" sz="2400" dirty="0"/>
              <a:t> </a:t>
            </a:r>
            <a:r>
              <a:rPr lang="nl-NL" sz="2400" dirty="0" err="1"/>
              <a:t>sign</a:t>
            </a:r>
            <a:r>
              <a:rPr lang="nl-NL" sz="2400" dirty="0"/>
              <a:t>:   </a:t>
            </a:r>
            <a:endParaRPr lang="en-US" sz="2400" dirty="0"/>
          </a:p>
        </p:txBody>
      </p:sp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5304508"/>
              </p:ext>
            </p:extLst>
          </p:nvPr>
        </p:nvGraphicFramePr>
        <p:xfrm>
          <a:off x="2207568" y="5173141"/>
          <a:ext cx="2664296" cy="11361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261" name="Vergelijking" r:id="rId5" imgW="1307532" imgH="495085" progId="Equation.3">
                  <p:embed/>
                </p:oleObj>
              </mc:Choice>
              <mc:Fallback>
                <p:oleObj name="Vergelijking" r:id="rId5" imgW="1307532" imgH="495085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7568" y="5173141"/>
                        <a:ext cx="2664296" cy="113617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0" grpId="0"/>
      <p:bldP spid="10" grpId="0" animBg="1"/>
      <p:bldP spid="12" grpId="0" animBg="1"/>
      <p:bldP spid="13" grpId="0" animBg="1"/>
      <p:bldP spid="14" grpId="0" animBg="1"/>
      <p:bldP spid="15" grpId="0" animBg="1"/>
      <p:bldP spid="19" grpId="0" animBg="1"/>
      <p:bldP spid="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Rectangle 4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8" name="Tekstvak 7"/>
          <p:cNvSpPr txBox="1">
            <a:spLocks noChangeArrowheads="1"/>
          </p:cNvSpPr>
          <p:nvPr/>
        </p:nvSpPr>
        <p:spPr bwMode="auto">
          <a:xfrm>
            <a:off x="661740" y="332656"/>
            <a:ext cx="849694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l-GR" sz="2400" b="1" dirty="0" smtClean="0">
                <a:solidFill>
                  <a:srgbClr val="00B0F0"/>
                </a:solidFill>
              </a:rPr>
              <a:t>Δ</a:t>
            </a:r>
            <a:r>
              <a:rPr lang="nl-NL" sz="2400" b="1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l-GR" sz="2400" b="1" baseline="30000" dirty="0">
                <a:solidFill>
                  <a:srgbClr val="00B0F0"/>
                </a:solidFill>
              </a:rPr>
              <a:t>Θ</a:t>
            </a:r>
            <a:r>
              <a:rPr lang="nl-NL" sz="2400" b="1" dirty="0">
                <a:solidFill>
                  <a:srgbClr val="00B0F0"/>
                </a:solidFill>
              </a:rPr>
              <a:t> </a:t>
            </a:r>
            <a:r>
              <a:rPr lang="nl-NL" sz="2400" b="1" dirty="0" err="1">
                <a:solidFill>
                  <a:srgbClr val="00B0F0"/>
                </a:solidFill>
              </a:rPr>
              <a:t>can</a:t>
            </a:r>
            <a:r>
              <a:rPr lang="nl-NL" sz="2400" b="1" dirty="0">
                <a:solidFill>
                  <a:srgbClr val="00B0F0"/>
                </a:solidFill>
              </a:rPr>
              <a:t> </a:t>
            </a:r>
            <a:r>
              <a:rPr lang="nl-NL" sz="2400" b="1" dirty="0" err="1">
                <a:solidFill>
                  <a:srgbClr val="00B0F0"/>
                </a:solidFill>
              </a:rPr>
              <a:t>be</a:t>
            </a:r>
            <a:r>
              <a:rPr lang="nl-NL" sz="2400" b="1" dirty="0">
                <a:solidFill>
                  <a:srgbClr val="00B0F0"/>
                </a:solidFill>
              </a:rPr>
              <a:t> </a:t>
            </a:r>
            <a:r>
              <a:rPr lang="nl-NL" sz="2400" b="1" dirty="0" err="1">
                <a:solidFill>
                  <a:srgbClr val="00B0F0"/>
                </a:solidFill>
              </a:rPr>
              <a:t>treated</a:t>
            </a:r>
            <a:r>
              <a:rPr lang="nl-NL" sz="2400" b="1" dirty="0">
                <a:solidFill>
                  <a:srgbClr val="00B0F0"/>
                </a:solidFill>
              </a:rPr>
              <a:t> </a:t>
            </a:r>
            <a:r>
              <a:rPr lang="nl-NL" sz="2400" b="1" dirty="0" err="1">
                <a:solidFill>
                  <a:srgbClr val="00B0F0"/>
                </a:solidFill>
              </a:rPr>
              <a:t>similarly</a:t>
            </a:r>
            <a:r>
              <a:rPr lang="nl-NL" sz="2400" b="1" dirty="0">
                <a:solidFill>
                  <a:srgbClr val="00B0F0"/>
                </a:solidFill>
              </a:rPr>
              <a:t>:</a:t>
            </a:r>
          </a:p>
        </p:txBody>
      </p:sp>
      <p:graphicFrame>
        <p:nvGraphicFramePr>
          <p:cNvPr id="1127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4824486"/>
              </p:ext>
            </p:extLst>
          </p:nvPr>
        </p:nvGraphicFramePr>
        <p:xfrm>
          <a:off x="661740" y="2944700"/>
          <a:ext cx="7632848" cy="9162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368" name="Vergelijking" r:id="rId3" imgW="4647960" imgH="558720" progId="Equation.3">
                  <p:embed/>
                </p:oleObj>
              </mc:Choice>
              <mc:Fallback>
                <p:oleObj name="Vergelijking" r:id="rId3" imgW="4647960" imgH="55872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1740" y="2944700"/>
                        <a:ext cx="7632848" cy="91624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4388229"/>
              </p:ext>
            </p:extLst>
          </p:nvPr>
        </p:nvGraphicFramePr>
        <p:xfrm>
          <a:off x="623392" y="877888"/>
          <a:ext cx="4125912" cy="823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369" name="Equation" r:id="rId5" imgW="2082600" imgH="419040" progId="Equation.DSMT4">
                  <p:embed/>
                </p:oleObj>
              </mc:Choice>
              <mc:Fallback>
                <p:oleObj name="Equation" r:id="rId5" imgW="2082600" imgH="4190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392" y="877888"/>
                        <a:ext cx="4125912" cy="8239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kstvak 19"/>
          <p:cNvSpPr txBox="1">
            <a:spLocks noChangeArrowheads="1"/>
          </p:cNvSpPr>
          <p:nvPr/>
        </p:nvSpPr>
        <p:spPr bwMode="auto">
          <a:xfrm>
            <a:off x="661740" y="2276872"/>
            <a:ext cx="842493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nl-NL" sz="2400" b="1" dirty="0">
                <a:solidFill>
                  <a:srgbClr val="00B0F0"/>
                </a:solidFill>
              </a:rPr>
              <a:t>The </a:t>
            </a:r>
            <a:r>
              <a:rPr lang="nl-NL" sz="2400" b="1" dirty="0" err="1">
                <a:solidFill>
                  <a:srgbClr val="00B0F0"/>
                </a:solidFill>
              </a:rPr>
              <a:t>cummulative</a:t>
            </a:r>
            <a:r>
              <a:rPr lang="nl-NL" sz="2400" b="1" dirty="0">
                <a:solidFill>
                  <a:srgbClr val="00B0F0"/>
                </a:solidFill>
              </a:rPr>
              <a:t> </a:t>
            </a:r>
            <a:r>
              <a:rPr lang="nl-NL" sz="2400" b="1" dirty="0" err="1">
                <a:solidFill>
                  <a:srgbClr val="00B0F0"/>
                </a:solidFill>
              </a:rPr>
              <a:t>entropy</a:t>
            </a:r>
            <a:r>
              <a:rPr lang="nl-NL" sz="2400" b="1" dirty="0">
                <a:solidFill>
                  <a:srgbClr val="00B0F0"/>
                </a:solidFill>
              </a:rPr>
              <a:t> change is </a:t>
            </a:r>
            <a:r>
              <a:rPr lang="nl-NL" sz="2400" b="1" dirty="0" err="1">
                <a:solidFill>
                  <a:srgbClr val="00B0F0"/>
                </a:solidFill>
              </a:rPr>
              <a:t>then</a:t>
            </a:r>
            <a:r>
              <a:rPr lang="nl-NL" sz="2400" b="1" dirty="0">
                <a:solidFill>
                  <a:srgbClr val="00B0F0"/>
                </a:solidFill>
              </a:rPr>
              <a:t>: </a:t>
            </a:r>
          </a:p>
        </p:txBody>
      </p:sp>
      <p:sp>
        <p:nvSpPr>
          <p:cNvPr id="7" name="Rechthoek 19"/>
          <p:cNvSpPr/>
          <p:nvPr/>
        </p:nvSpPr>
        <p:spPr>
          <a:xfrm>
            <a:off x="661740" y="4077072"/>
            <a:ext cx="101147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400" dirty="0" err="1"/>
              <a:t>Again</a:t>
            </a:r>
            <a:r>
              <a:rPr lang="nl-NL" sz="2400" dirty="0"/>
              <a:t>, </a:t>
            </a:r>
            <a:r>
              <a:rPr lang="nl-NL" sz="2400" dirty="0" err="1"/>
              <a:t>assume</a:t>
            </a:r>
            <a:r>
              <a:rPr lang="nl-NL" sz="2400" dirty="0"/>
              <a:t> </a:t>
            </a:r>
            <a:r>
              <a:rPr lang="nl-NL" sz="2400" i="1" dirty="0" err="1"/>
              <a:t>c</a:t>
            </a:r>
            <a:r>
              <a:rPr lang="nl-NL" sz="2400" i="1" baseline="-25000" dirty="0" err="1"/>
              <a:t>p</a:t>
            </a:r>
            <a:r>
              <a:rPr lang="nl-NL" sz="2400" dirty="0"/>
              <a:t> </a:t>
            </a:r>
            <a:r>
              <a:rPr lang="nl-NL" sz="2400" dirty="0" err="1"/>
              <a:t>to</a:t>
            </a:r>
            <a:r>
              <a:rPr lang="nl-NL" sz="2400" dirty="0"/>
              <a:t> </a:t>
            </a:r>
            <a:r>
              <a:rPr lang="nl-NL" sz="2400" dirty="0" err="1"/>
              <a:t>be</a:t>
            </a:r>
            <a:r>
              <a:rPr lang="nl-NL" sz="2400" dirty="0"/>
              <a:t> constant over a </a:t>
            </a:r>
            <a:r>
              <a:rPr lang="nl-NL" sz="2400" dirty="0" err="1"/>
              <a:t>certain</a:t>
            </a:r>
            <a:r>
              <a:rPr lang="nl-NL" sz="2400" dirty="0"/>
              <a:t> </a:t>
            </a:r>
            <a:r>
              <a:rPr lang="nl-NL" sz="2400" dirty="0" err="1"/>
              <a:t>temperature</a:t>
            </a:r>
            <a:r>
              <a:rPr lang="nl-NL" sz="2400" dirty="0"/>
              <a:t> interval, </a:t>
            </a:r>
            <a:br>
              <a:rPr lang="nl-NL" sz="2400" dirty="0"/>
            </a:br>
            <a:r>
              <a:rPr lang="nl-NL" sz="2400" dirty="0" err="1"/>
              <a:t>so</a:t>
            </a:r>
            <a:r>
              <a:rPr lang="nl-NL" sz="2400" dirty="0"/>
              <a:t> </a:t>
            </a:r>
            <a:r>
              <a:rPr lang="nl-NL" sz="2400" i="1" dirty="0" err="1"/>
              <a:t>c</a:t>
            </a:r>
            <a:r>
              <a:rPr lang="nl-NL" sz="2400" i="1" baseline="-25000" dirty="0" err="1"/>
              <a:t>p</a:t>
            </a:r>
            <a:r>
              <a:rPr lang="nl-NL" sz="2400" dirty="0"/>
              <a:t> </a:t>
            </a:r>
            <a:r>
              <a:rPr lang="nl-NL" sz="2400" dirty="0" err="1"/>
              <a:t>can</a:t>
            </a:r>
            <a:r>
              <a:rPr lang="nl-NL" sz="2400" dirty="0"/>
              <a:t> </a:t>
            </a:r>
            <a:r>
              <a:rPr lang="nl-NL" sz="2400" dirty="0" err="1"/>
              <a:t>be</a:t>
            </a:r>
            <a:r>
              <a:rPr lang="nl-NL" sz="2400" dirty="0"/>
              <a:t> </a:t>
            </a:r>
            <a:r>
              <a:rPr lang="nl-NL" sz="2400" dirty="0" err="1"/>
              <a:t>placed</a:t>
            </a:r>
            <a:r>
              <a:rPr lang="nl-NL" sz="2400" dirty="0"/>
              <a:t> in front of the </a:t>
            </a:r>
            <a:r>
              <a:rPr lang="nl-NL" sz="2400" dirty="0" err="1"/>
              <a:t>integral</a:t>
            </a:r>
            <a:r>
              <a:rPr lang="nl-NL" sz="2400" dirty="0"/>
              <a:t> </a:t>
            </a:r>
            <a:r>
              <a:rPr lang="nl-NL" sz="2400" dirty="0" err="1"/>
              <a:t>sign</a:t>
            </a:r>
            <a:r>
              <a:rPr lang="nl-NL" sz="2400" dirty="0"/>
              <a:t>:   </a:t>
            </a:r>
            <a:endParaRPr lang="en-US" sz="2400" dirty="0"/>
          </a:p>
        </p:txBody>
      </p:sp>
      <p:sp>
        <p:nvSpPr>
          <p:cNvPr id="2" name="Rectangle 29"/>
          <p:cNvSpPr>
            <a:spLocks noChangeArrowheads="1"/>
          </p:cNvSpPr>
          <p:nvPr/>
        </p:nvSpPr>
        <p:spPr bwMode="auto">
          <a:xfrm>
            <a:off x="877765" y="5148383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nl-NL"/>
          </a:p>
        </p:txBody>
      </p:sp>
      <p:sp>
        <p:nvSpPr>
          <p:cNvPr id="4" name="Rectangle 30"/>
          <p:cNvSpPr>
            <a:spLocks noChangeArrowheads="1"/>
          </p:cNvSpPr>
          <p:nvPr/>
        </p:nvSpPr>
        <p:spPr bwMode="auto">
          <a:xfrm>
            <a:off x="877765" y="5672258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nl-NL"/>
          </a:p>
        </p:txBody>
      </p:sp>
      <p:sp>
        <p:nvSpPr>
          <p:cNvPr id="5" name="Rectangle 32"/>
          <p:cNvSpPr>
            <a:spLocks noChangeArrowheads="1"/>
          </p:cNvSpPr>
          <p:nvPr/>
        </p:nvSpPr>
        <p:spPr bwMode="auto">
          <a:xfrm>
            <a:off x="733749" y="498349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nl-NL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002543"/>
              </p:ext>
            </p:extLst>
          </p:nvPr>
        </p:nvGraphicFramePr>
        <p:xfrm>
          <a:off x="733748" y="5168163"/>
          <a:ext cx="3254782" cy="89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370" name="Vergelijking" r:id="rId7" imgW="1892300" imgH="520700" progId="Equation.3">
                  <p:embed/>
                </p:oleObj>
              </mc:Choice>
              <mc:Fallback>
                <p:oleObj name="Vergelijking" r:id="rId7" imgW="1892300" imgH="520700" progId="Equation.3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3748" y="5168163"/>
                        <a:ext cx="3254782" cy="8995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33"/>
          <p:cNvSpPr>
            <a:spLocks noChangeArrowheads="1"/>
          </p:cNvSpPr>
          <p:nvPr/>
        </p:nvSpPr>
        <p:spPr bwMode="auto">
          <a:xfrm>
            <a:off x="733749" y="5507371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nl-NL"/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9699724"/>
              </p:ext>
            </p:extLst>
          </p:nvPr>
        </p:nvGraphicFramePr>
        <p:xfrm>
          <a:off x="1381821" y="5152267"/>
          <a:ext cx="3777293" cy="1013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371" name="Equation" r:id="rId9" imgW="1904760" imgH="507960" progId="Equation.DSMT4">
                  <p:embed/>
                </p:oleObj>
              </mc:Choice>
              <mc:Fallback>
                <p:oleObj name="Equation" r:id="rId9" imgW="1904760" imgH="50796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1821" y="5152267"/>
                        <a:ext cx="3777293" cy="101303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kstvak 2"/>
              <p:cNvSpPr txBox="1"/>
              <p:nvPr/>
            </p:nvSpPr>
            <p:spPr>
              <a:xfrm>
                <a:off x="5015880" y="1118248"/>
                <a:ext cx="6912768" cy="73866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nl-NL" sz="2400" dirty="0" smtClean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nl-NL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nl-NL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𝐺</m:t>
                    </m:r>
                    <m:r>
                      <a:rPr lang="nl-NL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=∆</m:t>
                    </m:r>
                    <m:r>
                      <a:rPr lang="nl-NL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𝐻</m:t>
                    </m:r>
                    <m:r>
                      <a:rPr lang="nl-NL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nl-NL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𝑇</m:t>
                    </m:r>
                    <m:r>
                      <a:rPr lang="nl-NL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nl-NL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𝑆</m:t>
                    </m:r>
                  </m:oMath>
                </a14:m>
                <a:endParaRPr lang="nl-NL" sz="2400" b="0" dirty="0" smtClean="0">
                  <a:ea typeface="Cambria Math" panose="02040503050406030204" pitchFamily="18" charset="0"/>
                </a:endParaRPr>
              </a:p>
              <a:p>
                <a:r>
                  <a:rPr lang="nl-NL" sz="2400" dirty="0" smtClean="0"/>
                  <a:t>at </a:t>
                </a:r>
                <a:r>
                  <a:rPr lang="nl-NL" sz="2400" dirty="0" err="1" smtClean="0"/>
                  <a:t>melting</a:t>
                </a:r>
                <a:r>
                  <a:rPr lang="nl-NL" sz="2400" dirty="0" smtClean="0"/>
                  <a:t> </a:t>
                </a:r>
                <a:r>
                  <a:rPr lang="nl-NL" sz="2400" dirty="0" err="1" smtClean="0"/>
                  <a:t>and</a:t>
                </a:r>
                <a:r>
                  <a:rPr lang="nl-NL" sz="2400" dirty="0" smtClean="0"/>
                  <a:t> </a:t>
                </a:r>
                <a:r>
                  <a:rPr lang="nl-NL" sz="2400" dirty="0" err="1" smtClean="0"/>
                  <a:t>boiling</a:t>
                </a:r>
                <a:r>
                  <a:rPr lang="nl-NL" sz="2400" dirty="0" smtClean="0"/>
                  <a:t> point: </a:t>
                </a:r>
                <a14:m>
                  <m:oMath xmlns:m="http://schemas.openxmlformats.org/officeDocument/2006/math">
                    <m:r>
                      <a:rPr lang="nl-NL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nl-NL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𝐺</m:t>
                    </m:r>
                    <m:r>
                      <a:rPr lang="nl-NL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=0 =∆</m:t>
                    </m:r>
                    <m:r>
                      <a:rPr lang="nl-NL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𝐻</m:t>
                    </m:r>
                    <m:r>
                      <a:rPr lang="nl-NL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nl-NL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𝑇</m:t>
                    </m:r>
                    <m:r>
                      <a:rPr lang="nl-NL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nl-NL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𝑆</m:t>
                    </m:r>
                  </m:oMath>
                </a14:m>
                <a:endParaRPr lang="nl-NL" sz="2400" dirty="0"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" name="Tekstvak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5880" y="1118248"/>
                <a:ext cx="6912768" cy="738664"/>
              </a:xfrm>
              <a:prstGeom prst="rect">
                <a:avLst/>
              </a:prstGeom>
              <a:blipFill rotWithShape="0">
                <a:blip r:embed="rId11"/>
                <a:stretch>
                  <a:fillRect l="-2734" b="-23770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389620" y="20518"/>
            <a:ext cx="11611036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b="1" dirty="0" err="1">
                <a:solidFill>
                  <a:srgbClr val="00B0F0"/>
                </a:solidFill>
              </a:rPr>
              <a:t>Answers</a:t>
            </a:r>
            <a:endParaRPr lang="nl-NL" sz="2800" b="1" dirty="0">
              <a:solidFill>
                <a:srgbClr val="00B0F0"/>
              </a:solidFill>
            </a:endParaRPr>
          </a:p>
          <a:p>
            <a:r>
              <a:rPr lang="nl-NL" sz="2400" b="1" dirty="0" smtClean="0"/>
              <a:t>Question </a:t>
            </a:r>
            <a:r>
              <a:rPr lang="nl-NL" sz="2400" b="1" dirty="0"/>
              <a:t>1</a:t>
            </a:r>
            <a:endParaRPr lang="nl-NL" sz="2400" dirty="0"/>
          </a:p>
          <a:p>
            <a:r>
              <a:rPr lang="nl-NL" sz="2400" dirty="0"/>
              <a:t>a)  </a:t>
            </a:r>
            <a:r>
              <a:rPr lang="nl-NL" sz="2400" dirty="0">
                <a:latin typeface="Times New Roman" pitchFamily="18" charset="0"/>
                <a:cs typeface="Times New Roman" pitchFamily="18" charset="0"/>
              </a:rPr>
              <a:t>FeC</a:t>
            </a:r>
            <a:r>
              <a:rPr lang="nl-NL" sz="24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nl-NL" sz="2400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nl-NL" sz="2400" baseline="-25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nl-NL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sz="2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→ Fe + 2 CO</a:t>
            </a:r>
            <a:r>
              <a:rPr lang="nl-NL" sz="2400" baseline="-250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2          </a:t>
            </a:r>
          </a:p>
          <a:p>
            <a:pPr>
              <a:spcAft>
                <a:spcPts val="600"/>
              </a:spcAft>
            </a:pPr>
            <a:r>
              <a:rPr lang="nl-NL" sz="2400" dirty="0">
                <a:sym typeface="Wingdings" pitchFamily="2" charset="2"/>
              </a:rPr>
              <a:t>b)  </a:t>
            </a:r>
            <a:r>
              <a:rPr lang="nl-NL" sz="2400" dirty="0" err="1">
                <a:sym typeface="Wingdings" pitchFamily="2" charset="2"/>
              </a:rPr>
              <a:t>Given</a:t>
            </a:r>
            <a:r>
              <a:rPr lang="nl-NL" sz="2400" dirty="0">
                <a:sym typeface="Wingdings" pitchFamily="2" charset="2"/>
              </a:rPr>
              <a:t>:  </a:t>
            </a:r>
            <a:r>
              <a:rPr lang="el-GR" sz="2400" dirty="0">
                <a:sym typeface="Wingdings" pitchFamily="2" charset="2"/>
              </a:rPr>
              <a:t>Δ</a:t>
            </a:r>
            <a:r>
              <a:rPr lang="nl-NL" sz="2400" i="1" baseline="-25000" dirty="0">
                <a:sym typeface="Wingdings" pitchFamily="2" charset="2"/>
              </a:rPr>
              <a:t>f </a:t>
            </a:r>
            <a:r>
              <a:rPr lang="nl-NL" sz="2400" i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</a:t>
            </a:r>
            <a:r>
              <a:rPr lang="nl-NL" sz="2400" baseline="-25000" dirty="0">
                <a:sym typeface="Wingdings" pitchFamily="2" charset="2"/>
              </a:rPr>
              <a:t>(298 K,</a:t>
            </a:r>
            <a:r>
              <a:rPr lang="nl-NL" sz="2400" baseline="-25000" dirty="0"/>
              <a:t> </a:t>
            </a:r>
            <a:r>
              <a:rPr lang="nl-NL" sz="2400" baseline="-25000" dirty="0">
                <a:latin typeface="Times New Roman" pitchFamily="18" charset="0"/>
                <a:cs typeface="Times New Roman" pitchFamily="18" charset="0"/>
              </a:rPr>
              <a:t>FeC</a:t>
            </a:r>
            <a:r>
              <a:rPr lang="nl-NL" sz="2400" baseline="-5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nl-NL" sz="2400" baseline="-25000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nl-NL" sz="2400" baseline="-50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nl-NL" sz="2400" baseline="-25000" dirty="0">
                <a:sym typeface="Wingdings" pitchFamily="2" charset="2"/>
              </a:rPr>
              <a:t>)</a:t>
            </a:r>
            <a:r>
              <a:rPr lang="nl-NL" sz="2400" dirty="0">
                <a:sym typeface="Wingdings" pitchFamily="2" charset="2"/>
              </a:rPr>
              <a:t> = </a:t>
            </a:r>
            <a:r>
              <a:rPr lang="nl-NL" sz="2400" dirty="0">
                <a:solidFill>
                  <a:prstClr val="black"/>
                </a:solidFill>
              </a:rPr>
              <a:t>– </a:t>
            </a:r>
            <a:r>
              <a:rPr lang="nl-NL" sz="2400" dirty="0">
                <a:sym typeface="Wingdings" pitchFamily="2" charset="2"/>
              </a:rPr>
              <a:t>205.1 kJ mol</a:t>
            </a:r>
            <a:r>
              <a:rPr lang="nl-NL" sz="2400" baseline="30000" dirty="0">
                <a:sym typeface="Wingdings" pitchFamily="2" charset="2"/>
              </a:rPr>
              <a:t>-1</a:t>
            </a:r>
            <a:r>
              <a:rPr lang="nl-NL" sz="2400" dirty="0">
                <a:sym typeface="Wingdings" pitchFamily="2" charset="2"/>
              </a:rPr>
              <a:t>  and   </a:t>
            </a:r>
            <a:r>
              <a:rPr lang="el-GR" sz="2400" dirty="0">
                <a:sym typeface="Wingdings" pitchFamily="2" charset="2"/>
              </a:rPr>
              <a:t>Δ</a:t>
            </a:r>
            <a:r>
              <a:rPr lang="nl-NL" sz="2400" i="1" baseline="-25000" dirty="0">
                <a:sym typeface="Wingdings" pitchFamily="2" charset="2"/>
              </a:rPr>
              <a:t>f </a:t>
            </a:r>
            <a:r>
              <a:rPr lang="nl-NL" sz="2400" i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</a:t>
            </a:r>
            <a:r>
              <a:rPr lang="nl-NL" sz="2400" baseline="-25000" dirty="0">
                <a:sym typeface="Wingdings" pitchFamily="2" charset="2"/>
              </a:rPr>
              <a:t>(298 K, </a:t>
            </a:r>
            <a:r>
              <a:rPr lang="nl-NL" sz="2400" baseline="-25000" dirty="0"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nl-NL" sz="2400" baseline="-5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nl-NL" sz="2400" baseline="-25000" dirty="0">
                <a:sym typeface="Wingdings" pitchFamily="2" charset="2"/>
              </a:rPr>
              <a:t>)</a:t>
            </a:r>
            <a:r>
              <a:rPr lang="nl-NL" sz="2400" dirty="0">
                <a:sym typeface="Wingdings" pitchFamily="2" charset="2"/>
              </a:rPr>
              <a:t> = </a:t>
            </a:r>
            <a:r>
              <a:rPr lang="nl-NL" sz="2400" dirty="0">
                <a:solidFill>
                  <a:prstClr val="black"/>
                </a:solidFill>
              </a:rPr>
              <a:t>– </a:t>
            </a:r>
            <a:r>
              <a:rPr lang="nl-NL" sz="2400" dirty="0">
                <a:sym typeface="Wingdings" pitchFamily="2" charset="2"/>
              </a:rPr>
              <a:t>393.51 kJ mol</a:t>
            </a:r>
            <a:r>
              <a:rPr lang="nl-NL" sz="2400" baseline="30000" dirty="0">
                <a:sym typeface="Wingdings" pitchFamily="2" charset="2"/>
              </a:rPr>
              <a:t>-1 </a:t>
            </a:r>
            <a:endParaRPr lang="nl-NL" sz="2400" baseline="-25000" dirty="0">
              <a:sym typeface="Wingdings" pitchFamily="2" charset="2"/>
            </a:endParaRPr>
          </a:p>
          <a:p>
            <a:pPr>
              <a:spcAft>
                <a:spcPts val="600"/>
              </a:spcAft>
            </a:pPr>
            <a:r>
              <a:rPr lang="nl-NL" sz="2400" dirty="0">
                <a:sym typeface="Wingdings" pitchFamily="2" charset="2"/>
              </a:rPr>
              <a:t>      </a:t>
            </a:r>
            <a:r>
              <a:rPr lang="el-GR" sz="2400" dirty="0">
                <a:sym typeface="Wingdings" pitchFamily="2" charset="2"/>
              </a:rPr>
              <a:t>Δ</a:t>
            </a:r>
            <a:r>
              <a:rPr lang="nl-NL" sz="2400" i="1" baseline="-25000" dirty="0" err="1">
                <a:sym typeface="Wingdings" pitchFamily="2" charset="2"/>
              </a:rPr>
              <a:t>r</a:t>
            </a:r>
            <a:r>
              <a:rPr lang="nl-NL" sz="2400" i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</a:t>
            </a:r>
            <a:r>
              <a:rPr lang="nl-NL" sz="2400" baseline="-25000" dirty="0">
                <a:sym typeface="Wingdings" pitchFamily="2" charset="2"/>
              </a:rPr>
              <a:t>(298 K)</a:t>
            </a:r>
            <a:r>
              <a:rPr lang="nl-NL" sz="2400" dirty="0">
                <a:sym typeface="Wingdings" pitchFamily="2" charset="2"/>
              </a:rPr>
              <a:t>  = </a:t>
            </a:r>
            <a:r>
              <a:rPr lang="nl-NL" sz="2400" dirty="0"/>
              <a:t>– </a:t>
            </a:r>
            <a:r>
              <a:rPr lang="nl-NL" sz="2400" dirty="0">
                <a:sym typeface="Wingdings" pitchFamily="2" charset="2"/>
              </a:rPr>
              <a:t>(</a:t>
            </a:r>
            <a:r>
              <a:rPr lang="nl-NL" sz="2400" dirty="0"/>
              <a:t>– </a:t>
            </a:r>
            <a:r>
              <a:rPr lang="nl-NL" sz="2400" dirty="0">
                <a:sym typeface="Wingdings" pitchFamily="2" charset="2"/>
              </a:rPr>
              <a:t>205.1) + 0 + 2∙(</a:t>
            </a:r>
            <a:r>
              <a:rPr lang="nl-NL" sz="2400" dirty="0"/>
              <a:t>– </a:t>
            </a:r>
            <a:r>
              <a:rPr lang="nl-NL" sz="2400" dirty="0">
                <a:sym typeface="Wingdings" pitchFamily="2" charset="2"/>
              </a:rPr>
              <a:t>393.51) = </a:t>
            </a:r>
            <a:r>
              <a:rPr lang="nl-NL" sz="2400" dirty="0"/>
              <a:t>–</a:t>
            </a:r>
            <a:r>
              <a:rPr lang="nl-NL" sz="2400" dirty="0">
                <a:sym typeface="Wingdings" pitchFamily="2" charset="2"/>
              </a:rPr>
              <a:t> 581.92 kJ/mol</a:t>
            </a:r>
          </a:p>
        </p:txBody>
      </p:sp>
      <p:grpSp>
        <p:nvGrpSpPr>
          <p:cNvPr id="51" name="Groep 50"/>
          <p:cNvGrpSpPr/>
          <p:nvPr/>
        </p:nvGrpSpPr>
        <p:grpSpPr>
          <a:xfrm>
            <a:off x="3359697" y="4941168"/>
            <a:ext cx="2614819" cy="369332"/>
            <a:chOff x="2483768" y="4365104"/>
            <a:chExt cx="2614819" cy="369332"/>
          </a:xfrm>
        </p:grpSpPr>
        <p:cxnSp>
          <p:nvCxnSpPr>
            <p:cNvPr id="17" name="Rechte verbindingslijn 16"/>
            <p:cNvCxnSpPr/>
            <p:nvPr/>
          </p:nvCxnSpPr>
          <p:spPr>
            <a:xfrm>
              <a:off x="2483768" y="4725144"/>
              <a:ext cx="2188425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Tekstvak 28"/>
            <p:cNvSpPr txBox="1"/>
            <p:nvPr/>
          </p:nvSpPr>
          <p:spPr>
            <a:xfrm>
              <a:off x="2627784" y="4365104"/>
              <a:ext cx="247080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>
                  <a:latin typeface="Times New Roman" pitchFamily="18" charset="0"/>
                  <a:cs typeface="Times New Roman" pitchFamily="18" charset="0"/>
                </a:rPr>
                <a:t>FeC</a:t>
              </a:r>
              <a:r>
                <a:rPr lang="nl-NL" baseline="-25000" dirty="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nl-NL" dirty="0">
                  <a:latin typeface="Times New Roman" pitchFamily="18" charset="0"/>
                  <a:cs typeface="Times New Roman" pitchFamily="18" charset="0"/>
                </a:rPr>
                <a:t>O</a:t>
              </a:r>
              <a:r>
                <a:rPr lang="nl-NL" baseline="-25000" dirty="0">
                  <a:latin typeface="Times New Roman" pitchFamily="18" charset="0"/>
                  <a:cs typeface="Times New Roman" pitchFamily="18" charset="0"/>
                </a:rPr>
                <a:t>4</a:t>
              </a:r>
              <a:r>
                <a:rPr lang="nl-NL" baseline="-25000" dirty="0"/>
                <a:t> </a:t>
              </a:r>
              <a:r>
                <a:rPr lang="nl-NL" dirty="0"/>
                <a:t>(298 K)</a:t>
              </a:r>
              <a:endParaRPr lang="en-US" baseline="-250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62" name="Groep 61"/>
          <p:cNvGrpSpPr/>
          <p:nvPr/>
        </p:nvGrpSpPr>
        <p:grpSpPr>
          <a:xfrm>
            <a:off x="4079776" y="3717032"/>
            <a:ext cx="3617276" cy="1584176"/>
            <a:chOff x="3203848" y="3140968"/>
            <a:chExt cx="3617276" cy="1584176"/>
          </a:xfrm>
        </p:grpSpPr>
        <p:grpSp>
          <p:nvGrpSpPr>
            <p:cNvPr id="52" name="Groep 51"/>
            <p:cNvGrpSpPr/>
            <p:nvPr/>
          </p:nvGrpSpPr>
          <p:grpSpPr>
            <a:xfrm>
              <a:off x="4067944" y="3140968"/>
              <a:ext cx="2753180" cy="1584176"/>
              <a:chOff x="4067944" y="3140968"/>
              <a:chExt cx="2753180" cy="1584176"/>
            </a:xfrm>
          </p:grpSpPr>
          <p:sp>
            <p:nvSpPr>
              <p:cNvPr id="16" name="Tekstvak 15"/>
              <p:cNvSpPr txBox="1"/>
              <p:nvPr/>
            </p:nvSpPr>
            <p:spPr>
              <a:xfrm>
                <a:off x="4067944" y="3140968"/>
                <a:ext cx="275318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Fe + 2 C + 2 O</a:t>
                </a:r>
                <a:r>
                  <a:rPr lang="nl-NL" baseline="-2500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nl-NL" dirty="0">
                    <a:solidFill>
                      <a:srgbClr val="FF0000"/>
                    </a:solidFill>
                  </a:rPr>
                  <a:t> (298 K)</a:t>
                </a:r>
                <a:endParaRPr lang="en-US" baseline="-25000" dirty="0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21" name="Rechte verbindingslijn met pijl 20"/>
              <p:cNvCxnSpPr/>
              <p:nvPr/>
            </p:nvCxnSpPr>
            <p:spPr>
              <a:xfrm flipV="1">
                <a:off x="4211960" y="3501008"/>
                <a:ext cx="0" cy="1224136"/>
              </a:xfrm>
              <a:prstGeom prst="straightConnector1">
                <a:avLst/>
              </a:prstGeom>
              <a:ln>
                <a:solidFill>
                  <a:srgbClr val="FFC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0" name="Tekstvak 29"/>
            <p:cNvSpPr txBox="1"/>
            <p:nvPr/>
          </p:nvSpPr>
          <p:spPr>
            <a:xfrm>
              <a:off x="3203848" y="3717032"/>
              <a:ext cx="11521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/>
                <a:t>+205.1 kJ</a:t>
              </a:r>
              <a:endParaRPr lang="en-US" dirty="0"/>
            </a:p>
          </p:txBody>
        </p:sp>
      </p:grpSp>
      <p:grpSp>
        <p:nvGrpSpPr>
          <p:cNvPr id="65" name="Groep 64"/>
          <p:cNvGrpSpPr/>
          <p:nvPr/>
        </p:nvGrpSpPr>
        <p:grpSpPr>
          <a:xfrm>
            <a:off x="5663952" y="4077072"/>
            <a:ext cx="3176746" cy="1818784"/>
            <a:chOff x="4788024" y="3501008"/>
            <a:chExt cx="3176746" cy="1818784"/>
          </a:xfrm>
        </p:grpSpPr>
        <p:grpSp>
          <p:nvGrpSpPr>
            <p:cNvPr id="53" name="Groep 52"/>
            <p:cNvGrpSpPr/>
            <p:nvPr/>
          </p:nvGrpSpPr>
          <p:grpSpPr>
            <a:xfrm>
              <a:off x="4788024" y="3501008"/>
              <a:ext cx="3176746" cy="1818784"/>
              <a:chOff x="4788024" y="3501008"/>
              <a:chExt cx="3176746" cy="1818784"/>
            </a:xfrm>
          </p:grpSpPr>
          <p:sp>
            <p:nvSpPr>
              <p:cNvPr id="19" name="Tekstvak 18"/>
              <p:cNvSpPr txBox="1"/>
              <p:nvPr/>
            </p:nvSpPr>
            <p:spPr>
              <a:xfrm>
                <a:off x="5004048" y="4950460"/>
                <a:ext cx="275318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  <a:sym typeface="Wingdings" pitchFamily="2" charset="2"/>
                  </a:rPr>
                  <a:t>Fe</a:t>
                </a:r>
                <a:r>
                  <a:rPr lang="nl-NL" dirty="0">
                    <a:latin typeface="Times New Roman" pitchFamily="18" charset="0"/>
                    <a:cs typeface="Times New Roman" pitchFamily="18" charset="0"/>
                    <a:sym typeface="Wingdings" pitchFamily="2" charset="2"/>
                  </a:rPr>
                  <a:t> + 2 CO</a:t>
                </a:r>
                <a:r>
                  <a:rPr lang="nl-NL" baseline="-25000" dirty="0">
                    <a:latin typeface="Times New Roman" pitchFamily="18" charset="0"/>
                    <a:cs typeface="Times New Roman" pitchFamily="18" charset="0"/>
                    <a:sym typeface="Wingdings" pitchFamily="2" charset="2"/>
                  </a:rPr>
                  <a:t>2 </a:t>
                </a:r>
                <a:r>
                  <a:rPr lang="nl-NL" dirty="0">
                    <a:sym typeface="Wingdings" pitchFamily="2" charset="2"/>
                  </a:rPr>
                  <a:t>(298 K)</a:t>
                </a:r>
                <a:endParaRPr lang="nl-NL" baseline="-25000" dirty="0">
                  <a:sym typeface="Wingdings" pitchFamily="2" charset="2"/>
                </a:endParaRPr>
              </a:p>
            </p:txBody>
          </p:sp>
          <p:cxnSp>
            <p:nvCxnSpPr>
              <p:cNvPr id="20" name="Rechte verbindingslijn 19"/>
              <p:cNvCxnSpPr/>
              <p:nvPr/>
            </p:nvCxnSpPr>
            <p:spPr>
              <a:xfrm>
                <a:off x="4788024" y="5301208"/>
                <a:ext cx="317674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Rechte verbindingslijn met pijl 21"/>
              <p:cNvCxnSpPr/>
              <p:nvPr/>
            </p:nvCxnSpPr>
            <p:spPr>
              <a:xfrm>
                <a:off x="4932040" y="3501008"/>
                <a:ext cx="1" cy="1800200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3" name="Tekstvak 32"/>
            <p:cNvSpPr txBox="1"/>
            <p:nvPr/>
          </p:nvSpPr>
          <p:spPr>
            <a:xfrm>
              <a:off x="4932040" y="3717032"/>
              <a:ext cx="15121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/>
                <a:t>2(– 393.51) kJ</a:t>
              </a:r>
              <a:endParaRPr lang="en-US" dirty="0"/>
            </a:p>
          </p:txBody>
        </p:sp>
      </p:grpSp>
      <p:grpSp>
        <p:nvGrpSpPr>
          <p:cNvPr id="58" name="Groep 57"/>
          <p:cNvGrpSpPr/>
          <p:nvPr/>
        </p:nvGrpSpPr>
        <p:grpSpPr>
          <a:xfrm>
            <a:off x="5447928" y="5301208"/>
            <a:ext cx="4176464" cy="568800"/>
            <a:chOff x="4572000" y="4725144"/>
            <a:chExt cx="4176464" cy="568800"/>
          </a:xfrm>
        </p:grpSpPr>
        <p:sp>
          <p:nvSpPr>
            <p:cNvPr id="27" name="Tekstvak 26"/>
            <p:cNvSpPr txBox="1"/>
            <p:nvPr/>
          </p:nvSpPr>
          <p:spPr>
            <a:xfrm>
              <a:off x="7020272" y="4797152"/>
              <a:ext cx="172819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/>
                <a:t>–</a:t>
              </a:r>
              <a:r>
                <a:rPr lang="nl-NL" dirty="0">
                  <a:sym typeface="Wingdings" pitchFamily="2" charset="2"/>
                </a:rPr>
                <a:t> 581.92 kJ/mol</a:t>
              </a:r>
              <a:endParaRPr lang="en-US" dirty="0"/>
            </a:p>
          </p:txBody>
        </p:sp>
        <p:cxnSp>
          <p:nvCxnSpPr>
            <p:cNvPr id="47" name="Rechte verbindingslijn 46"/>
            <p:cNvCxnSpPr/>
            <p:nvPr/>
          </p:nvCxnSpPr>
          <p:spPr>
            <a:xfrm>
              <a:off x="4572000" y="4725144"/>
              <a:ext cx="3456384" cy="0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Rechte verbindingslijn met pijl 56"/>
            <p:cNvCxnSpPr/>
            <p:nvPr/>
          </p:nvCxnSpPr>
          <p:spPr>
            <a:xfrm>
              <a:off x="6948264" y="4725144"/>
              <a:ext cx="0" cy="568800"/>
            </a:xfrm>
            <a:prstGeom prst="straightConnector1">
              <a:avLst/>
            </a:prstGeom>
            <a:ln>
              <a:solidFill>
                <a:srgbClr val="7030A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4" name="Groep 63"/>
          <p:cNvGrpSpPr/>
          <p:nvPr/>
        </p:nvGrpSpPr>
        <p:grpSpPr>
          <a:xfrm>
            <a:off x="767408" y="2204864"/>
            <a:ext cx="7571974" cy="3744416"/>
            <a:chOff x="-108520" y="1628800"/>
            <a:chExt cx="7571974" cy="3744416"/>
          </a:xfrm>
        </p:grpSpPr>
        <p:grpSp>
          <p:nvGrpSpPr>
            <p:cNvPr id="43" name="Groep 42"/>
            <p:cNvGrpSpPr/>
            <p:nvPr/>
          </p:nvGrpSpPr>
          <p:grpSpPr>
            <a:xfrm>
              <a:off x="-36512" y="2276872"/>
              <a:ext cx="7499966" cy="3096344"/>
              <a:chOff x="-36512" y="2276872"/>
              <a:chExt cx="7499966" cy="3096344"/>
            </a:xfrm>
          </p:grpSpPr>
          <p:cxnSp>
            <p:nvCxnSpPr>
              <p:cNvPr id="6" name="Rechte verbindingslijn 5"/>
              <p:cNvCxnSpPr/>
              <p:nvPr/>
            </p:nvCxnSpPr>
            <p:spPr>
              <a:xfrm>
                <a:off x="827584" y="2276872"/>
                <a:ext cx="0" cy="309634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" name="Tekstvak 8"/>
              <p:cNvSpPr txBox="1"/>
              <p:nvPr/>
            </p:nvSpPr>
            <p:spPr>
              <a:xfrm>
                <a:off x="-36512" y="2321004"/>
                <a:ext cx="971600" cy="135421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i="1" dirty="0">
                    <a:latin typeface="Times New Roman" pitchFamily="18" charset="0"/>
                    <a:cs typeface="Times New Roman" pitchFamily="18" charset="0"/>
                  </a:rPr>
                  <a:t>     H</a:t>
                </a:r>
                <a:r>
                  <a:rPr lang="nl-NL" dirty="0"/>
                  <a:t> (kJ/mol)</a:t>
                </a:r>
              </a:p>
              <a:p>
                <a:endParaRPr lang="nl-NL" sz="2800" dirty="0"/>
              </a:p>
              <a:p>
                <a:r>
                  <a:rPr lang="nl-NL" dirty="0"/>
                  <a:t>          0</a:t>
                </a:r>
                <a:endParaRPr lang="en-US" dirty="0"/>
              </a:p>
            </p:txBody>
          </p:sp>
          <p:cxnSp>
            <p:nvCxnSpPr>
              <p:cNvPr id="11" name="Rechte verbindingslijn 10"/>
              <p:cNvCxnSpPr/>
              <p:nvPr/>
            </p:nvCxnSpPr>
            <p:spPr>
              <a:xfrm>
                <a:off x="827584" y="3501008"/>
                <a:ext cx="663587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3" name="Rechthoek 62"/>
            <p:cNvSpPr/>
            <p:nvPr/>
          </p:nvSpPr>
          <p:spPr>
            <a:xfrm>
              <a:off x="-108520" y="1628800"/>
              <a:ext cx="3203698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nl-NL" sz="2400" dirty="0">
                  <a:sym typeface="Wingdings" pitchFamily="2" charset="2"/>
                </a:rPr>
                <a:t> In </a:t>
              </a:r>
              <a:r>
                <a:rPr lang="nl-NL" sz="2400" dirty="0" err="1">
                  <a:sym typeface="Wingdings" pitchFamily="2" charset="2"/>
                </a:rPr>
                <a:t>an</a:t>
              </a:r>
              <a:r>
                <a:rPr lang="nl-NL" sz="2400" dirty="0">
                  <a:sym typeface="Wingdings" pitchFamily="2" charset="2"/>
                </a:rPr>
                <a:t> </a:t>
              </a:r>
              <a:r>
                <a:rPr lang="nl-NL" sz="2400" dirty="0" err="1">
                  <a:sym typeface="Wingdings" pitchFamily="2" charset="2"/>
                </a:rPr>
                <a:t>enthalpy</a:t>
              </a:r>
              <a:r>
                <a:rPr lang="nl-NL" sz="2400" dirty="0">
                  <a:sym typeface="Wingdings" pitchFamily="2" charset="2"/>
                </a:rPr>
                <a:t> diagram:</a:t>
              </a:r>
              <a:endParaRPr lang="en-US" sz="2400" dirty="0"/>
            </a:p>
          </p:txBody>
        </p:sp>
      </p:grpSp>
      <p:cxnSp>
        <p:nvCxnSpPr>
          <p:cNvPr id="31" name="Rechte verbindingslijn met pijl 30"/>
          <p:cNvCxnSpPr/>
          <p:nvPr/>
        </p:nvCxnSpPr>
        <p:spPr>
          <a:xfrm flipV="1">
            <a:off x="1199456" y="3510300"/>
            <a:ext cx="0" cy="43204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479375" y="188640"/>
            <a:ext cx="32534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</a:pPr>
            <a:r>
              <a:rPr lang="nl-NL" sz="2400" dirty="0">
                <a:sym typeface="Wingdings" pitchFamily="2" charset="2"/>
              </a:rPr>
              <a:t>c) </a:t>
            </a:r>
            <a:r>
              <a:rPr lang="el-GR" sz="2400" dirty="0">
                <a:sym typeface="Wingdings" pitchFamily="2" charset="2"/>
              </a:rPr>
              <a:t>Δ</a:t>
            </a:r>
            <a:r>
              <a:rPr lang="nl-NL" sz="2400" baseline="-25000" dirty="0" err="1">
                <a:sym typeface="Wingdings" pitchFamily="2" charset="2"/>
              </a:rPr>
              <a:t>r</a:t>
            </a:r>
            <a:r>
              <a:rPr lang="nl-NL" sz="2400" i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</a:t>
            </a:r>
            <a:r>
              <a:rPr lang="nl-NL" sz="2400" baseline="-25000" dirty="0">
                <a:solidFill>
                  <a:srgbClr val="FF0000"/>
                </a:solidFill>
                <a:sym typeface="Wingdings" pitchFamily="2" charset="2"/>
              </a:rPr>
              <a:t>(423 K)</a:t>
            </a:r>
            <a:r>
              <a:rPr lang="nl-NL" sz="2400" dirty="0">
                <a:solidFill>
                  <a:srgbClr val="FF0000"/>
                </a:solidFill>
                <a:sym typeface="Wingdings" pitchFamily="2" charset="2"/>
              </a:rPr>
              <a:t>  </a:t>
            </a:r>
            <a:r>
              <a:rPr lang="nl-NL" sz="2400" dirty="0">
                <a:sym typeface="Wingdings" pitchFamily="2" charset="2"/>
              </a:rPr>
              <a:t>= ………….?         </a:t>
            </a:r>
            <a:endParaRPr lang="en-US" sz="2400" dirty="0"/>
          </a:p>
        </p:txBody>
      </p:sp>
      <p:sp>
        <p:nvSpPr>
          <p:cNvPr id="16" name="Tekstvak 15"/>
          <p:cNvSpPr txBox="1"/>
          <p:nvPr/>
        </p:nvSpPr>
        <p:spPr>
          <a:xfrm>
            <a:off x="5015880" y="1844824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Fe + 2 C + 2 O</a:t>
            </a:r>
            <a:r>
              <a:rPr lang="nl-NL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baseline="-25000" dirty="0">
              <a:solidFill>
                <a:srgbClr val="FF0000"/>
              </a:solidFill>
            </a:endParaRPr>
          </a:p>
        </p:txBody>
      </p:sp>
      <p:grpSp>
        <p:nvGrpSpPr>
          <p:cNvPr id="7" name="Groep 52"/>
          <p:cNvGrpSpPr/>
          <p:nvPr/>
        </p:nvGrpSpPr>
        <p:grpSpPr>
          <a:xfrm>
            <a:off x="6275512" y="3674060"/>
            <a:ext cx="3227768" cy="369332"/>
            <a:chOff x="4788024" y="4970204"/>
            <a:chExt cx="3227768" cy="369332"/>
          </a:xfrm>
        </p:grpSpPr>
        <p:sp>
          <p:nvSpPr>
            <p:cNvPr id="19" name="Tekstvak 18"/>
            <p:cNvSpPr txBox="1"/>
            <p:nvPr/>
          </p:nvSpPr>
          <p:spPr>
            <a:xfrm>
              <a:off x="5262612" y="4970204"/>
              <a:ext cx="275318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>
                  <a:latin typeface="Times New Roman" pitchFamily="18" charset="0"/>
                  <a:cs typeface="Times New Roman" pitchFamily="18" charset="0"/>
                  <a:sym typeface="Wingdings" pitchFamily="2" charset="2"/>
                </a:rPr>
                <a:t>Fe + 2 CO</a:t>
              </a:r>
              <a:r>
                <a:rPr lang="nl-NL" baseline="-25000" dirty="0">
                  <a:latin typeface="Times New Roman" pitchFamily="18" charset="0"/>
                  <a:cs typeface="Times New Roman" pitchFamily="18" charset="0"/>
                  <a:sym typeface="Wingdings" pitchFamily="2" charset="2"/>
                </a:rPr>
                <a:t>2 </a:t>
              </a:r>
              <a:r>
                <a:rPr lang="nl-NL" dirty="0">
                  <a:solidFill>
                    <a:srgbClr val="0070C0"/>
                  </a:solidFill>
                  <a:sym typeface="Wingdings" pitchFamily="2" charset="2"/>
                </a:rPr>
                <a:t>(298 K)</a:t>
              </a:r>
              <a:endParaRPr lang="nl-NL" baseline="-25000" dirty="0">
                <a:solidFill>
                  <a:srgbClr val="0070C0"/>
                </a:solidFill>
                <a:sym typeface="Wingdings" pitchFamily="2" charset="2"/>
              </a:endParaRPr>
            </a:p>
          </p:txBody>
        </p:sp>
        <p:cxnSp>
          <p:nvCxnSpPr>
            <p:cNvPr id="20" name="Rechte verbindingslijn 19"/>
            <p:cNvCxnSpPr/>
            <p:nvPr/>
          </p:nvCxnSpPr>
          <p:spPr>
            <a:xfrm>
              <a:off x="4788024" y="5301208"/>
              <a:ext cx="31767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ep 48"/>
          <p:cNvGrpSpPr/>
          <p:nvPr/>
        </p:nvGrpSpPr>
        <p:grpSpPr>
          <a:xfrm>
            <a:off x="2315073" y="2564904"/>
            <a:ext cx="2830843" cy="369332"/>
            <a:chOff x="827584" y="3861048"/>
            <a:chExt cx="2830843" cy="369332"/>
          </a:xfrm>
        </p:grpSpPr>
        <p:cxnSp>
          <p:nvCxnSpPr>
            <p:cNvPr id="13" name="Rechte verbindingslijn 12"/>
            <p:cNvCxnSpPr/>
            <p:nvPr/>
          </p:nvCxnSpPr>
          <p:spPr>
            <a:xfrm>
              <a:off x="827584" y="4221088"/>
              <a:ext cx="190604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kstvak 13"/>
            <p:cNvSpPr txBox="1"/>
            <p:nvPr/>
          </p:nvSpPr>
          <p:spPr>
            <a:xfrm>
              <a:off x="1187624" y="3861048"/>
              <a:ext cx="247080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>
                  <a:latin typeface="Times New Roman" pitchFamily="18" charset="0"/>
                  <a:cs typeface="Times New Roman" pitchFamily="18" charset="0"/>
                </a:rPr>
                <a:t>FeC</a:t>
              </a:r>
              <a:r>
                <a:rPr lang="nl-NL" baseline="-25000" dirty="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nl-NL" dirty="0">
                  <a:latin typeface="Times New Roman" pitchFamily="18" charset="0"/>
                  <a:cs typeface="Times New Roman" pitchFamily="18" charset="0"/>
                </a:rPr>
                <a:t>O</a:t>
              </a:r>
              <a:r>
                <a:rPr lang="nl-NL" baseline="-25000" dirty="0">
                  <a:latin typeface="Times New Roman" pitchFamily="18" charset="0"/>
                  <a:cs typeface="Times New Roman" pitchFamily="18" charset="0"/>
                </a:rPr>
                <a:t>4</a:t>
              </a:r>
              <a:r>
                <a:rPr lang="nl-NL" baseline="-25000" dirty="0"/>
                <a:t> </a:t>
              </a:r>
              <a:r>
                <a:rPr lang="nl-NL" dirty="0">
                  <a:solidFill>
                    <a:srgbClr val="FF0000"/>
                  </a:solidFill>
                </a:rPr>
                <a:t>(423 K)</a:t>
              </a:r>
              <a:endParaRPr lang="en-US" baseline="-25000" dirty="0">
                <a:solidFill>
                  <a:srgbClr val="FF0000"/>
                </a:solidFill>
              </a:endParaRPr>
            </a:p>
          </p:txBody>
        </p:sp>
      </p:grpSp>
      <p:cxnSp>
        <p:nvCxnSpPr>
          <p:cNvPr id="15" name="Rechte verbindingslijn met pijl 14"/>
          <p:cNvCxnSpPr/>
          <p:nvPr/>
        </p:nvCxnSpPr>
        <p:spPr>
          <a:xfrm>
            <a:off x="4115272" y="2932200"/>
            <a:ext cx="0" cy="496800"/>
          </a:xfrm>
          <a:prstGeom prst="straightConnector1">
            <a:avLst/>
          </a:prstGeom>
          <a:ln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Groep 36"/>
          <p:cNvGrpSpPr/>
          <p:nvPr/>
        </p:nvGrpSpPr>
        <p:grpSpPr>
          <a:xfrm>
            <a:off x="2632980" y="3538917"/>
            <a:ext cx="1662820" cy="369332"/>
            <a:chOff x="1056755" y="4794199"/>
            <a:chExt cx="1662820" cy="369332"/>
          </a:xfrm>
        </p:grpSpPr>
        <p:sp>
          <p:nvSpPr>
            <p:cNvPr id="25" name="Lijntoelichting 2 24"/>
            <p:cNvSpPr/>
            <p:nvPr/>
          </p:nvSpPr>
          <p:spPr>
            <a:xfrm>
              <a:off x="1056755" y="4803490"/>
              <a:ext cx="1296144" cy="360040"/>
            </a:xfrm>
            <a:prstGeom prst="borderCallout2">
              <a:avLst>
                <a:gd name="adj1" fmla="val 280"/>
                <a:gd name="adj2" fmla="val 44898"/>
                <a:gd name="adj3" fmla="val -94383"/>
                <a:gd name="adj4" fmla="val 44261"/>
                <a:gd name="adj5" fmla="val -120491"/>
                <a:gd name="adj6" fmla="val 1149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Tekstvak 26"/>
            <p:cNvSpPr txBox="1"/>
            <p:nvPr/>
          </p:nvSpPr>
          <p:spPr>
            <a:xfrm>
              <a:off x="1063391" y="4794199"/>
              <a:ext cx="165618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/>
                <a:t>105∙(–125) J</a:t>
              </a:r>
              <a:endParaRPr lang="en-US" dirty="0"/>
            </a:p>
          </p:txBody>
        </p:sp>
      </p:grpSp>
      <p:grpSp>
        <p:nvGrpSpPr>
          <p:cNvPr id="35" name="Groep 40"/>
          <p:cNvGrpSpPr/>
          <p:nvPr/>
        </p:nvGrpSpPr>
        <p:grpSpPr>
          <a:xfrm>
            <a:off x="7339772" y="4571836"/>
            <a:ext cx="2808312" cy="369332"/>
            <a:chOff x="5762460" y="5867980"/>
            <a:chExt cx="2664296" cy="369332"/>
          </a:xfrm>
        </p:grpSpPr>
        <p:sp>
          <p:nvSpPr>
            <p:cNvPr id="34" name="Lijntoelichting 2 33"/>
            <p:cNvSpPr/>
            <p:nvPr/>
          </p:nvSpPr>
          <p:spPr>
            <a:xfrm>
              <a:off x="5796136" y="5877272"/>
              <a:ext cx="2459350" cy="360040"/>
            </a:xfrm>
            <a:prstGeom prst="borderCallout2">
              <a:avLst>
                <a:gd name="adj1" fmla="val 279"/>
                <a:gd name="adj2" fmla="val 82096"/>
                <a:gd name="adj3" fmla="val -195972"/>
                <a:gd name="adj4" fmla="val 72159"/>
                <a:gd name="adj5" fmla="val -196223"/>
                <a:gd name="adj6" fmla="val 50779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Tekstvak 35"/>
            <p:cNvSpPr txBox="1"/>
            <p:nvPr/>
          </p:nvSpPr>
          <p:spPr>
            <a:xfrm>
              <a:off x="5762460" y="5867980"/>
              <a:ext cx="266429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/>
                <a:t> (25.69 + 2∙37.11)∙(+125) J</a:t>
              </a:r>
              <a:endParaRPr lang="en-US" dirty="0"/>
            </a:p>
          </p:txBody>
        </p:sp>
      </p:grpSp>
      <p:grpSp>
        <p:nvGrpSpPr>
          <p:cNvPr id="18" name="Groep 53"/>
          <p:cNvGrpSpPr/>
          <p:nvPr/>
        </p:nvGrpSpPr>
        <p:grpSpPr>
          <a:xfrm>
            <a:off x="7879325" y="3312864"/>
            <a:ext cx="2965009" cy="692200"/>
            <a:chOff x="6300192" y="4609008"/>
            <a:chExt cx="2965009" cy="692200"/>
          </a:xfrm>
        </p:grpSpPr>
        <p:cxnSp>
          <p:nvCxnSpPr>
            <p:cNvPr id="40" name="Rechte verbindingslijn 39"/>
            <p:cNvCxnSpPr/>
            <p:nvPr/>
          </p:nvCxnSpPr>
          <p:spPr>
            <a:xfrm>
              <a:off x="6300192" y="4941168"/>
              <a:ext cx="172819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Rechte verbindingslijn met pijl 43"/>
            <p:cNvCxnSpPr/>
            <p:nvPr/>
          </p:nvCxnSpPr>
          <p:spPr>
            <a:xfrm flipV="1">
              <a:off x="7117401" y="4941168"/>
              <a:ext cx="0" cy="360040"/>
            </a:xfrm>
            <a:prstGeom prst="straightConnector1">
              <a:avLst/>
            </a:prstGeom>
            <a:ln>
              <a:solidFill>
                <a:srgbClr val="7030A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Tekstvak 44"/>
            <p:cNvSpPr txBox="1"/>
            <p:nvPr/>
          </p:nvSpPr>
          <p:spPr>
            <a:xfrm>
              <a:off x="6512021" y="4609008"/>
              <a:ext cx="275318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>
                  <a:latin typeface="Times New Roman" pitchFamily="18" charset="0"/>
                  <a:cs typeface="Times New Roman" pitchFamily="18" charset="0"/>
                  <a:sym typeface="Wingdings" pitchFamily="2" charset="2"/>
                </a:rPr>
                <a:t>Fe + 2 CO</a:t>
              </a:r>
              <a:r>
                <a:rPr lang="nl-NL" baseline="-25000" dirty="0">
                  <a:latin typeface="Times New Roman" pitchFamily="18" charset="0"/>
                  <a:cs typeface="Times New Roman" pitchFamily="18" charset="0"/>
                  <a:sym typeface="Wingdings" pitchFamily="2" charset="2"/>
                </a:rPr>
                <a:t>2 </a:t>
              </a:r>
              <a:r>
                <a:rPr lang="nl-NL" dirty="0">
                  <a:solidFill>
                    <a:srgbClr val="FF0000"/>
                  </a:solidFill>
                  <a:sym typeface="Wingdings" pitchFamily="2" charset="2"/>
                </a:rPr>
                <a:t>(423 K)</a:t>
              </a:r>
              <a:endParaRPr lang="nl-NL" baseline="-25000" dirty="0">
                <a:solidFill>
                  <a:srgbClr val="FF0000"/>
                </a:solidFill>
                <a:sym typeface="Wingdings" pitchFamily="2" charset="2"/>
              </a:endParaRPr>
            </a:p>
          </p:txBody>
        </p:sp>
      </p:grpSp>
      <p:grpSp>
        <p:nvGrpSpPr>
          <p:cNvPr id="67" name="Groep 66"/>
          <p:cNvGrpSpPr/>
          <p:nvPr/>
        </p:nvGrpSpPr>
        <p:grpSpPr>
          <a:xfrm>
            <a:off x="4259289" y="2924944"/>
            <a:ext cx="4871011" cy="720080"/>
            <a:chOff x="2771800" y="4221088"/>
            <a:chExt cx="4871011" cy="720080"/>
          </a:xfrm>
        </p:grpSpPr>
        <p:cxnSp>
          <p:nvCxnSpPr>
            <p:cNvPr id="23" name="Rechte verbindingslijn 22"/>
            <p:cNvCxnSpPr/>
            <p:nvPr/>
          </p:nvCxnSpPr>
          <p:spPr>
            <a:xfrm>
              <a:off x="2771800" y="4221088"/>
              <a:ext cx="4871011" cy="0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Rechte verbindingslijn met pijl 55"/>
            <p:cNvCxnSpPr/>
            <p:nvPr/>
          </p:nvCxnSpPr>
          <p:spPr>
            <a:xfrm>
              <a:off x="6588224" y="4221088"/>
              <a:ext cx="0" cy="720080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6" name="Groep 65"/>
          <p:cNvGrpSpPr/>
          <p:nvPr/>
        </p:nvGrpSpPr>
        <p:grpSpPr>
          <a:xfrm>
            <a:off x="3918605" y="1096582"/>
            <a:ext cx="6497874" cy="432048"/>
            <a:chOff x="2843808" y="2420888"/>
            <a:chExt cx="5869858" cy="432048"/>
          </a:xfrm>
        </p:grpSpPr>
        <p:sp>
          <p:nvSpPr>
            <p:cNvPr id="59" name="Lijntoelichting 2 58"/>
            <p:cNvSpPr/>
            <p:nvPr/>
          </p:nvSpPr>
          <p:spPr>
            <a:xfrm>
              <a:off x="2843808" y="2420888"/>
              <a:ext cx="5869858" cy="432048"/>
            </a:xfrm>
            <a:prstGeom prst="borderCallout2">
              <a:avLst>
                <a:gd name="adj1" fmla="val 479426"/>
                <a:gd name="adj2" fmla="val 65407"/>
                <a:gd name="adj3" fmla="val 291000"/>
                <a:gd name="adj4" fmla="val 91479"/>
                <a:gd name="adj5" fmla="val 102330"/>
                <a:gd name="adj6" fmla="val 91672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Tekstvak 59"/>
            <p:cNvSpPr txBox="1"/>
            <p:nvPr/>
          </p:nvSpPr>
          <p:spPr>
            <a:xfrm>
              <a:off x="2915816" y="2439758"/>
              <a:ext cx="579785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dirty="0">
                  <a:sym typeface="Wingdings" pitchFamily="2" charset="2"/>
                </a:rPr>
                <a:t>Δ</a:t>
              </a:r>
              <a:r>
                <a:rPr lang="nl-NL" baseline="-25000" dirty="0">
                  <a:sym typeface="Wingdings" pitchFamily="2" charset="2"/>
                </a:rPr>
                <a:t>r</a:t>
              </a:r>
              <a:r>
                <a:rPr lang="nl-NL" i="1" dirty="0">
                  <a:latin typeface="Times New Roman" pitchFamily="18" charset="0"/>
                  <a:cs typeface="Times New Roman" pitchFamily="18" charset="0"/>
                  <a:sym typeface="Wingdings" pitchFamily="2" charset="2"/>
                </a:rPr>
                <a:t>H</a:t>
              </a:r>
              <a:r>
                <a:rPr lang="nl-NL" b="1" baseline="-25000" dirty="0">
                  <a:solidFill>
                    <a:srgbClr val="FF0000"/>
                  </a:solidFill>
                  <a:sym typeface="Wingdings" pitchFamily="2" charset="2"/>
                </a:rPr>
                <a:t>(423 K)</a:t>
              </a:r>
              <a:r>
                <a:rPr lang="nl-NL" b="1" dirty="0">
                  <a:solidFill>
                    <a:srgbClr val="FF0000"/>
                  </a:solidFill>
                  <a:sym typeface="Wingdings" pitchFamily="2" charset="2"/>
                </a:rPr>
                <a:t> </a:t>
              </a:r>
              <a:r>
                <a:rPr lang="nl-NL" dirty="0"/>
                <a:t>= 105∙(–125) – 581.92∙10</a:t>
              </a:r>
              <a:r>
                <a:rPr lang="nl-NL" baseline="30000" dirty="0"/>
                <a:t>3</a:t>
              </a:r>
              <a:r>
                <a:rPr lang="nl-NL" dirty="0"/>
                <a:t> + 99.91∙(+125) = – </a:t>
              </a:r>
              <a:r>
                <a:rPr lang="nl-NL" dirty="0" smtClean="0"/>
                <a:t>582.56 </a:t>
              </a:r>
              <a:r>
                <a:rPr lang="nl-NL" dirty="0"/>
                <a:t>∙10</a:t>
              </a:r>
              <a:r>
                <a:rPr lang="nl-NL" baseline="30000" dirty="0"/>
                <a:t>3</a:t>
              </a:r>
              <a:r>
                <a:rPr lang="nl-NL" dirty="0"/>
                <a:t> J</a:t>
              </a:r>
              <a:endParaRPr lang="en-US" dirty="0"/>
            </a:p>
          </p:txBody>
        </p:sp>
      </p:grpSp>
      <p:grpSp>
        <p:nvGrpSpPr>
          <p:cNvPr id="47" name="Groep 46"/>
          <p:cNvGrpSpPr/>
          <p:nvPr/>
        </p:nvGrpSpPr>
        <p:grpSpPr>
          <a:xfrm>
            <a:off x="1459026" y="188640"/>
            <a:ext cx="7491917" cy="3888432"/>
            <a:chOff x="-28463" y="1484784"/>
            <a:chExt cx="7491917" cy="3888432"/>
          </a:xfrm>
        </p:grpSpPr>
        <p:grpSp>
          <p:nvGrpSpPr>
            <p:cNvPr id="50" name="Groep 42"/>
            <p:cNvGrpSpPr/>
            <p:nvPr/>
          </p:nvGrpSpPr>
          <p:grpSpPr>
            <a:xfrm>
              <a:off x="-28463" y="2276872"/>
              <a:ext cx="7491917" cy="3096344"/>
              <a:chOff x="-28463" y="2276872"/>
              <a:chExt cx="7491917" cy="3096344"/>
            </a:xfrm>
          </p:grpSpPr>
          <p:cxnSp>
            <p:nvCxnSpPr>
              <p:cNvPr id="52" name="Rechte verbindingslijn 51"/>
              <p:cNvCxnSpPr/>
              <p:nvPr/>
            </p:nvCxnSpPr>
            <p:spPr>
              <a:xfrm>
                <a:off x="827584" y="2276872"/>
                <a:ext cx="0" cy="309634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3" name="Tekstvak 52"/>
              <p:cNvSpPr txBox="1"/>
              <p:nvPr/>
            </p:nvSpPr>
            <p:spPr>
              <a:xfrm>
                <a:off x="-28463" y="2276872"/>
                <a:ext cx="971600" cy="14157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i="1" dirty="0">
                    <a:latin typeface="Times New Roman" pitchFamily="18" charset="0"/>
                    <a:cs typeface="Times New Roman" pitchFamily="18" charset="0"/>
                  </a:rPr>
                  <a:t>     H</a:t>
                </a:r>
                <a:r>
                  <a:rPr lang="nl-NL" dirty="0"/>
                  <a:t> (kJ/mol)</a:t>
                </a:r>
              </a:p>
              <a:p>
                <a:endParaRPr lang="nl-NL" sz="1400" dirty="0"/>
              </a:p>
              <a:p>
                <a:endParaRPr lang="nl-NL" dirty="0"/>
              </a:p>
              <a:p>
                <a:r>
                  <a:rPr lang="nl-NL" dirty="0"/>
                  <a:t>          0</a:t>
                </a:r>
                <a:endParaRPr lang="en-US" dirty="0"/>
              </a:p>
            </p:txBody>
          </p:sp>
          <p:cxnSp>
            <p:nvCxnSpPr>
              <p:cNvPr id="54" name="Rechte verbindingslijn 53"/>
              <p:cNvCxnSpPr/>
              <p:nvPr/>
            </p:nvCxnSpPr>
            <p:spPr>
              <a:xfrm>
                <a:off x="827584" y="3501008"/>
                <a:ext cx="663587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9" name="Rechthoek 48"/>
            <p:cNvSpPr/>
            <p:nvPr/>
          </p:nvSpPr>
          <p:spPr>
            <a:xfrm>
              <a:off x="2380094" y="1484784"/>
              <a:ext cx="4048481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nl-NL" sz="2400" dirty="0">
                  <a:sym typeface="Wingdings" pitchFamily="2" charset="2"/>
                </a:rPr>
                <a:t> In </a:t>
              </a:r>
              <a:r>
                <a:rPr lang="nl-NL" sz="2400" dirty="0" err="1">
                  <a:sym typeface="Wingdings" pitchFamily="2" charset="2"/>
                </a:rPr>
                <a:t>the</a:t>
              </a:r>
              <a:r>
                <a:rPr lang="nl-NL" sz="2400" dirty="0">
                  <a:sym typeface="Wingdings" pitchFamily="2" charset="2"/>
                </a:rPr>
                <a:t> </a:t>
              </a:r>
              <a:r>
                <a:rPr lang="nl-NL" sz="2400" dirty="0" err="1">
                  <a:sym typeface="Wingdings" pitchFamily="2" charset="2"/>
                </a:rPr>
                <a:t>same</a:t>
              </a:r>
              <a:r>
                <a:rPr lang="nl-NL" sz="2400" dirty="0">
                  <a:sym typeface="Wingdings" pitchFamily="2" charset="2"/>
                </a:rPr>
                <a:t> </a:t>
              </a:r>
              <a:r>
                <a:rPr lang="nl-NL" sz="2400" dirty="0" err="1">
                  <a:sym typeface="Wingdings" pitchFamily="2" charset="2"/>
                </a:rPr>
                <a:t>enthalpy</a:t>
              </a:r>
              <a:r>
                <a:rPr lang="nl-NL" sz="2400" dirty="0">
                  <a:sym typeface="Wingdings" pitchFamily="2" charset="2"/>
                </a:rPr>
                <a:t> diagram:</a:t>
              </a:r>
              <a:endParaRPr lang="en-US" sz="2400" dirty="0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3971256" y="3068960"/>
            <a:ext cx="3166968" cy="936104"/>
            <a:chOff x="2483768" y="3645024"/>
            <a:chExt cx="3166968" cy="936104"/>
          </a:xfrm>
        </p:grpSpPr>
        <p:cxnSp>
          <p:nvCxnSpPr>
            <p:cNvPr id="17" name="Rechte verbindingslijn 16"/>
            <p:cNvCxnSpPr/>
            <p:nvPr/>
          </p:nvCxnSpPr>
          <p:spPr>
            <a:xfrm>
              <a:off x="2483768" y="4005064"/>
              <a:ext cx="2188425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Tekstvak 28"/>
            <p:cNvSpPr txBox="1"/>
            <p:nvPr/>
          </p:nvSpPr>
          <p:spPr>
            <a:xfrm>
              <a:off x="2627784" y="3645024"/>
              <a:ext cx="247080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>
                  <a:latin typeface="Times New Roman" pitchFamily="18" charset="0"/>
                  <a:cs typeface="Times New Roman" pitchFamily="18" charset="0"/>
                </a:rPr>
                <a:t>FeC</a:t>
              </a:r>
              <a:r>
                <a:rPr lang="nl-NL" baseline="-25000" dirty="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nl-NL" dirty="0">
                  <a:latin typeface="Times New Roman" pitchFamily="18" charset="0"/>
                  <a:cs typeface="Times New Roman" pitchFamily="18" charset="0"/>
                </a:rPr>
                <a:t>O</a:t>
              </a:r>
              <a:r>
                <a:rPr lang="nl-NL" baseline="-25000" dirty="0">
                  <a:latin typeface="Times New Roman" pitchFamily="18" charset="0"/>
                  <a:cs typeface="Times New Roman" pitchFamily="18" charset="0"/>
                </a:rPr>
                <a:t>4</a:t>
              </a:r>
              <a:r>
                <a:rPr lang="nl-NL" baseline="-25000" dirty="0"/>
                <a:t> </a:t>
              </a:r>
              <a:r>
                <a:rPr lang="nl-NL" dirty="0">
                  <a:solidFill>
                    <a:srgbClr val="0070C0"/>
                  </a:solidFill>
                </a:rPr>
                <a:t>(298 K)</a:t>
              </a:r>
              <a:endParaRPr lang="en-US" baseline="-25000" dirty="0">
                <a:solidFill>
                  <a:srgbClr val="0070C0"/>
                </a:solidFill>
              </a:endParaRPr>
            </a:p>
          </p:txBody>
        </p:sp>
        <p:cxnSp>
          <p:nvCxnSpPr>
            <p:cNvPr id="55" name="Rechte verbindingslijn 54"/>
            <p:cNvCxnSpPr/>
            <p:nvPr/>
          </p:nvCxnSpPr>
          <p:spPr>
            <a:xfrm>
              <a:off x="3851920" y="4581128"/>
              <a:ext cx="1008112" cy="0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Rechte verbindingslijn met pijl 57"/>
            <p:cNvCxnSpPr/>
            <p:nvPr/>
          </p:nvCxnSpPr>
          <p:spPr>
            <a:xfrm>
              <a:off x="4054578" y="4005064"/>
              <a:ext cx="0" cy="568800"/>
            </a:xfrm>
            <a:prstGeom prst="straightConnector1">
              <a:avLst/>
            </a:prstGeom>
            <a:ln>
              <a:solidFill>
                <a:srgbClr val="7030A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Tekstvak 61"/>
            <p:cNvSpPr txBox="1"/>
            <p:nvPr/>
          </p:nvSpPr>
          <p:spPr>
            <a:xfrm>
              <a:off x="3138679" y="4016097"/>
              <a:ext cx="25120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dirty="0">
                  <a:sym typeface="Wingdings" pitchFamily="2" charset="2"/>
                </a:rPr>
                <a:t>Δ</a:t>
              </a:r>
              <a:r>
                <a:rPr lang="nl-NL" baseline="-25000" dirty="0" err="1">
                  <a:sym typeface="Wingdings" pitchFamily="2" charset="2"/>
                </a:rPr>
                <a:t>r</a:t>
              </a:r>
              <a:r>
                <a:rPr lang="nl-NL" i="1" dirty="0" err="1">
                  <a:latin typeface="Times New Roman" pitchFamily="18" charset="0"/>
                  <a:cs typeface="Times New Roman" pitchFamily="18" charset="0"/>
                  <a:sym typeface="Wingdings" pitchFamily="2" charset="2"/>
                </a:rPr>
                <a:t>H</a:t>
              </a:r>
              <a:r>
                <a:rPr lang="nl-NL" b="1" baseline="-25000" dirty="0">
                  <a:solidFill>
                    <a:srgbClr val="0070C0"/>
                  </a:solidFill>
                  <a:sym typeface="Wingdings" pitchFamily="2" charset="2"/>
                </a:rPr>
                <a:t>(298 K)   </a:t>
              </a:r>
              <a:r>
                <a:rPr lang="nl-NL" b="1" dirty="0">
                  <a:solidFill>
                    <a:srgbClr val="0070C0"/>
                  </a:solidFill>
                </a:rPr>
                <a:t> </a:t>
              </a:r>
              <a:r>
                <a:rPr lang="nl-NL" dirty="0"/>
                <a:t>–</a:t>
              </a:r>
              <a:r>
                <a:rPr lang="nl-NL" dirty="0">
                  <a:sym typeface="Wingdings" pitchFamily="2" charset="2"/>
                </a:rPr>
                <a:t> 581.92 kJ</a:t>
              </a:r>
              <a:endParaRPr lang="en-US" dirty="0"/>
            </a:p>
          </p:txBody>
        </p:sp>
      </p:grpSp>
      <p:sp>
        <p:nvSpPr>
          <p:cNvPr id="63" name="Rechthoek 62"/>
          <p:cNvSpPr/>
          <p:nvPr/>
        </p:nvSpPr>
        <p:spPr>
          <a:xfrm>
            <a:off x="5608878" y="3459518"/>
            <a:ext cx="1158084" cy="3388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407368" y="5445224"/>
            <a:ext cx="1147971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000" dirty="0">
                <a:sym typeface="Wingdings" pitchFamily="2" charset="2"/>
              </a:rPr>
              <a:t>     </a:t>
            </a:r>
            <a:r>
              <a:rPr lang="nl-NL" sz="2000" dirty="0" err="1">
                <a:sym typeface="Wingdings" pitchFamily="2" charset="2"/>
              </a:rPr>
              <a:t>So</a:t>
            </a:r>
            <a:r>
              <a:rPr lang="nl-NL" sz="2000" dirty="0">
                <a:sym typeface="Wingdings" pitchFamily="2" charset="2"/>
              </a:rPr>
              <a:t>:  </a:t>
            </a:r>
            <a:r>
              <a:rPr lang="el-GR" sz="2000" dirty="0">
                <a:sym typeface="Wingdings" pitchFamily="2" charset="2"/>
              </a:rPr>
              <a:t>Δ</a:t>
            </a:r>
            <a:r>
              <a:rPr lang="nl-NL" sz="2000" baseline="-25000" dirty="0">
                <a:sym typeface="Wingdings" pitchFamily="2" charset="2"/>
              </a:rPr>
              <a:t>r</a:t>
            </a:r>
            <a:r>
              <a:rPr lang="nl-NL" sz="2000" i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</a:t>
            </a:r>
            <a:r>
              <a:rPr lang="nl-NL" sz="2000" b="1" baseline="-25000" dirty="0">
                <a:solidFill>
                  <a:srgbClr val="FF0000"/>
                </a:solidFill>
                <a:sym typeface="Wingdings" pitchFamily="2" charset="2"/>
              </a:rPr>
              <a:t>(423 K)</a:t>
            </a:r>
            <a:r>
              <a:rPr lang="nl-NL" sz="2000" b="1" dirty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nl-NL" sz="2000" dirty="0"/>
              <a:t>= – </a:t>
            </a:r>
            <a:r>
              <a:rPr lang="nl-NL" sz="2000" dirty="0" smtClean="0"/>
              <a:t>582.56 kJ</a:t>
            </a:r>
            <a:endParaRPr lang="en-US" sz="2000" dirty="0"/>
          </a:p>
          <a:p>
            <a:r>
              <a:rPr lang="nl-NL" sz="2000" dirty="0"/>
              <a:t>e) </a:t>
            </a:r>
            <a:r>
              <a:rPr lang="nl-NL" sz="2000" dirty="0" err="1"/>
              <a:t>Enthalpy</a:t>
            </a:r>
            <a:r>
              <a:rPr lang="nl-NL" sz="2000" dirty="0"/>
              <a:t> </a:t>
            </a:r>
            <a:r>
              <a:rPr lang="nl-NL" sz="2000" dirty="0" err="1"/>
              <a:t>difference</a:t>
            </a:r>
            <a:r>
              <a:rPr lang="nl-NL" sz="2000" dirty="0"/>
              <a:t>:                     </a:t>
            </a:r>
            <a:r>
              <a:rPr lang="el-GR" sz="2000" dirty="0">
                <a:sym typeface="Wingdings" pitchFamily="2" charset="2"/>
              </a:rPr>
              <a:t>Δ</a:t>
            </a:r>
            <a:r>
              <a:rPr lang="nl-NL" sz="2000" baseline="-25000" dirty="0" err="1">
                <a:sym typeface="Wingdings" pitchFamily="2" charset="2"/>
              </a:rPr>
              <a:t>r</a:t>
            </a:r>
            <a:r>
              <a:rPr lang="nl-NL" sz="2000" i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</a:t>
            </a:r>
            <a:r>
              <a:rPr lang="nl-NL" sz="2000" b="1" baseline="-25000" dirty="0">
                <a:solidFill>
                  <a:srgbClr val="0070C0"/>
                </a:solidFill>
                <a:sym typeface="Wingdings" pitchFamily="2" charset="2"/>
              </a:rPr>
              <a:t>(298 K)</a:t>
            </a:r>
            <a:r>
              <a:rPr lang="nl-NL" sz="2000" b="1" dirty="0">
                <a:solidFill>
                  <a:srgbClr val="0070C0"/>
                </a:solidFill>
                <a:sym typeface="Wingdings" pitchFamily="2" charset="2"/>
              </a:rPr>
              <a:t> </a:t>
            </a:r>
            <a:r>
              <a:rPr lang="nl-NL" sz="2000" dirty="0"/>
              <a:t>– </a:t>
            </a:r>
            <a:r>
              <a:rPr lang="el-GR" sz="2000" dirty="0">
                <a:sym typeface="Wingdings" pitchFamily="2" charset="2"/>
              </a:rPr>
              <a:t>Δ</a:t>
            </a:r>
            <a:r>
              <a:rPr lang="nl-NL" sz="2000" baseline="-25000" dirty="0">
                <a:sym typeface="Wingdings" pitchFamily="2" charset="2"/>
              </a:rPr>
              <a:t>r</a:t>
            </a:r>
            <a:r>
              <a:rPr lang="nl-NL" sz="2000" i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</a:t>
            </a:r>
            <a:r>
              <a:rPr lang="nl-NL" sz="2000" b="1" baseline="-25000" dirty="0">
                <a:solidFill>
                  <a:srgbClr val="FF0000"/>
                </a:solidFill>
                <a:sym typeface="Wingdings" pitchFamily="2" charset="2"/>
              </a:rPr>
              <a:t>(423 K)</a:t>
            </a:r>
            <a:r>
              <a:rPr lang="nl-NL" sz="2000" b="1" dirty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nl-NL" sz="2000" dirty="0">
                <a:sym typeface="Wingdings" pitchFamily="2" charset="2"/>
              </a:rPr>
              <a:t>= </a:t>
            </a:r>
            <a:r>
              <a:rPr lang="nl-NL" sz="2000" dirty="0"/>
              <a:t>– 581.92 – (– </a:t>
            </a:r>
            <a:r>
              <a:rPr lang="nl-NL" sz="2000" dirty="0" smtClean="0"/>
              <a:t>582.56) </a:t>
            </a:r>
            <a:r>
              <a:rPr lang="nl-NL" sz="2000" dirty="0"/>
              <a:t>= </a:t>
            </a:r>
            <a:r>
              <a:rPr lang="nl-NL" sz="2000" dirty="0" smtClean="0"/>
              <a:t>0.64 </a:t>
            </a:r>
            <a:r>
              <a:rPr lang="nl-NL" sz="2000" dirty="0"/>
              <a:t>kJ</a:t>
            </a:r>
          </a:p>
          <a:p>
            <a:r>
              <a:rPr lang="nl-NL" sz="2000" dirty="0"/>
              <a:t>     As a percentage of </a:t>
            </a:r>
            <a:r>
              <a:rPr lang="el-GR" sz="2000" dirty="0">
                <a:sym typeface="Wingdings" pitchFamily="2" charset="2"/>
              </a:rPr>
              <a:t>Δ</a:t>
            </a:r>
            <a:r>
              <a:rPr lang="nl-NL" sz="2000" baseline="-25000" dirty="0" err="1">
                <a:sym typeface="Wingdings" pitchFamily="2" charset="2"/>
              </a:rPr>
              <a:t>r</a:t>
            </a:r>
            <a:r>
              <a:rPr lang="nl-NL" sz="2000" i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</a:t>
            </a:r>
            <a:r>
              <a:rPr lang="nl-NL" sz="2000" b="1" baseline="-25000" dirty="0">
                <a:solidFill>
                  <a:srgbClr val="0070C0"/>
                </a:solidFill>
                <a:sym typeface="Wingdings" pitchFamily="2" charset="2"/>
              </a:rPr>
              <a:t>(298 K)</a:t>
            </a:r>
            <a:r>
              <a:rPr lang="nl-NL" sz="2000" dirty="0"/>
              <a:t>:      </a:t>
            </a:r>
            <a:r>
              <a:rPr lang="nl-NL" sz="2000"/>
              <a:t>(</a:t>
            </a:r>
            <a:r>
              <a:rPr lang="nl-NL" sz="2000" smtClean="0"/>
              <a:t>0.64 </a:t>
            </a:r>
            <a:r>
              <a:rPr lang="nl-NL" sz="2000" dirty="0"/>
              <a:t>/ 581.92) x 100 % =  0.11 %</a:t>
            </a:r>
            <a:endParaRPr lang="en-US" sz="2000" dirty="0"/>
          </a:p>
        </p:txBody>
      </p:sp>
      <p:sp>
        <p:nvSpPr>
          <p:cNvPr id="5" name="Rectangle 4"/>
          <p:cNvSpPr/>
          <p:nvPr/>
        </p:nvSpPr>
        <p:spPr>
          <a:xfrm>
            <a:off x="7115731" y="2984310"/>
            <a:ext cx="10663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>
                <a:sym typeface="Wingdings" pitchFamily="2" charset="2"/>
              </a:rPr>
              <a:t>Δ</a:t>
            </a:r>
            <a:r>
              <a:rPr lang="nl-NL" baseline="-25000" dirty="0" err="1">
                <a:sym typeface="Wingdings" pitchFamily="2" charset="2"/>
              </a:rPr>
              <a:t>r</a:t>
            </a:r>
            <a:r>
              <a:rPr lang="nl-NL" i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</a:t>
            </a:r>
            <a:r>
              <a:rPr lang="nl-NL" b="1" baseline="-25000" dirty="0">
                <a:solidFill>
                  <a:srgbClr val="FF0000"/>
                </a:solidFill>
                <a:sym typeface="Wingdings" pitchFamily="2" charset="2"/>
              </a:rPr>
              <a:t>(423 K)</a:t>
            </a:r>
            <a:r>
              <a:rPr lang="nl-NL" b="1" dirty="0">
                <a:solidFill>
                  <a:srgbClr val="FF0000"/>
                </a:solidFill>
                <a:sym typeface="Wingdings" pitchFamily="2" charset="2"/>
              </a:rPr>
              <a:t> </a:t>
            </a:r>
            <a:endParaRPr lang="nl-NL" b="1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54224" y="4787860"/>
            <a:ext cx="1160241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ts val="600"/>
              </a:spcAft>
            </a:pPr>
            <a:r>
              <a:rPr lang="nl-NL" sz="2000" dirty="0">
                <a:sym typeface="Wingdings" pitchFamily="2" charset="2"/>
              </a:rPr>
              <a:t>    d) </a:t>
            </a:r>
            <a:r>
              <a:rPr lang="nl-NL" sz="2000" dirty="0" err="1">
                <a:sym typeface="Wingdings" pitchFamily="2" charset="2"/>
              </a:rPr>
              <a:t>Given</a:t>
            </a:r>
            <a:r>
              <a:rPr lang="nl-NL" sz="2000" dirty="0">
                <a:sym typeface="Wingdings" pitchFamily="2" charset="2"/>
              </a:rPr>
              <a:t>:  </a:t>
            </a:r>
            <a:r>
              <a:rPr lang="el-GR" sz="2000" dirty="0">
                <a:sym typeface="Wingdings" pitchFamily="2" charset="2"/>
              </a:rPr>
              <a:t>Δ</a:t>
            </a:r>
            <a:r>
              <a:rPr lang="nl-NL" sz="2000" i="1" dirty="0">
                <a:sym typeface="Wingdings" pitchFamily="2" charset="2"/>
              </a:rPr>
              <a:t>T</a:t>
            </a:r>
            <a:r>
              <a:rPr lang="nl-NL" sz="2000" dirty="0">
                <a:sym typeface="Wingdings" pitchFamily="2" charset="2"/>
              </a:rPr>
              <a:t> =  423 – 298 = 125 K </a:t>
            </a:r>
            <a:br>
              <a:rPr lang="nl-NL" sz="2000" dirty="0">
                <a:sym typeface="Wingdings" pitchFamily="2" charset="2"/>
              </a:rPr>
            </a:br>
            <a:r>
              <a:rPr lang="nl-NL" sz="2000" dirty="0">
                <a:sym typeface="Wingdings" pitchFamily="2" charset="2"/>
              </a:rPr>
              <a:t>  </a:t>
            </a:r>
            <a:r>
              <a:rPr lang="nl-NL" sz="2000" dirty="0" err="1">
                <a:sym typeface="Wingdings" pitchFamily="2" charset="2"/>
              </a:rPr>
              <a:t>and</a:t>
            </a:r>
            <a:r>
              <a:rPr lang="nl-NL" sz="2000" dirty="0">
                <a:sym typeface="Wingdings" pitchFamily="2" charset="2"/>
              </a:rPr>
              <a:t> </a:t>
            </a:r>
            <a:r>
              <a:rPr lang="nl-NL" sz="2000" i="1" dirty="0" err="1">
                <a:sym typeface="Wingdings" pitchFamily="2" charset="2"/>
              </a:rPr>
              <a:t>c</a:t>
            </a:r>
            <a:r>
              <a:rPr lang="nl-NL" sz="2000" baseline="-25000" dirty="0" err="1">
                <a:sym typeface="Wingdings" pitchFamily="2" charset="2"/>
              </a:rPr>
              <a:t>p,m</a:t>
            </a:r>
            <a:r>
              <a:rPr lang="nl-NL" sz="2000" baseline="-25000" dirty="0">
                <a:sym typeface="Wingdings" pitchFamily="2" charset="2"/>
              </a:rPr>
              <a:t>(</a:t>
            </a:r>
            <a:r>
              <a:rPr lang="nl-NL" sz="2000" baseline="-25000" dirty="0">
                <a:latin typeface="Times New Roman" pitchFamily="18" charset="0"/>
                <a:cs typeface="Times New Roman" pitchFamily="18" charset="0"/>
              </a:rPr>
              <a:t>FeC</a:t>
            </a:r>
            <a:r>
              <a:rPr lang="nl-NL" sz="2000" baseline="-5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nl-NL" sz="2000" baseline="-25000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nl-NL" sz="2000" baseline="-50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nl-NL" sz="2000" baseline="-25000" dirty="0">
                <a:sym typeface="Wingdings" pitchFamily="2" charset="2"/>
              </a:rPr>
              <a:t>)</a:t>
            </a:r>
            <a:r>
              <a:rPr lang="nl-NL" sz="2000" dirty="0">
                <a:sym typeface="Wingdings" pitchFamily="2" charset="2"/>
              </a:rPr>
              <a:t> = 105 J K</a:t>
            </a:r>
            <a:r>
              <a:rPr lang="nl-NL" sz="2000" baseline="30000" dirty="0">
                <a:sym typeface="Wingdings" pitchFamily="2" charset="2"/>
              </a:rPr>
              <a:t>-1</a:t>
            </a:r>
            <a:r>
              <a:rPr lang="nl-NL" sz="2000" dirty="0">
                <a:sym typeface="Wingdings" pitchFamily="2" charset="2"/>
              </a:rPr>
              <a:t> mol</a:t>
            </a:r>
            <a:r>
              <a:rPr lang="nl-NL" sz="2000" baseline="30000" dirty="0">
                <a:sym typeface="Wingdings" pitchFamily="2" charset="2"/>
              </a:rPr>
              <a:t>-1</a:t>
            </a:r>
            <a:r>
              <a:rPr lang="nl-NL" sz="2000" dirty="0">
                <a:sym typeface="Wingdings" pitchFamily="2" charset="2"/>
              </a:rPr>
              <a:t>,   </a:t>
            </a:r>
            <a:r>
              <a:rPr lang="nl-NL" sz="2000" i="1" dirty="0" err="1">
                <a:sym typeface="Wingdings" pitchFamily="2" charset="2"/>
              </a:rPr>
              <a:t>c</a:t>
            </a:r>
            <a:r>
              <a:rPr lang="nl-NL" sz="2000" baseline="-25000" dirty="0" err="1">
                <a:sym typeface="Wingdings" pitchFamily="2" charset="2"/>
              </a:rPr>
              <a:t>p,m</a:t>
            </a:r>
            <a:r>
              <a:rPr lang="nl-NL" sz="2000" baseline="-25000" dirty="0">
                <a:sym typeface="Wingdings" pitchFamily="2" charset="2"/>
              </a:rPr>
              <a:t>(</a:t>
            </a:r>
            <a:r>
              <a:rPr lang="nl-NL" sz="2000" baseline="-250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Fe</a:t>
            </a:r>
            <a:r>
              <a:rPr lang="nl-NL" sz="2000" baseline="-25000" dirty="0">
                <a:sym typeface="Wingdings" pitchFamily="2" charset="2"/>
              </a:rPr>
              <a:t>)</a:t>
            </a:r>
            <a:r>
              <a:rPr lang="nl-NL" sz="2000" dirty="0">
                <a:sym typeface="Wingdings" pitchFamily="2" charset="2"/>
              </a:rPr>
              <a:t> = 25.69 J K</a:t>
            </a:r>
            <a:r>
              <a:rPr lang="nl-NL" sz="2000" baseline="30000" dirty="0">
                <a:sym typeface="Wingdings" pitchFamily="2" charset="2"/>
              </a:rPr>
              <a:t>-1</a:t>
            </a:r>
            <a:r>
              <a:rPr lang="nl-NL" sz="2000" dirty="0">
                <a:sym typeface="Wingdings" pitchFamily="2" charset="2"/>
              </a:rPr>
              <a:t> mol</a:t>
            </a:r>
            <a:r>
              <a:rPr lang="nl-NL" sz="2000" baseline="30000" dirty="0">
                <a:sym typeface="Wingdings" pitchFamily="2" charset="2"/>
              </a:rPr>
              <a:t>-1</a:t>
            </a:r>
            <a:r>
              <a:rPr lang="nl-NL" sz="2000" dirty="0">
                <a:sym typeface="Wingdings" pitchFamily="2" charset="2"/>
              </a:rPr>
              <a:t>,   </a:t>
            </a:r>
            <a:r>
              <a:rPr lang="nl-NL" sz="2000" i="1" dirty="0" err="1">
                <a:sym typeface="Wingdings" pitchFamily="2" charset="2"/>
              </a:rPr>
              <a:t>c</a:t>
            </a:r>
            <a:r>
              <a:rPr lang="nl-NL" sz="2000" baseline="-25000" dirty="0" err="1">
                <a:sym typeface="Wingdings" pitchFamily="2" charset="2"/>
              </a:rPr>
              <a:t>p,m</a:t>
            </a:r>
            <a:r>
              <a:rPr lang="nl-NL" sz="2000" baseline="-25000" dirty="0">
                <a:sym typeface="Wingdings" pitchFamily="2" charset="2"/>
              </a:rPr>
              <a:t>(</a:t>
            </a:r>
            <a:r>
              <a:rPr lang="nl-NL" sz="2000" baseline="-25000" dirty="0"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nl-NL" sz="2000" baseline="-5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nl-NL" sz="2000" baseline="-25000" dirty="0">
                <a:sym typeface="Wingdings" pitchFamily="2" charset="2"/>
              </a:rPr>
              <a:t>)</a:t>
            </a:r>
            <a:r>
              <a:rPr lang="nl-NL" sz="2000" baseline="-50000" dirty="0"/>
              <a:t> </a:t>
            </a:r>
            <a:r>
              <a:rPr lang="nl-NL" sz="2000" dirty="0">
                <a:sym typeface="Wingdings" pitchFamily="2" charset="2"/>
              </a:rPr>
              <a:t>= 37.11 J K</a:t>
            </a:r>
            <a:r>
              <a:rPr lang="nl-NL" sz="2000" baseline="30000" dirty="0">
                <a:sym typeface="Wingdings" pitchFamily="2" charset="2"/>
              </a:rPr>
              <a:t>-1</a:t>
            </a:r>
            <a:r>
              <a:rPr lang="nl-NL" sz="2000" dirty="0">
                <a:sym typeface="Wingdings" pitchFamily="2" charset="2"/>
              </a:rPr>
              <a:t> mol</a:t>
            </a:r>
            <a:r>
              <a:rPr lang="nl-NL" sz="2000" baseline="30000" dirty="0">
                <a:sym typeface="Wingdings" pitchFamily="2" charset="2"/>
              </a:rPr>
              <a:t>-1</a:t>
            </a:r>
          </a:p>
        </p:txBody>
      </p:sp>
      <p:graphicFrame>
        <p:nvGraphicFramePr>
          <p:cNvPr id="46" name="Object 4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4470391"/>
              </p:ext>
            </p:extLst>
          </p:nvPr>
        </p:nvGraphicFramePr>
        <p:xfrm>
          <a:off x="2796230" y="4057277"/>
          <a:ext cx="936625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8" name="Equation" r:id="rId3" imgW="736560" imgH="241200" progId="Equation.DSMT4">
                  <p:embed/>
                </p:oleObj>
              </mc:Choice>
              <mc:Fallback>
                <p:oleObj name="Equation" r:id="rId3" imgW="73656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6230" y="4057277"/>
                        <a:ext cx="936625" cy="344488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7" name="Rechte verbindingslijn met pijl 56"/>
          <p:cNvCxnSpPr/>
          <p:nvPr/>
        </p:nvCxnSpPr>
        <p:spPr>
          <a:xfrm flipV="1">
            <a:off x="1847528" y="1628800"/>
            <a:ext cx="0" cy="43204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63" grpId="0" animBg="1"/>
      <p:bldP spid="5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9376" y="44624"/>
            <a:ext cx="11377264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dirty="0"/>
              <a:t>Question </a:t>
            </a:r>
            <a:r>
              <a:rPr lang="nl-NL" sz="2400" b="1" dirty="0" smtClean="0"/>
              <a:t>2</a:t>
            </a:r>
            <a:endParaRPr lang="nl-NL" sz="2400" dirty="0" smtClean="0"/>
          </a:p>
          <a:p>
            <a:endParaRPr lang="nl-NL" dirty="0" smtClean="0"/>
          </a:p>
          <a:p>
            <a:r>
              <a:rPr lang="nl-NL" dirty="0" smtClean="0"/>
              <a:t>                                                                                                                                          </a:t>
            </a:r>
            <a:r>
              <a:rPr lang="nl-NL" sz="2000" b="1" dirty="0" smtClean="0">
                <a:solidFill>
                  <a:srgbClr val="00B050"/>
                </a:solidFill>
              </a:rPr>
              <a:t>  (</a:t>
            </a:r>
            <a:r>
              <a:rPr lang="nl-NL" sz="2000" b="1" dirty="0" err="1" smtClean="0">
                <a:solidFill>
                  <a:srgbClr val="00B050"/>
                </a:solidFill>
              </a:rPr>
              <a:t>only</a:t>
            </a:r>
            <a:r>
              <a:rPr lang="nl-NL" sz="2000" b="1" dirty="0" smtClean="0">
                <a:solidFill>
                  <a:srgbClr val="00B050"/>
                </a:solidFill>
              </a:rPr>
              <a:t> </a:t>
            </a:r>
            <a:r>
              <a:rPr lang="nl-NL" sz="2000" b="1" dirty="0" err="1" smtClean="0">
                <a:solidFill>
                  <a:srgbClr val="00B050"/>
                </a:solidFill>
              </a:rPr>
              <a:t>from</a:t>
            </a:r>
            <a:r>
              <a:rPr lang="nl-NL" sz="2000" b="1" dirty="0" smtClean="0">
                <a:solidFill>
                  <a:srgbClr val="00B050"/>
                </a:solidFill>
              </a:rPr>
              <a:t> liquid </a:t>
            </a:r>
            <a:r>
              <a:rPr lang="nl-NL" sz="2000" b="1" dirty="0" err="1" smtClean="0">
                <a:solidFill>
                  <a:srgbClr val="00B050"/>
                </a:solidFill>
              </a:rPr>
              <a:t>to</a:t>
            </a:r>
            <a:r>
              <a:rPr lang="nl-NL" sz="2000" b="1" dirty="0" smtClean="0">
                <a:solidFill>
                  <a:srgbClr val="00B050"/>
                </a:solidFill>
              </a:rPr>
              <a:t> gas)</a:t>
            </a:r>
          </a:p>
          <a:p>
            <a:r>
              <a:rPr lang="nl-NL" sz="2400" i="1" dirty="0"/>
              <a:t/>
            </a:r>
            <a:br>
              <a:rPr lang="nl-NL" sz="2400" i="1" dirty="0"/>
            </a:br>
            <a:endParaRPr lang="nl-NL" sz="2400" i="1" dirty="0"/>
          </a:p>
          <a:p>
            <a:r>
              <a:rPr lang="nl-NL" sz="2400" i="1" dirty="0" err="1" smtClean="0"/>
              <a:t>c</a:t>
            </a:r>
            <a:r>
              <a:rPr lang="nl-NL" sz="2400" baseline="-25000" dirty="0" err="1" smtClean="0"/>
              <a:t>p</a:t>
            </a:r>
            <a:r>
              <a:rPr lang="nl-NL" sz="2400" dirty="0" smtClean="0"/>
              <a:t> </a:t>
            </a:r>
            <a:r>
              <a:rPr lang="nl-NL" sz="2400" dirty="0"/>
              <a:t>is constant </a:t>
            </a:r>
            <a:r>
              <a:rPr lang="nl-NL" sz="2400" dirty="0" err="1"/>
              <a:t>for</a:t>
            </a:r>
            <a:r>
              <a:rPr lang="nl-NL" sz="2400" dirty="0"/>
              <a:t> </a:t>
            </a:r>
            <a:r>
              <a:rPr lang="nl-NL" sz="2400" dirty="0" err="1"/>
              <a:t>the</a:t>
            </a:r>
            <a:r>
              <a:rPr lang="nl-NL" sz="2400" dirty="0"/>
              <a:t> </a:t>
            </a:r>
            <a:r>
              <a:rPr lang="nl-NL" sz="2400" dirty="0" err="1"/>
              <a:t>temperature</a:t>
            </a:r>
            <a:r>
              <a:rPr lang="nl-NL" sz="2400" dirty="0"/>
              <a:t> interval:</a:t>
            </a:r>
            <a:endParaRPr lang="nl-NL" sz="2000" dirty="0"/>
          </a:p>
          <a:p>
            <a:r>
              <a:rPr lang="nl-NL" dirty="0"/>
              <a:t> </a:t>
            </a:r>
          </a:p>
          <a:p>
            <a:r>
              <a:rPr lang="nl-NL" sz="2400" dirty="0"/>
              <a:t>Δ</a:t>
            </a:r>
            <a:r>
              <a:rPr lang="nl-N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nl-NL" sz="2400" dirty="0"/>
              <a:t> = </a:t>
            </a:r>
            <a:r>
              <a:rPr lang="nl-NL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nl-NL" sz="2400" baseline="-25000" dirty="0" err="1"/>
              <a:t>p,m</a:t>
            </a:r>
            <a:r>
              <a:rPr lang="nl-NL" sz="2400" baseline="-25000" dirty="0"/>
              <a:t>(CH</a:t>
            </a:r>
            <a:r>
              <a:rPr lang="nl-NL" sz="2400" baseline="-40000" dirty="0"/>
              <a:t>3</a:t>
            </a:r>
            <a:r>
              <a:rPr lang="nl-NL" sz="2400" baseline="-25000" dirty="0"/>
              <a:t>OH,liquid)</a:t>
            </a:r>
            <a:r>
              <a:rPr lang="nl-NL" sz="2400" dirty="0"/>
              <a:t>· Δ</a:t>
            </a:r>
            <a:r>
              <a:rPr lang="nl-N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nl-NL" sz="2400" dirty="0"/>
              <a:t> + </a:t>
            </a:r>
            <a:r>
              <a:rPr lang="nl-NL" sz="2400" dirty="0" err="1"/>
              <a:t>Δ</a:t>
            </a:r>
            <a:r>
              <a:rPr lang="nl-NL" sz="24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vap</a:t>
            </a:r>
            <a:r>
              <a:rPr lang="nl-NL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nl-NL" sz="2400" dirty="0"/>
              <a:t> + </a:t>
            </a:r>
            <a:r>
              <a:rPr lang="nl-NL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nl-NL" sz="2400" baseline="-25000" dirty="0" err="1"/>
              <a:t>p,m</a:t>
            </a:r>
            <a:r>
              <a:rPr lang="nl-NL" sz="2400" baseline="-25000" dirty="0"/>
              <a:t>(CH</a:t>
            </a:r>
            <a:r>
              <a:rPr lang="nl-NL" sz="2400" baseline="-40000" dirty="0"/>
              <a:t>3</a:t>
            </a:r>
            <a:r>
              <a:rPr lang="nl-NL" sz="2400" baseline="-25000" dirty="0"/>
              <a:t>OH,gas)</a:t>
            </a:r>
            <a:r>
              <a:rPr lang="nl-NL" sz="2400" dirty="0"/>
              <a:t>· Δ</a:t>
            </a:r>
            <a:r>
              <a:rPr lang="nl-N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nl-NL" sz="2400" dirty="0"/>
              <a:t> </a:t>
            </a:r>
          </a:p>
          <a:p>
            <a:r>
              <a:rPr lang="nl-NL" sz="2400" dirty="0"/>
              <a:t>Δ</a:t>
            </a:r>
            <a:r>
              <a:rPr lang="nl-N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nl-NL" sz="2400" dirty="0"/>
              <a:t> = </a:t>
            </a:r>
            <a:r>
              <a:rPr lang="nl-NL" sz="2400" dirty="0" smtClean="0"/>
              <a:t>        81.6 </a:t>
            </a:r>
            <a:r>
              <a:rPr lang="nl-NL" sz="2400" dirty="0"/>
              <a:t>· (</a:t>
            </a:r>
            <a:r>
              <a:rPr lang="nl-NL" sz="2400" b="1" dirty="0">
                <a:solidFill>
                  <a:srgbClr val="0070C0"/>
                </a:solidFill>
              </a:rPr>
              <a:t>65 – 0</a:t>
            </a:r>
            <a:r>
              <a:rPr lang="nl-NL" sz="2400" dirty="0"/>
              <a:t>) + </a:t>
            </a:r>
            <a:r>
              <a:rPr lang="nl-NL" sz="2400" b="1" dirty="0">
                <a:solidFill>
                  <a:srgbClr val="00B050"/>
                </a:solidFill>
              </a:rPr>
              <a:t>38.0·10</a:t>
            </a:r>
            <a:r>
              <a:rPr lang="nl-NL" sz="2400" b="1" baseline="30000" dirty="0">
                <a:solidFill>
                  <a:srgbClr val="00B050"/>
                </a:solidFill>
              </a:rPr>
              <a:t>3</a:t>
            </a:r>
            <a:r>
              <a:rPr lang="nl-NL" sz="2400" dirty="0"/>
              <a:t> + 43.9 · (</a:t>
            </a:r>
            <a:r>
              <a:rPr lang="nl-NL" sz="2400" b="1" dirty="0">
                <a:solidFill>
                  <a:srgbClr val="0070C0"/>
                </a:solidFill>
              </a:rPr>
              <a:t>100 – 65</a:t>
            </a:r>
            <a:r>
              <a:rPr lang="nl-NL" sz="2400" dirty="0"/>
              <a:t>) = 44.84 kJ</a:t>
            </a:r>
            <a:r>
              <a:rPr lang="nl-NL" dirty="0"/>
              <a:t/>
            </a:r>
            <a:br>
              <a:rPr lang="nl-NL" dirty="0"/>
            </a:br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 smtClean="0"/>
          </a:p>
          <a:p>
            <a:endParaRPr lang="nl-NL" dirty="0"/>
          </a:p>
          <a:p>
            <a:r>
              <a:rPr lang="nl-NL" sz="2400" i="1" dirty="0" err="1"/>
              <a:t>c</a:t>
            </a:r>
            <a:r>
              <a:rPr lang="nl-NL" sz="2400" baseline="-25000" dirty="0" err="1"/>
              <a:t>p</a:t>
            </a:r>
            <a:r>
              <a:rPr lang="nl-NL" sz="2400" dirty="0"/>
              <a:t> is constant </a:t>
            </a:r>
            <a:r>
              <a:rPr lang="nl-NL" sz="2400" dirty="0" err="1"/>
              <a:t>for</a:t>
            </a:r>
            <a:r>
              <a:rPr lang="nl-NL" sz="2400" dirty="0"/>
              <a:t> </a:t>
            </a:r>
            <a:r>
              <a:rPr lang="nl-NL" sz="2400" dirty="0" err="1"/>
              <a:t>the</a:t>
            </a:r>
            <a:r>
              <a:rPr lang="nl-NL" sz="2400" dirty="0"/>
              <a:t> </a:t>
            </a:r>
            <a:r>
              <a:rPr lang="nl-NL" sz="2400" dirty="0" err="1"/>
              <a:t>temperature</a:t>
            </a:r>
            <a:r>
              <a:rPr lang="nl-NL" sz="2400" dirty="0"/>
              <a:t> interval:</a:t>
            </a:r>
          </a:p>
          <a:p>
            <a:r>
              <a:rPr lang="nl-NL" dirty="0"/>
              <a:t/>
            </a:r>
            <a:br>
              <a:rPr lang="nl-NL" dirty="0"/>
            </a:br>
            <a:endParaRPr lang="nl-NL" dirty="0"/>
          </a:p>
          <a:p>
            <a:r>
              <a:rPr lang="nl-NL" sz="2400" dirty="0"/>
              <a:t>Δ</a:t>
            </a:r>
            <a:r>
              <a:rPr lang="nl-N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nl-NL" sz="2400" dirty="0"/>
              <a:t> = </a:t>
            </a:r>
            <a:r>
              <a:rPr lang="nl-NL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nl-NL" sz="2400" baseline="-25000" dirty="0" err="1"/>
              <a:t>p,m</a:t>
            </a:r>
            <a:r>
              <a:rPr lang="nl-NL" sz="2400" baseline="-25000" dirty="0"/>
              <a:t>(CH</a:t>
            </a:r>
            <a:r>
              <a:rPr lang="nl-NL" sz="2400" baseline="-40000" dirty="0"/>
              <a:t>3</a:t>
            </a:r>
            <a:r>
              <a:rPr lang="nl-NL" sz="2400" baseline="-25000" dirty="0"/>
              <a:t>OH,liquid)</a:t>
            </a:r>
            <a:r>
              <a:rPr lang="nl-NL" sz="2400" dirty="0"/>
              <a:t>· </a:t>
            </a:r>
            <a:r>
              <a:rPr lang="nl-NL" sz="2400" dirty="0" err="1"/>
              <a:t>ln</a:t>
            </a:r>
            <a:r>
              <a:rPr lang="nl-NL" sz="2400" dirty="0"/>
              <a:t> (</a:t>
            </a:r>
            <a:r>
              <a:rPr lang="nl-NL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nl-NL" sz="24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nl-NL" sz="24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sz="2400" dirty="0"/>
              <a:t>/ </a:t>
            </a:r>
            <a:r>
              <a:rPr lang="nl-N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nl-NL" sz="24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nl-NL" sz="2400" dirty="0"/>
              <a:t>) + </a:t>
            </a:r>
            <a:r>
              <a:rPr lang="nl-NL" sz="2400" dirty="0" err="1"/>
              <a:t>Δ</a:t>
            </a:r>
            <a:r>
              <a:rPr lang="nl-NL" sz="24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vap</a:t>
            </a:r>
            <a:r>
              <a:rPr lang="nl-NL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nl-N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nl-NL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nl-NL" sz="24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vap</a:t>
            </a:r>
            <a:r>
              <a:rPr lang="nl-NL" sz="2400" dirty="0"/>
              <a:t> + </a:t>
            </a:r>
            <a:r>
              <a:rPr lang="nl-NL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nl-NL" sz="2400" baseline="-25000" dirty="0" err="1"/>
              <a:t>p,m</a:t>
            </a:r>
            <a:r>
              <a:rPr lang="nl-NL" sz="2400" baseline="-25000" dirty="0"/>
              <a:t>(CH</a:t>
            </a:r>
            <a:r>
              <a:rPr lang="nl-NL" sz="2400" baseline="-40000" dirty="0"/>
              <a:t>3</a:t>
            </a:r>
            <a:r>
              <a:rPr lang="nl-NL" sz="2400" baseline="-25000" dirty="0"/>
              <a:t>OH,gas)</a:t>
            </a:r>
            <a:r>
              <a:rPr lang="nl-NL" sz="2400" dirty="0"/>
              <a:t>· </a:t>
            </a:r>
            <a:r>
              <a:rPr lang="nl-NL" sz="2400" dirty="0" err="1"/>
              <a:t>ln</a:t>
            </a:r>
            <a:r>
              <a:rPr lang="nl-NL" sz="2400" dirty="0"/>
              <a:t> (</a:t>
            </a:r>
            <a:r>
              <a:rPr lang="nl-NL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nl-NL" sz="24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nl-NL" sz="24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sz="2400" dirty="0"/>
              <a:t> / </a:t>
            </a:r>
            <a:r>
              <a:rPr lang="nl-N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nl-NL" sz="24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nl-NL" sz="2400" dirty="0"/>
              <a:t>) </a:t>
            </a:r>
          </a:p>
          <a:p>
            <a:r>
              <a:rPr lang="nl-NL" sz="2400" dirty="0"/>
              <a:t>Δ</a:t>
            </a:r>
            <a:r>
              <a:rPr lang="nl-N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nl-NL" sz="2400" dirty="0"/>
              <a:t> = </a:t>
            </a:r>
            <a:r>
              <a:rPr lang="nl-NL" sz="2400" dirty="0" smtClean="0"/>
              <a:t>     81.6 </a:t>
            </a:r>
            <a:r>
              <a:rPr lang="nl-NL" sz="2400" dirty="0"/>
              <a:t>· </a:t>
            </a:r>
            <a:r>
              <a:rPr lang="nl-NL" sz="2400" dirty="0" smtClean="0"/>
              <a:t>       ln(</a:t>
            </a:r>
            <a:r>
              <a:rPr lang="nl-NL" sz="2400" b="1" dirty="0" smtClean="0">
                <a:solidFill>
                  <a:srgbClr val="0070C0"/>
                </a:solidFill>
              </a:rPr>
              <a:t>338/273</a:t>
            </a:r>
            <a:r>
              <a:rPr lang="nl-NL" sz="2400" dirty="0"/>
              <a:t>) + </a:t>
            </a:r>
            <a:r>
              <a:rPr lang="nl-NL" sz="2400" b="1" dirty="0">
                <a:solidFill>
                  <a:srgbClr val="00B050"/>
                </a:solidFill>
              </a:rPr>
              <a:t>38.0·10</a:t>
            </a:r>
            <a:r>
              <a:rPr lang="nl-NL" sz="2400" b="1" baseline="30000" dirty="0">
                <a:solidFill>
                  <a:srgbClr val="00B050"/>
                </a:solidFill>
              </a:rPr>
              <a:t>3</a:t>
            </a:r>
            <a:r>
              <a:rPr lang="nl-NL" sz="2400" dirty="0"/>
              <a:t>/</a:t>
            </a:r>
            <a:r>
              <a:rPr lang="nl-NL" sz="2400" b="1" dirty="0">
                <a:solidFill>
                  <a:srgbClr val="0070C0"/>
                </a:solidFill>
              </a:rPr>
              <a:t>338</a:t>
            </a:r>
            <a:r>
              <a:rPr lang="nl-NL" sz="2400" dirty="0"/>
              <a:t> </a:t>
            </a:r>
            <a:r>
              <a:rPr lang="nl-NL" sz="2400" dirty="0" smtClean="0"/>
              <a:t>  +      </a:t>
            </a:r>
            <a:r>
              <a:rPr lang="nl-NL" sz="2400" dirty="0"/>
              <a:t>43.9 · ln(</a:t>
            </a:r>
            <a:r>
              <a:rPr lang="nl-NL" sz="2400" b="1" dirty="0">
                <a:solidFill>
                  <a:srgbClr val="0070C0"/>
                </a:solidFill>
              </a:rPr>
              <a:t>373/338</a:t>
            </a:r>
            <a:r>
              <a:rPr lang="nl-NL" sz="2400" dirty="0"/>
              <a:t>) = </a:t>
            </a:r>
            <a:r>
              <a:rPr lang="nl-NL" sz="2400" dirty="0" smtClean="0"/>
              <a:t>134.2  </a:t>
            </a:r>
            <a:r>
              <a:rPr lang="nl-NL" sz="2400" dirty="0"/>
              <a:t>J/K</a:t>
            </a:r>
            <a:endParaRPr lang="nl-NL" sz="2000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283903"/>
              </p:ext>
            </p:extLst>
          </p:nvPr>
        </p:nvGraphicFramePr>
        <p:xfrm>
          <a:off x="537430" y="410252"/>
          <a:ext cx="6757942" cy="8133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398" name="Vergelijking" r:id="rId3" imgW="4431960" imgH="533160" progId="Equation.3">
                  <p:embed/>
                </p:oleObj>
              </mc:Choice>
              <mc:Fallback>
                <p:oleObj name="Vergelijking" r:id="rId3" imgW="4431960" imgH="533160" progId="Equation.3">
                  <p:embed/>
                  <p:pic>
                    <p:nvPicPr>
                      <p:cNvPr id="614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430" y="410252"/>
                        <a:ext cx="6757942" cy="813381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3527627"/>
              </p:ext>
            </p:extLst>
          </p:nvPr>
        </p:nvGraphicFramePr>
        <p:xfrm>
          <a:off x="479376" y="3385559"/>
          <a:ext cx="7374047" cy="8851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399" name="Vergelijking" r:id="rId5" imgW="4647960" imgH="558720" progId="Equation.3">
                  <p:embed/>
                </p:oleObj>
              </mc:Choice>
              <mc:Fallback>
                <p:oleObj name="Vergelijking" r:id="rId5" imgW="4647960" imgH="558720" progId="Equation.3">
                  <p:embed/>
                  <p:pic>
                    <p:nvPicPr>
                      <p:cNvPr id="1127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376" y="3385559"/>
                        <a:ext cx="7374047" cy="885177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8298541"/>
              </p:ext>
            </p:extLst>
          </p:nvPr>
        </p:nvGraphicFramePr>
        <p:xfrm>
          <a:off x="5922661" y="1284375"/>
          <a:ext cx="1861355" cy="11175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400" name="Equation" r:id="rId7" imgW="952200" imgH="507960" progId="Equation.DSMT4">
                  <p:embed/>
                </p:oleObj>
              </mc:Choice>
              <mc:Fallback>
                <p:oleObj name="Equation" r:id="rId7" imgW="952200" imgH="507960" progId="Equation.DSMT4">
                  <p:embed/>
                  <p:pic>
                    <p:nvPicPr>
                      <p:cNvPr id="22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22661" y="1284375"/>
                        <a:ext cx="1861355" cy="1117568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3743605"/>
              </p:ext>
            </p:extLst>
          </p:nvPr>
        </p:nvGraphicFramePr>
        <p:xfrm>
          <a:off x="6023992" y="4437632"/>
          <a:ext cx="4072474" cy="10922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401" name="Equation" r:id="rId9" imgW="1904760" imgH="507960" progId="Equation.DSMT4">
                  <p:embed/>
                </p:oleObj>
              </mc:Choice>
              <mc:Fallback>
                <p:oleObj name="Equation" r:id="rId9" imgW="1904760" imgH="50796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23992" y="4437632"/>
                        <a:ext cx="4072474" cy="109220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1" name="Groep 20"/>
          <p:cNvGrpSpPr/>
          <p:nvPr/>
        </p:nvGrpSpPr>
        <p:grpSpPr>
          <a:xfrm>
            <a:off x="1293274" y="404664"/>
            <a:ext cx="6002098" cy="879711"/>
            <a:chOff x="1331640" y="482359"/>
            <a:chExt cx="6002098" cy="879711"/>
          </a:xfrm>
        </p:grpSpPr>
        <p:sp>
          <p:nvSpPr>
            <p:cNvPr id="7" name="Rounded Rectangle 6"/>
            <p:cNvSpPr/>
            <p:nvPr/>
          </p:nvSpPr>
          <p:spPr>
            <a:xfrm>
              <a:off x="3491880" y="482359"/>
              <a:ext cx="3841858" cy="879711"/>
            </a:xfrm>
            <a:prstGeom prst="roundRect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cxnSp>
          <p:nvCxnSpPr>
            <p:cNvPr id="14" name="Rechte verbindingslijn 13"/>
            <p:cNvCxnSpPr/>
            <p:nvPr/>
          </p:nvCxnSpPr>
          <p:spPr>
            <a:xfrm flipV="1">
              <a:off x="1331640" y="745643"/>
              <a:ext cx="1074421" cy="415105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Rechte verbindingslijn 14"/>
            <p:cNvCxnSpPr/>
            <p:nvPr/>
          </p:nvCxnSpPr>
          <p:spPr>
            <a:xfrm flipV="1">
              <a:off x="2755140" y="745643"/>
              <a:ext cx="609438" cy="235085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" name="Groep 28"/>
          <p:cNvGrpSpPr/>
          <p:nvPr/>
        </p:nvGrpSpPr>
        <p:grpSpPr>
          <a:xfrm>
            <a:off x="1149258" y="3385559"/>
            <a:ext cx="6704164" cy="979545"/>
            <a:chOff x="1187624" y="3422953"/>
            <a:chExt cx="6704164" cy="979545"/>
          </a:xfrm>
        </p:grpSpPr>
        <p:sp>
          <p:nvSpPr>
            <p:cNvPr id="12" name="Rounded Rectangle 11"/>
            <p:cNvSpPr/>
            <p:nvPr/>
          </p:nvSpPr>
          <p:spPr>
            <a:xfrm>
              <a:off x="3732667" y="3422953"/>
              <a:ext cx="4159121" cy="979545"/>
            </a:xfrm>
            <a:prstGeom prst="roundRect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cxnSp>
          <p:nvCxnSpPr>
            <p:cNvPr id="16" name="Rechte verbindingslijn 15"/>
            <p:cNvCxnSpPr/>
            <p:nvPr/>
          </p:nvCxnSpPr>
          <p:spPr>
            <a:xfrm flipV="1">
              <a:off x="2555776" y="3422953"/>
              <a:ext cx="936104" cy="726128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Rechte verbindingslijn 16"/>
            <p:cNvCxnSpPr/>
            <p:nvPr/>
          </p:nvCxnSpPr>
          <p:spPr>
            <a:xfrm flipV="1">
              <a:off x="1187624" y="3573015"/>
              <a:ext cx="1218437" cy="576065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extBox 8"/>
          <p:cNvSpPr txBox="1"/>
          <p:nvPr/>
        </p:nvSpPr>
        <p:spPr>
          <a:xfrm>
            <a:off x="3694301" y="977005"/>
            <a:ext cx="288032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r>
              <a:rPr lang="nl-NL" b="1" i="1" dirty="0" smtClean="0">
                <a:solidFill>
                  <a:srgbClr val="FF0000"/>
                </a:solidFill>
                <a:latin typeface="Georgia" panose="02040502050405020303" pitchFamily="18" charset="0"/>
              </a:rPr>
              <a:t>T</a:t>
            </a:r>
            <a:r>
              <a:rPr lang="nl-NL" b="1" i="1" baseline="-25000" dirty="0" smtClean="0">
                <a:solidFill>
                  <a:srgbClr val="FF0000"/>
                </a:solidFill>
                <a:latin typeface="Georgia" panose="02040502050405020303" pitchFamily="18" charset="0"/>
              </a:rPr>
              <a:t>i</a:t>
            </a:r>
            <a:endParaRPr lang="nl-NL" b="1" i="1" baseline="-25000" dirty="0"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790141" y="4016097"/>
            <a:ext cx="288032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r>
              <a:rPr lang="nl-NL" b="1" i="1" dirty="0" smtClean="0">
                <a:solidFill>
                  <a:srgbClr val="FF0000"/>
                </a:solidFill>
                <a:latin typeface="Georgia" panose="02040502050405020303" pitchFamily="18" charset="0"/>
              </a:rPr>
              <a:t>T</a:t>
            </a:r>
            <a:r>
              <a:rPr lang="nl-NL" b="1" i="1" baseline="-25000" dirty="0" smtClean="0">
                <a:solidFill>
                  <a:srgbClr val="FF0000"/>
                </a:solidFill>
                <a:latin typeface="Georgia" panose="02040502050405020303" pitchFamily="18" charset="0"/>
              </a:rPr>
              <a:t>i</a:t>
            </a:r>
            <a:endParaRPr lang="nl-NL" b="1" i="1" baseline="-25000" dirty="0"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2361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407368" y="44624"/>
            <a:ext cx="10153128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dirty="0"/>
              <a:t>Question 3</a:t>
            </a:r>
            <a:endParaRPr lang="nl-NL" sz="2400" dirty="0"/>
          </a:p>
          <a:p>
            <a:r>
              <a:rPr lang="nl-NL" sz="2400" dirty="0"/>
              <a:t>a) </a:t>
            </a:r>
            <a:r>
              <a:rPr lang="el-GR" sz="2400" dirty="0"/>
              <a:t>Δ</a:t>
            </a:r>
            <a:r>
              <a:rPr lang="nl-NL" sz="2400" baseline="-25000" dirty="0" err="1"/>
              <a:t>r</a:t>
            </a:r>
            <a:r>
              <a:rPr lang="nl-NL" sz="2400" i="1" dirty="0" err="1"/>
              <a:t>G</a:t>
            </a:r>
            <a:r>
              <a:rPr lang="el-GR" sz="2400" baseline="30000" dirty="0"/>
              <a:t>Θ</a:t>
            </a:r>
            <a:r>
              <a:rPr lang="nl-NL" sz="2400" baseline="-25000" dirty="0">
                <a:sym typeface="Wingdings" pitchFamily="2" charset="2"/>
              </a:rPr>
              <a:t>(298 K)</a:t>
            </a:r>
            <a:r>
              <a:rPr lang="nl-NL" sz="2400" dirty="0"/>
              <a:t> = – </a:t>
            </a:r>
            <a:r>
              <a:rPr lang="el-GR" sz="2400" dirty="0"/>
              <a:t>Δ</a:t>
            </a:r>
            <a:r>
              <a:rPr lang="nl-NL" sz="2400" i="1" baseline="-25000" dirty="0" err="1">
                <a:cs typeface="Times New Roman" panose="02020603050405020304" pitchFamily="18" charset="0"/>
              </a:rPr>
              <a:t>f</a:t>
            </a:r>
            <a:r>
              <a:rPr lang="nl-NL" sz="2400" i="1" dirty="0" err="1"/>
              <a:t>G</a:t>
            </a:r>
            <a:r>
              <a:rPr lang="el-GR" sz="2400" baseline="30000" dirty="0"/>
              <a:t>Θ</a:t>
            </a:r>
            <a:r>
              <a:rPr lang="nl-NL" sz="2400" baseline="-25000" dirty="0">
                <a:sym typeface="Wingdings" pitchFamily="2" charset="2"/>
              </a:rPr>
              <a:t>(NH</a:t>
            </a:r>
            <a:r>
              <a:rPr lang="nl-NL" sz="2400" baseline="-40000" dirty="0">
                <a:sym typeface="Wingdings" pitchFamily="2" charset="2"/>
              </a:rPr>
              <a:t>3</a:t>
            </a:r>
            <a:r>
              <a:rPr lang="nl-NL" sz="2400" baseline="-25000" dirty="0">
                <a:sym typeface="Wingdings" pitchFamily="2" charset="2"/>
              </a:rPr>
              <a:t>)</a:t>
            </a:r>
            <a:r>
              <a:rPr lang="nl-NL" sz="2400" dirty="0"/>
              <a:t> – </a:t>
            </a:r>
            <a:r>
              <a:rPr lang="el-GR" sz="2400" dirty="0"/>
              <a:t>Δ</a:t>
            </a:r>
            <a:r>
              <a:rPr lang="nl-NL" sz="2400" i="1" baseline="-25000" dirty="0" err="1">
                <a:cs typeface="Times New Roman" panose="02020603050405020304" pitchFamily="18" charset="0"/>
              </a:rPr>
              <a:t>f</a:t>
            </a:r>
            <a:r>
              <a:rPr lang="nl-NL" sz="2400" i="1" dirty="0" err="1"/>
              <a:t>G</a:t>
            </a:r>
            <a:r>
              <a:rPr lang="el-GR" sz="2400" baseline="30000" dirty="0"/>
              <a:t>Θ</a:t>
            </a:r>
            <a:r>
              <a:rPr lang="nl-NL" sz="2400" baseline="-25000" dirty="0">
                <a:sym typeface="Wingdings" pitchFamily="2" charset="2"/>
              </a:rPr>
              <a:t>(</a:t>
            </a:r>
            <a:r>
              <a:rPr lang="nl-NL" sz="2400" baseline="-25000" dirty="0" err="1">
                <a:sym typeface="Wingdings" pitchFamily="2" charset="2"/>
              </a:rPr>
              <a:t>HCl</a:t>
            </a:r>
            <a:r>
              <a:rPr lang="nl-NL" sz="2400" baseline="-25000" dirty="0">
                <a:sym typeface="Wingdings" pitchFamily="2" charset="2"/>
              </a:rPr>
              <a:t>)</a:t>
            </a:r>
            <a:r>
              <a:rPr lang="nl-NL" sz="2400" dirty="0"/>
              <a:t> + </a:t>
            </a:r>
            <a:r>
              <a:rPr lang="el-GR" sz="2400" dirty="0"/>
              <a:t>Δ</a:t>
            </a:r>
            <a:r>
              <a:rPr lang="nl-NL" sz="2400" i="1" baseline="-25000" dirty="0" err="1">
                <a:cs typeface="Times New Roman" panose="02020603050405020304" pitchFamily="18" charset="0"/>
              </a:rPr>
              <a:t>f</a:t>
            </a:r>
            <a:r>
              <a:rPr lang="nl-NL" sz="2400" i="1" dirty="0" err="1"/>
              <a:t>G</a:t>
            </a:r>
            <a:r>
              <a:rPr lang="el-GR" sz="2400" baseline="30000" dirty="0"/>
              <a:t>Θ</a:t>
            </a:r>
            <a:r>
              <a:rPr lang="nl-NL" sz="2400" baseline="-25000" dirty="0">
                <a:sym typeface="Wingdings" pitchFamily="2" charset="2"/>
              </a:rPr>
              <a:t>(NH</a:t>
            </a:r>
            <a:r>
              <a:rPr lang="nl-NL" sz="2400" baseline="-40000" dirty="0">
                <a:sym typeface="Wingdings" pitchFamily="2" charset="2"/>
              </a:rPr>
              <a:t>4</a:t>
            </a:r>
            <a:r>
              <a:rPr lang="nl-NL" sz="2400" baseline="-25000" dirty="0">
                <a:sym typeface="Wingdings" pitchFamily="2" charset="2"/>
              </a:rPr>
              <a:t>Cl)</a:t>
            </a:r>
            <a:r>
              <a:rPr lang="nl-NL" sz="2400" dirty="0"/>
              <a:t> </a:t>
            </a:r>
          </a:p>
          <a:p>
            <a:r>
              <a:rPr lang="nl-NL" sz="2400" dirty="0"/>
              <a:t>	         = – ( – 16.45) – (– 95.30) –  202.87 = – 91.12 </a:t>
            </a:r>
            <a:r>
              <a:rPr lang="nl-NL" sz="2400" dirty="0" smtClean="0"/>
              <a:t>kJ/mol</a:t>
            </a:r>
            <a:endParaRPr lang="nl-NL" sz="2400" dirty="0"/>
          </a:p>
          <a:p>
            <a:r>
              <a:rPr lang="nl-NL" sz="2400" dirty="0"/>
              <a:t>b) </a:t>
            </a:r>
            <a:r>
              <a:rPr lang="nl-NL" sz="2400" dirty="0" err="1"/>
              <a:t>Assumption</a:t>
            </a:r>
            <a:r>
              <a:rPr lang="nl-NL" sz="2400" dirty="0"/>
              <a:t>: </a:t>
            </a:r>
            <a:r>
              <a:rPr lang="el-GR" sz="2400" dirty="0"/>
              <a:t>Δ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400" dirty="0"/>
              <a:t> and </a:t>
            </a:r>
            <a:r>
              <a:rPr lang="el-GR" sz="2400" dirty="0"/>
              <a:t>Δ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400" dirty="0"/>
              <a:t> are independent of the temperature, so</a:t>
            </a:r>
          </a:p>
          <a:p>
            <a:r>
              <a:rPr lang="nl-NL" sz="2400" dirty="0"/>
              <a:t>        </a:t>
            </a:r>
            <a:r>
              <a:rPr lang="el-GR" sz="2400" dirty="0"/>
              <a:t>Δ</a:t>
            </a:r>
            <a:r>
              <a:rPr lang="nl-NL" sz="2400" baseline="-25000" dirty="0" err="1"/>
              <a:t>r</a:t>
            </a:r>
            <a:r>
              <a:rPr lang="nl-NL" sz="2400" i="1" dirty="0" err="1"/>
              <a:t>G</a:t>
            </a:r>
            <a:r>
              <a:rPr lang="el-GR" sz="2400" baseline="30000" dirty="0"/>
              <a:t>Θ</a:t>
            </a:r>
            <a:r>
              <a:rPr lang="nl-NL" sz="2400" baseline="-25000" dirty="0">
                <a:sym typeface="Wingdings" pitchFamily="2" charset="2"/>
              </a:rPr>
              <a:t>(</a:t>
            </a:r>
            <a:r>
              <a:rPr lang="nl-NL" sz="2400" i="1" baseline="-25000" dirty="0">
                <a:sym typeface="Wingdings" pitchFamily="2" charset="2"/>
              </a:rPr>
              <a:t>T</a:t>
            </a:r>
            <a:r>
              <a:rPr lang="nl-NL" sz="2400" baseline="-25000" dirty="0">
                <a:sym typeface="Wingdings" pitchFamily="2" charset="2"/>
              </a:rPr>
              <a:t>)</a:t>
            </a:r>
            <a:r>
              <a:rPr lang="nl-NL" sz="2400" dirty="0"/>
              <a:t> =</a:t>
            </a:r>
            <a:r>
              <a:rPr lang="el-GR" sz="2400" dirty="0"/>
              <a:t> Δ</a:t>
            </a:r>
            <a:r>
              <a:rPr lang="nl-NL" sz="2400" baseline="-25000" dirty="0" err="1"/>
              <a:t>r</a:t>
            </a:r>
            <a:r>
              <a:rPr lang="nl-NL" sz="2400" i="1" dirty="0" err="1"/>
              <a:t>H</a:t>
            </a:r>
            <a:r>
              <a:rPr lang="el-GR" sz="2400" baseline="30000" dirty="0"/>
              <a:t>Θ</a:t>
            </a:r>
            <a:r>
              <a:rPr lang="nl-NL" sz="2400" baseline="-25000" dirty="0">
                <a:sym typeface="Wingdings" pitchFamily="2" charset="2"/>
              </a:rPr>
              <a:t>(298 K)</a:t>
            </a:r>
            <a:r>
              <a:rPr lang="nl-NL" sz="2400" dirty="0"/>
              <a:t> – </a:t>
            </a:r>
            <a:r>
              <a:rPr lang="nl-NL" sz="2400" i="1" dirty="0"/>
              <a:t>T</a:t>
            </a:r>
            <a:r>
              <a:rPr lang="el-GR" sz="2400" dirty="0"/>
              <a:t>Δ</a:t>
            </a:r>
            <a:r>
              <a:rPr lang="nl-NL" sz="2400" baseline="-25000" dirty="0" err="1"/>
              <a:t>r</a:t>
            </a:r>
            <a:r>
              <a:rPr lang="nl-NL" sz="2400" i="1" dirty="0" err="1"/>
              <a:t>S</a:t>
            </a:r>
            <a:r>
              <a:rPr lang="el-GR" sz="2400" baseline="30000" dirty="0"/>
              <a:t>Θ</a:t>
            </a:r>
            <a:r>
              <a:rPr lang="nl-NL" sz="2400" baseline="-25000" dirty="0">
                <a:sym typeface="Wingdings" pitchFamily="2" charset="2"/>
              </a:rPr>
              <a:t>(298 K)</a:t>
            </a:r>
            <a:br>
              <a:rPr lang="nl-NL" sz="2400" baseline="-25000" dirty="0">
                <a:sym typeface="Wingdings" pitchFamily="2" charset="2"/>
              </a:rPr>
            </a:br>
            <a:endParaRPr lang="nl-NL" sz="2400" dirty="0"/>
          </a:p>
          <a:p>
            <a:r>
              <a:rPr lang="nl-NL" sz="2400" dirty="0"/>
              <a:t>       </a:t>
            </a:r>
            <a:r>
              <a:rPr lang="el-GR" sz="2400" dirty="0"/>
              <a:t>Δ</a:t>
            </a:r>
            <a:r>
              <a:rPr lang="nl-NL" sz="2400" baseline="-25000" dirty="0" err="1"/>
              <a:t>r</a:t>
            </a:r>
            <a:r>
              <a:rPr lang="nl-NL" sz="2400" i="1" dirty="0" err="1"/>
              <a:t>H</a:t>
            </a:r>
            <a:r>
              <a:rPr lang="el-GR" sz="2400" baseline="30000" dirty="0"/>
              <a:t>Θ</a:t>
            </a:r>
            <a:r>
              <a:rPr lang="nl-NL" sz="2400" baseline="-25000" dirty="0">
                <a:sym typeface="Wingdings" pitchFamily="2" charset="2"/>
              </a:rPr>
              <a:t>(298 K)</a:t>
            </a:r>
            <a:r>
              <a:rPr lang="nl-NL" sz="2400" dirty="0"/>
              <a:t> = – </a:t>
            </a:r>
            <a:r>
              <a:rPr lang="el-GR" sz="2400" dirty="0"/>
              <a:t>Δ</a:t>
            </a:r>
            <a:r>
              <a:rPr lang="nl-NL" sz="2400" i="1" baseline="-25000" dirty="0" err="1">
                <a:cs typeface="Times New Roman" panose="02020603050405020304" pitchFamily="18" charset="0"/>
              </a:rPr>
              <a:t>f</a:t>
            </a:r>
            <a:r>
              <a:rPr lang="nl-NL" sz="2400" i="1" dirty="0" err="1"/>
              <a:t>H</a:t>
            </a:r>
            <a:r>
              <a:rPr lang="el-GR" sz="2400" baseline="30000" dirty="0"/>
              <a:t>Θ</a:t>
            </a:r>
            <a:r>
              <a:rPr lang="nl-NL" sz="2400" baseline="-25000" dirty="0">
                <a:sym typeface="Wingdings" pitchFamily="2" charset="2"/>
              </a:rPr>
              <a:t>(NH</a:t>
            </a:r>
            <a:r>
              <a:rPr lang="nl-NL" sz="2400" baseline="-40000" dirty="0">
                <a:sym typeface="Wingdings" pitchFamily="2" charset="2"/>
              </a:rPr>
              <a:t>3</a:t>
            </a:r>
            <a:r>
              <a:rPr lang="nl-NL" sz="2400" baseline="-25000" dirty="0">
                <a:sym typeface="Wingdings" pitchFamily="2" charset="2"/>
              </a:rPr>
              <a:t>)</a:t>
            </a:r>
            <a:r>
              <a:rPr lang="nl-NL" sz="2400" dirty="0"/>
              <a:t> – </a:t>
            </a:r>
            <a:r>
              <a:rPr lang="el-GR" sz="2400" dirty="0"/>
              <a:t>Δ</a:t>
            </a:r>
            <a:r>
              <a:rPr lang="nl-NL" sz="2400" i="1" baseline="-25000" dirty="0" err="1">
                <a:cs typeface="Times New Roman" panose="02020603050405020304" pitchFamily="18" charset="0"/>
              </a:rPr>
              <a:t>f</a:t>
            </a:r>
            <a:r>
              <a:rPr lang="nl-NL" sz="2400" i="1" dirty="0" err="1"/>
              <a:t>H</a:t>
            </a:r>
            <a:r>
              <a:rPr lang="el-GR" sz="2400" baseline="30000" dirty="0"/>
              <a:t>Θ</a:t>
            </a:r>
            <a:r>
              <a:rPr lang="nl-NL" sz="2400" baseline="-25000" dirty="0">
                <a:sym typeface="Wingdings" pitchFamily="2" charset="2"/>
              </a:rPr>
              <a:t>(</a:t>
            </a:r>
            <a:r>
              <a:rPr lang="nl-NL" sz="2400" baseline="-25000" dirty="0" err="1">
                <a:sym typeface="Wingdings" pitchFamily="2" charset="2"/>
              </a:rPr>
              <a:t>HCl</a:t>
            </a:r>
            <a:r>
              <a:rPr lang="nl-NL" sz="2400" baseline="-25000" dirty="0">
                <a:sym typeface="Wingdings" pitchFamily="2" charset="2"/>
              </a:rPr>
              <a:t>)</a:t>
            </a:r>
            <a:r>
              <a:rPr lang="nl-NL" sz="2400" dirty="0"/>
              <a:t> + </a:t>
            </a:r>
            <a:r>
              <a:rPr lang="el-GR" sz="2400" dirty="0"/>
              <a:t>Δ</a:t>
            </a:r>
            <a:r>
              <a:rPr lang="nl-NL" sz="2400" i="1" baseline="-25000" dirty="0" err="1">
                <a:cs typeface="Times New Roman" panose="02020603050405020304" pitchFamily="18" charset="0"/>
              </a:rPr>
              <a:t>f</a:t>
            </a:r>
            <a:r>
              <a:rPr lang="nl-NL" sz="2400" i="1" dirty="0" err="1"/>
              <a:t>H</a:t>
            </a:r>
            <a:r>
              <a:rPr lang="el-GR" sz="2400" baseline="30000" dirty="0"/>
              <a:t>Θ</a:t>
            </a:r>
            <a:r>
              <a:rPr lang="nl-NL" sz="2400" baseline="-25000" dirty="0">
                <a:sym typeface="Wingdings" pitchFamily="2" charset="2"/>
              </a:rPr>
              <a:t>(NH</a:t>
            </a:r>
            <a:r>
              <a:rPr lang="nl-NL" sz="2400" baseline="-40000" dirty="0">
                <a:sym typeface="Wingdings" pitchFamily="2" charset="2"/>
              </a:rPr>
              <a:t>4</a:t>
            </a:r>
            <a:r>
              <a:rPr lang="nl-NL" sz="2400" baseline="-25000" dirty="0">
                <a:sym typeface="Wingdings" pitchFamily="2" charset="2"/>
              </a:rPr>
              <a:t>Cl)</a:t>
            </a:r>
            <a:r>
              <a:rPr lang="nl-NL" sz="2400" dirty="0"/>
              <a:t> </a:t>
            </a:r>
          </a:p>
          <a:p>
            <a:r>
              <a:rPr lang="nl-NL" sz="2400" dirty="0"/>
              <a:t>	         = – ( – 46.11) – (– 92.31) –  314.43 = – 176.01 kJ/mol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        </a:t>
            </a:r>
            <a:r>
              <a:rPr lang="el-GR" sz="2400" dirty="0"/>
              <a:t>Δ</a:t>
            </a:r>
            <a:r>
              <a:rPr lang="nl-NL" sz="2400" baseline="-25000" dirty="0" err="1"/>
              <a:t>r</a:t>
            </a:r>
            <a:r>
              <a:rPr lang="nl-NL" sz="2400" i="1" dirty="0" err="1"/>
              <a:t>S</a:t>
            </a:r>
            <a:r>
              <a:rPr lang="el-GR" sz="2400" baseline="30000" dirty="0"/>
              <a:t>Θ</a:t>
            </a:r>
            <a:r>
              <a:rPr lang="nl-NL" sz="2400" baseline="-25000" dirty="0">
                <a:sym typeface="Wingdings" pitchFamily="2" charset="2"/>
              </a:rPr>
              <a:t>(298 K)</a:t>
            </a:r>
            <a:r>
              <a:rPr lang="nl-NL" sz="2400" dirty="0"/>
              <a:t> = – </a:t>
            </a:r>
            <a:r>
              <a:rPr lang="el-GR" sz="2400" dirty="0"/>
              <a:t>Δ</a:t>
            </a:r>
            <a:r>
              <a:rPr lang="nl-NL" sz="2400" i="1" dirty="0"/>
              <a:t>S</a:t>
            </a:r>
            <a:r>
              <a:rPr lang="nl-NL" sz="2400" baseline="-25000" dirty="0"/>
              <a:t>m</a:t>
            </a:r>
            <a:r>
              <a:rPr lang="el-GR" sz="2400" baseline="30000" dirty="0"/>
              <a:t>Θ</a:t>
            </a:r>
            <a:r>
              <a:rPr lang="nl-NL" sz="2400" baseline="-25000" dirty="0">
                <a:sym typeface="Wingdings" pitchFamily="2" charset="2"/>
              </a:rPr>
              <a:t>(NH</a:t>
            </a:r>
            <a:r>
              <a:rPr lang="nl-NL" sz="2400" baseline="-40000" dirty="0">
                <a:sym typeface="Wingdings" pitchFamily="2" charset="2"/>
              </a:rPr>
              <a:t>3</a:t>
            </a:r>
            <a:r>
              <a:rPr lang="nl-NL" sz="2400" baseline="-25000" dirty="0">
                <a:sym typeface="Wingdings" pitchFamily="2" charset="2"/>
              </a:rPr>
              <a:t>)</a:t>
            </a:r>
            <a:r>
              <a:rPr lang="nl-NL" sz="2400" dirty="0"/>
              <a:t> – </a:t>
            </a:r>
            <a:r>
              <a:rPr lang="el-GR" sz="2400" dirty="0"/>
              <a:t>Δ</a:t>
            </a:r>
            <a:r>
              <a:rPr lang="nl-NL" sz="2400" i="1" dirty="0"/>
              <a:t>S</a:t>
            </a:r>
            <a:r>
              <a:rPr lang="nl-NL" sz="2400" baseline="-25000" dirty="0"/>
              <a:t>m</a:t>
            </a:r>
            <a:r>
              <a:rPr lang="el-GR" sz="2400" baseline="30000" dirty="0"/>
              <a:t>Θ</a:t>
            </a:r>
            <a:r>
              <a:rPr lang="nl-NL" sz="2400" baseline="-25000" dirty="0">
                <a:sym typeface="Wingdings" pitchFamily="2" charset="2"/>
              </a:rPr>
              <a:t>(</a:t>
            </a:r>
            <a:r>
              <a:rPr lang="nl-NL" sz="2400" baseline="-25000" dirty="0" err="1">
                <a:sym typeface="Wingdings" pitchFamily="2" charset="2"/>
              </a:rPr>
              <a:t>HCl</a:t>
            </a:r>
            <a:r>
              <a:rPr lang="nl-NL" sz="2400" baseline="-25000" dirty="0">
                <a:sym typeface="Wingdings" pitchFamily="2" charset="2"/>
              </a:rPr>
              <a:t>)</a:t>
            </a:r>
            <a:r>
              <a:rPr lang="nl-NL" sz="2400" dirty="0"/>
              <a:t> + </a:t>
            </a:r>
            <a:r>
              <a:rPr lang="el-GR" sz="2400" dirty="0"/>
              <a:t>Δ</a:t>
            </a:r>
            <a:r>
              <a:rPr lang="nl-NL" sz="2400" i="1" dirty="0"/>
              <a:t>S</a:t>
            </a:r>
            <a:r>
              <a:rPr lang="nl-NL" sz="2400" baseline="-25000" dirty="0"/>
              <a:t>m</a:t>
            </a:r>
            <a:r>
              <a:rPr lang="el-GR" sz="2400" baseline="30000" dirty="0"/>
              <a:t>Θ</a:t>
            </a:r>
            <a:r>
              <a:rPr lang="nl-NL" sz="2400" baseline="-25000" dirty="0">
                <a:sym typeface="Wingdings" pitchFamily="2" charset="2"/>
              </a:rPr>
              <a:t>(NH</a:t>
            </a:r>
            <a:r>
              <a:rPr lang="nl-NL" sz="2400" baseline="-40000" dirty="0">
                <a:sym typeface="Wingdings" pitchFamily="2" charset="2"/>
              </a:rPr>
              <a:t>4</a:t>
            </a:r>
            <a:r>
              <a:rPr lang="nl-NL" sz="2400" baseline="-25000" dirty="0">
                <a:sym typeface="Wingdings" pitchFamily="2" charset="2"/>
              </a:rPr>
              <a:t>Cl)</a:t>
            </a:r>
            <a:r>
              <a:rPr lang="nl-NL" sz="2400" dirty="0"/>
              <a:t> </a:t>
            </a:r>
          </a:p>
          <a:p>
            <a:r>
              <a:rPr lang="nl-NL" sz="2400" dirty="0"/>
              <a:t>	         = – (192.45) – (186.91) + 94.6 = – 284.76 J/</a:t>
            </a:r>
            <a:r>
              <a:rPr lang="nl-NL" sz="2400" dirty="0" err="1"/>
              <a:t>mol·K</a:t>
            </a:r>
            <a:r>
              <a:rPr lang="nl-NL" sz="2400" dirty="0"/>
              <a:t/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       </a:t>
            </a:r>
            <a:r>
              <a:rPr lang="el-GR" sz="2400" dirty="0"/>
              <a:t>Δ</a:t>
            </a:r>
            <a:r>
              <a:rPr lang="nl-NL" sz="2400" baseline="-25000" dirty="0" err="1"/>
              <a:t>r</a:t>
            </a:r>
            <a:r>
              <a:rPr lang="nl-NL" sz="2400" i="1" dirty="0" err="1"/>
              <a:t>G</a:t>
            </a:r>
            <a:r>
              <a:rPr lang="el-GR" sz="2400" baseline="30000" dirty="0"/>
              <a:t>Θ</a:t>
            </a:r>
            <a:r>
              <a:rPr lang="nl-NL" sz="2400" baseline="-25000" dirty="0">
                <a:sym typeface="Wingdings" pitchFamily="2" charset="2"/>
              </a:rPr>
              <a:t>(423 K)</a:t>
            </a:r>
            <a:r>
              <a:rPr lang="nl-NL" sz="2400" dirty="0"/>
              <a:t> =</a:t>
            </a:r>
            <a:r>
              <a:rPr lang="el-GR" sz="2400" dirty="0"/>
              <a:t> Δ</a:t>
            </a:r>
            <a:r>
              <a:rPr lang="nl-NL" sz="2400" baseline="-25000" dirty="0" err="1"/>
              <a:t>r</a:t>
            </a:r>
            <a:r>
              <a:rPr lang="nl-NL" sz="2400" i="1" dirty="0" err="1"/>
              <a:t>H</a:t>
            </a:r>
            <a:r>
              <a:rPr lang="el-GR" sz="2400" baseline="30000" dirty="0"/>
              <a:t>Θ</a:t>
            </a:r>
            <a:r>
              <a:rPr lang="nl-NL" sz="2400" baseline="-25000" dirty="0">
                <a:sym typeface="Wingdings" pitchFamily="2" charset="2"/>
              </a:rPr>
              <a:t>(298 K)</a:t>
            </a:r>
            <a:r>
              <a:rPr lang="nl-NL" sz="2400" dirty="0"/>
              <a:t> – (423)</a:t>
            </a:r>
            <a:r>
              <a:rPr lang="el-GR" sz="2400" dirty="0"/>
              <a:t>Δ</a:t>
            </a:r>
            <a:r>
              <a:rPr lang="nl-NL" sz="2400" baseline="-25000" dirty="0" err="1"/>
              <a:t>r</a:t>
            </a:r>
            <a:r>
              <a:rPr lang="nl-NL" sz="2400" i="1" dirty="0" err="1"/>
              <a:t>S</a:t>
            </a:r>
            <a:r>
              <a:rPr lang="el-GR" sz="2400" baseline="30000" dirty="0"/>
              <a:t>Θ</a:t>
            </a:r>
            <a:r>
              <a:rPr lang="nl-NL" sz="2400" baseline="-25000" dirty="0">
                <a:sym typeface="Wingdings" pitchFamily="2" charset="2"/>
              </a:rPr>
              <a:t>(298 K)</a:t>
            </a:r>
            <a:br>
              <a:rPr lang="nl-NL" sz="2400" baseline="-25000" dirty="0">
                <a:sym typeface="Wingdings" pitchFamily="2" charset="2"/>
              </a:rPr>
            </a:br>
            <a:r>
              <a:rPr lang="nl-NL" sz="2400" baseline="-25000" dirty="0">
                <a:sym typeface="Wingdings" pitchFamily="2" charset="2"/>
              </a:rPr>
              <a:t>                                     </a:t>
            </a:r>
            <a:r>
              <a:rPr lang="nl-NL" sz="2400" dirty="0"/>
              <a:t>= – 176.01·10</a:t>
            </a:r>
            <a:r>
              <a:rPr lang="nl-NL" sz="2400" baseline="30000" dirty="0"/>
              <a:t>3</a:t>
            </a:r>
            <a:r>
              <a:rPr lang="nl-NL" sz="2400" dirty="0"/>
              <a:t> – 423 · (– 284.76) = – 55.56 kJ/mol </a:t>
            </a:r>
          </a:p>
          <a:p>
            <a:endParaRPr lang="nl-NL" sz="2400" dirty="0"/>
          </a:p>
          <a:p>
            <a:r>
              <a:rPr lang="nl-NL" sz="2400" dirty="0"/>
              <a:t>c) Gibbs free energy </a:t>
            </a:r>
            <a:r>
              <a:rPr lang="nl-NL" sz="2400" dirty="0" err="1"/>
              <a:t>difference</a:t>
            </a:r>
            <a:r>
              <a:rPr lang="nl-NL" sz="2400" dirty="0"/>
              <a:t>:</a:t>
            </a:r>
            <a:br>
              <a:rPr lang="nl-NL" sz="2400" dirty="0"/>
            </a:br>
            <a:r>
              <a:rPr lang="nl-NL" sz="2400" dirty="0"/>
              <a:t>                  </a:t>
            </a:r>
            <a:r>
              <a:rPr lang="el-GR" sz="2400" dirty="0">
                <a:sym typeface="Wingdings" pitchFamily="2" charset="2"/>
              </a:rPr>
              <a:t>Δ</a:t>
            </a:r>
            <a:r>
              <a:rPr lang="nl-NL" sz="2400" baseline="-25000" dirty="0" err="1">
                <a:sym typeface="Wingdings" pitchFamily="2" charset="2"/>
              </a:rPr>
              <a:t>r</a:t>
            </a:r>
            <a:r>
              <a:rPr lang="nl-NL" sz="2400" i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</a:t>
            </a:r>
            <a:r>
              <a:rPr lang="el-GR" sz="2400" baseline="30000" dirty="0"/>
              <a:t>Θ</a:t>
            </a:r>
            <a:r>
              <a:rPr lang="nl-NL" sz="2400" baseline="-25000" dirty="0">
                <a:sym typeface="Wingdings" pitchFamily="2" charset="2"/>
              </a:rPr>
              <a:t>(423 K)</a:t>
            </a:r>
            <a:r>
              <a:rPr lang="nl-NL" sz="2400" dirty="0">
                <a:sym typeface="Wingdings" pitchFamily="2" charset="2"/>
              </a:rPr>
              <a:t> </a:t>
            </a:r>
            <a:r>
              <a:rPr lang="nl-NL" sz="2400" dirty="0"/>
              <a:t>– </a:t>
            </a:r>
            <a:r>
              <a:rPr lang="el-GR" sz="2400" dirty="0">
                <a:sym typeface="Wingdings" pitchFamily="2" charset="2"/>
              </a:rPr>
              <a:t>Δ</a:t>
            </a:r>
            <a:r>
              <a:rPr lang="nl-NL" sz="2400" baseline="-25000" dirty="0" err="1">
                <a:sym typeface="Wingdings" pitchFamily="2" charset="2"/>
              </a:rPr>
              <a:t>r</a:t>
            </a:r>
            <a:r>
              <a:rPr lang="nl-NL" sz="2400" i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</a:t>
            </a:r>
            <a:r>
              <a:rPr lang="el-GR" sz="2400" baseline="30000" dirty="0"/>
              <a:t>Θ</a:t>
            </a:r>
            <a:r>
              <a:rPr lang="nl-NL" sz="2400" baseline="-25000" dirty="0">
                <a:sym typeface="Wingdings" pitchFamily="2" charset="2"/>
              </a:rPr>
              <a:t>(298 K)</a:t>
            </a:r>
            <a:r>
              <a:rPr lang="nl-NL" sz="2400" dirty="0">
                <a:sym typeface="Wingdings" pitchFamily="2" charset="2"/>
              </a:rPr>
              <a:t> = </a:t>
            </a:r>
            <a:r>
              <a:rPr lang="nl-NL" sz="2400" dirty="0"/>
              <a:t>– 55.56 – (– 91.12) = 35.56 kJ/mol</a:t>
            </a:r>
          </a:p>
          <a:p>
            <a:r>
              <a:rPr lang="nl-NL" sz="2400" dirty="0"/>
              <a:t>    As a percentage of </a:t>
            </a:r>
            <a:r>
              <a:rPr lang="el-GR" sz="2400" dirty="0">
                <a:sym typeface="Wingdings" pitchFamily="2" charset="2"/>
              </a:rPr>
              <a:t>Δ</a:t>
            </a:r>
            <a:r>
              <a:rPr lang="nl-NL" sz="2400" baseline="-25000" dirty="0" err="1">
                <a:sym typeface="Wingdings" pitchFamily="2" charset="2"/>
              </a:rPr>
              <a:t>r</a:t>
            </a:r>
            <a:r>
              <a:rPr lang="nl-NL" sz="2400" i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</a:t>
            </a:r>
            <a:r>
              <a:rPr lang="el-GR" sz="2400" baseline="30000" dirty="0"/>
              <a:t>Θ</a:t>
            </a:r>
            <a:r>
              <a:rPr lang="nl-NL" sz="2400" baseline="-25000" dirty="0">
                <a:sym typeface="Wingdings" pitchFamily="2" charset="2"/>
              </a:rPr>
              <a:t>(298 K)</a:t>
            </a:r>
            <a:r>
              <a:rPr lang="nl-NL" sz="2400" dirty="0"/>
              <a:t>:           (35.56 / 91.12) x 100 % =  39 %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12795</TotalTime>
  <Words>624</Words>
  <Application>Microsoft Office PowerPoint</Application>
  <PresentationFormat>Breedbeeld</PresentationFormat>
  <Paragraphs>102</Paragraphs>
  <Slides>9</Slides>
  <Notes>0</Notes>
  <HiddenSlides>0</HiddenSlides>
  <MMClips>0</MMClips>
  <ScaleCrop>false</ScaleCrop>
  <HeadingPairs>
    <vt:vector size="8" baseType="variant">
      <vt:variant>
        <vt:lpstr>Gebruikte lettertypen</vt:lpstr>
      </vt:variant>
      <vt:variant>
        <vt:i4>6</vt:i4>
      </vt:variant>
      <vt:variant>
        <vt:lpstr>Thema</vt:lpstr>
      </vt:variant>
      <vt:variant>
        <vt:i4>1</vt:i4>
      </vt:variant>
      <vt:variant>
        <vt:lpstr>Ingesloten OLE-bronprogramma's</vt:lpstr>
      </vt:variant>
      <vt:variant>
        <vt:i4>2</vt:i4>
      </vt:variant>
      <vt:variant>
        <vt:lpstr>Diatitels</vt:lpstr>
      </vt:variant>
      <vt:variant>
        <vt:i4>9</vt:i4>
      </vt:variant>
    </vt:vector>
  </HeadingPairs>
  <TitlesOfParts>
    <vt:vector size="18" baseType="lpstr">
      <vt:lpstr>Arial</vt:lpstr>
      <vt:lpstr>Calibri</vt:lpstr>
      <vt:lpstr>Cambria Math</vt:lpstr>
      <vt:lpstr>Georgia</vt:lpstr>
      <vt:lpstr>Times New Roman</vt:lpstr>
      <vt:lpstr>Wingdings</vt:lpstr>
      <vt:lpstr>Office-thema</vt:lpstr>
      <vt:lpstr>Equation</vt:lpstr>
      <vt:lpstr>Vergelijking</vt:lpstr>
      <vt:lpstr>Thermodynamics  tutorhour 6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Thermodynamica</dc:title>
  <dc:creator>Heijmen</dc:creator>
  <cp:lastModifiedBy>Heijmen, Els</cp:lastModifiedBy>
  <cp:revision>1232</cp:revision>
  <dcterms:created xsi:type="dcterms:W3CDTF">2011-03-25T10:02:46Z</dcterms:created>
  <dcterms:modified xsi:type="dcterms:W3CDTF">2021-11-17T20:33:57Z</dcterms:modified>
</cp:coreProperties>
</file>