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9" r:id="rId3"/>
    <p:sldId id="274" r:id="rId4"/>
    <p:sldId id="275" r:id="rId5"/>
    <p:sldId id="271" r:id="rId6"/>
    <p:sldId id="277" r:id="rId7"/>
    <p:sldId id="278" r:id="rId8"/>
    <p:sldId id="262" r:id="rId9"/>
    <p:sldId id="276" r:id="rId10"/>
    <p:sldId id="279" r:id="rId1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D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18330-2BEE-4997-B4BE-D16469B9DD0B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B501-E977-47D0-852B-BD7D0983AAE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7971-B321-4937-B0EA-A2C7E52FA93D}" type="datetimeFigureOut">
              <a:rPr lang="nl-NL" smtClean="0"/>
              <a:pPr/>
              <a:t>17-11-2021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D46F-961C-4A8C-A241-03EC089D7D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Thermodynamics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tutorhour</a:t>
            </a:r>
            <a:r>
              <a:rPr lang="nl-NL" dirty="0"/>
              <a:t> 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69492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Gibbs </a:t>
            </a:r>
            <a:r>
              <a:rPr lang="en-US" dirty="0">
                <a:solidFill>
                  <a:schemeClr val="accent1"/>
                </a:solidFill>
              </a:rPr>
              <a:t>energy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79576" y="836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695400" y="116633"/>
                <a:ext cx="11496600" cy="517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/>
                <a:r>
                  <a:rPr lang="nl-NL" sz="2400" b="1" dirty="0"/>
                  <a:t>Question 4</a:t>
                </a:r>
              </a:p>
              <a:p>
                <a:r>
                  <a:rPr lang="en-US" sz="2400" dirty="0"/>
                  <a:t>Assumptions: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H</a:t>
                </a:r>
                <a:r>
                  <a:rPr lang="en-US" sz="2400" baseline="30000" dirty="0"/>
                  <a:t>⊖ </a:t>
                </a:r>
                <a:r>
                  <a:rPr lang="en-US" sz="2400" dirty="0"/>
                  <a:t>is independent of temperature</a:t>
                </a:r>
                <a:endParaRPr lang="en-US" sz="2400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S</a:t>
                </a:r>
                <a:r>
                  <a:rPr lang="en-US" sz="2400" baseline="30000" dirty="0"/>
                  <a:t> ⊖</a:t>
                </a:r>
                <a:r>
                  <a:rPr lang="en-US" sz="2400" dirty="0"/>
                  <a:t> is independent of temperature</a:t>
                </a:r>
                <a:endParaRPr lang="en-US" sz="2400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2400" dirty="0" err="1"/>
                  <a:t>Decomposition</a:t>
                </a:r>
                <a:r>
                  <a:rPr lang="nl-NL" sz="2400" dirty="0"/>
                  <a:t> starts </a:t>
                </a:r>
                <a:r>
                  <a:rPr lang="nl-NL" sz="2400" dirty="0" err="1"/>
                  <a:t>when</a:t>
                </a:r>
                <a:r>
                  <a:rPr lang="nl-NL" sz="2400" dirty="0"/>
                  <a:t> </a:t>
                </a:r>
                <a:r>
                  <a:rPr lang="nl-NL" sz="2400" i="1" dirty="0"/>
                  <a:t>K</a:t>
                </a:r>
                <a:r>
                  <a:rPr lang="nl-NL" sz="2400" dirty="0"/>
                  <a:t> = </a:t>
                </a:r>
                <a:r>
                  <a:rPr lang="nl-NL" sz="2400" i="1" dirty="0"/>
                  <a:t>Q</a:t>
                </a:r>
                <a:r>
                  <a:rPr lang="nl-NL" sz="2400" dirty="0"/>
                  <a:t> =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2400" dirty="0" err="1"/>
                  <a:t>Decomposition</a:t>
                </a:r>
                <a:r>
                  <a:rPr lang="nl-NL" sz="2400" dirty="0"/>
                  <a:t> starts </a:t>
                </a:r>
                <a:r>
                  <a:rPr lang="nl-NL" sz="2400" dirty="0" err="1"/>
                  <a:t>when</a:t>
                </a:r>
                <a:r>
                  <a:rPr lang="nl-NL" sz="2400" dirty="0"/>
                  <a:t>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dirty="0"/>
                  <a:t> = 0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i="1" dirty="0"/>
                  <a:t> </a:t>
                </a:r>
                <a:r>
                  <a:rPr lang="en-US" sz="2400" dirty="0"/>
                  <a:t>=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</a:t>
                </a:r>
                <a:r>
                  <a:rPr lang="nl-NL" sz="2400" dirty="0"/>
                  <a:t> + 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Q </a:t>
                </a:r>
              </a:p>
              <a:p>
                <a:r>
                  <a:rPr lang="nl-NL" sz="2400" dirty="0"/>
                  <a:t>    0 =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 </a:t>
                </a:r>
                <a:r>
                  <a:rPr lang="en-US" sz="2400" dirty="0"/>
                  <a:t>+ 0       =&gt;      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dirty="0"/>
                  <a:t> = 0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</a:t>
                </a:r>
                <a:r>
                  <a:rPr lang="nl-NL" sz="2400" dirty="0"/>
                  <a:t> = </a:t>
                </a:r>
                <a:r>
                  <a:rPr lang="en-US" sz="2400" dirty="0"/>
                  <a:t>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H</a:t>
                </a:r>
                <a:r>
                  <a:rPr lang="en-US" sz="2400" baseline="30000" dirty="0"/>
                  <a:t>⊖</a:t>
                </a:r>
                <a:r>
                  <a:rPr lang="en-US" sz="2400" baseline="-25000" dirty="0"/>
                  <a:t>298K</a:t>
                </a:r>
                <a:r>
                  <a:rPr lang="nl-NL" sz="2400" dirty="0"/>
                  <a:t> - </a:t>
                </a:r>
                <a:r>
                  <a:rPr lang="nl-NL" sz="2400" i="1" dirty="0"/>
                  <a:t>T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S</a:t>
                </a:r>
                <a:r>
                  <a:rPr lang="en-US" sz="2400" baseline="30000" dirty="0"/>
                  <a:t> ⊖</a:t>
                </a:r>
                <a:r>
                  <a:rPr lang="en-US" sz="2400" baseline="-25000" dirty="0"/>
                  <a:t>298K</a:t>
                </a:r>
                <a:r>
                  <a:rPr lang="en-US" sz="2400" dirty="0"/>
                  <a:t>     =&gt;     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H</a:t>
                </a:r>
                <a:r>
                  <a:rPr lang="en-US" sz="2400" baseline="30000" dirty="0"/>
                  <a:t>⊖</a:t>
                </a:r>
                <a:r>
                  <a:rPr lang="en-US" sz="2400" baseline="-25000" dirty="0"/>
                  <a:t>298K</a:t>
                </a:r>
                <a:r>
                  <a:rPr lang="nl-NL" sz="2400" dirty="0"/>
                  <a:t> = </a:t>
                </a:r>
                <a:r>
                  <a:rPr lang="nl-NL" sz="2400" i="1" dirty="0"/>
                  <a:t>T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S</a:t>
                </a:r>
                <a:r>
                  <a:rPr lang="en-US" sz="2400" baseline="30000" dirty="0"/>
                  <a:t> ⊖</a:t>
                </a:r>
                <a:r>
                  <a:rPr lang="en-US" sz="2400" baseline="-25000" dirty="0"/>
                  <a:t>298K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nl-NL" sz="2400" dirty="0"/>
                  <a:t>  			         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Sup>
                          <m:sSub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298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baseline="30000" dirty="0"/>
                              <m:t>⊖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Sup>
                          <m:sSub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298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baseline="30000" dirty="0"/>
                              <m:t>⊖</m:t>
                            </m:r>
                          </m:sup>
                        </m:sSubSup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299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753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=397 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l-NL" sz="2400" b="1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16633"/>
                <a:ext cx="11496600" cy="5171929"/>
              </a:xfrm>
              <a:prstGeom prst="rect">
                <a:avLst/>
              </a:prstGeom>
              <a:blipFill rotWithShape="0">
                <a:blip r:embed="rId2"/>
                <a:stretch>
                  <a:fillRect l="-795" t="-9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11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378" y="156987"/>
            <a:ext cx="8229600" cy="538496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Gibbs energy is </a:t>
            </a:r>
            <a:r>
              <a:rPr lang="nl-NL" sz="2800" dirty="0" err="1"/>
              <a:t>defined</a:t>
            </a:r>
            <a:r>
              <a:rPr lang="nl-NL" sz="2800" dirty="0"/>
              <a:t> as:</a:t>
            </a:r>
            <a:endParaRPr lang="en-US" sz="28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57500"/>
              </p:ext>
            </p:extLst>
          </p:nvPr>
        </p:nvGraphicFramePr>
        <p:xfrm>
          <a:off x="5087888" y="195633"/>
          <a:ext cx="2159446" cy="51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" name="Vergelijking" r:id="rId3" imgW="748975" imgH="177723" progId="Equation.3">
                  <p:embed/>
                </p:oleObj>
              </mc:Choice>
              <mc:Fallback>
                <p:oleObj name="Vergelijking" r:id="rId3" imgW="748975" imgH="177723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195633"/>
                        <a:ext cx="2159446" cy="511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623392" y="1717045"/>
            <a:ext cx="446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at </a:t>
            </a:r>
            <a:r>
              <a:rPr lang="nl-NL" sz="2800" u="sng" dirty="0"/>
              <a:t>constant T</a:t>
            </a:r>
            <a:r>
              <a:rPr lang="nl-NL" sz="2800" dirty="0"/>
              <a:t>  </a:t>
            </a:r>
            <a:r>
              <a:rPr lang="nl-NL" sz="2800" dirty="0" err="1"/>
              <a:t>this</a:t>
            </a:r>
            <a:r>
              <a:rPr lang="nl-NL" sz="2800" dirty="0"/>
              <a:t> </a:t>
            </a:r>
            <a:r>
              <a:rPr lang="nl-NL" sz="2800" dirty="0" err="1"/>
              <a:t>becomes</a:t>
            </a:r>
            <a:r>
              <a:rPr lang="nl-NL" sz="2800" dirty="0"/>
              <a:t>:</a:t>
            </a:r>
            <a:endParaRPr lang="en-US" sz="3200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069096"/>
              </p:ext>
            </p:extLst>
          </p:nvPr>
        </p:nvGraphicFramePr>
        <p:xfrm>
          <a:off x="5084738" y="1772047"/>
          <a:ext cx="2811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4" name="Vergelijking" r:id="rId5" imgW="990170" imgH="177723" progId="Equation.3">
                  <p:embed/>
                </p:oleObj>
              </mc:Choice>
              <mc:Fallback>
                <p:oleObj name="Vergelijking" r:id="rId5" imgW="990170" imgH="177723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38" y="1772047"/>
                        <a:ext cx="28114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23392" y="2492896"/>
            <a:ext cx="446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at </a:t>
            </a:r>
            <a:r>
              <a:rPr lang="nl-NL" sz="2800" u="sng" dirty="0"/>
              <a:t>constant </a:t>
            </a:r>
            <a:r>
              <a:rPr lang="nl-NL" sz="2800" u="sng" dirty="0" err="1"/>
              <a:t>T,p</a:t>
            </a:r>
            <a:r>
              <a:rPr lang="nl-NL" sz="2800" dirty="0"/>
              <a:t> </a:t>
            </a:r>
            <a:r>
              <a:rPr lang="nl-NL" sz="2800" dirty="0" err="1"/>
              <a:t>this</a:t>
            </a:r>
            <a:r>
              <a:rPr lang="nl-NL" sz="2800" dirty="0"/>
              <a:t> </a:t>
            </a:r>
            <a:r>
              <a:rPr lang="nl-NL" sz="2800" dirty="0" err="1"/>
              <a:t>becomes</a:t>
            </a:r>
            <a:r>
              <a:rPr lang="nl-NL" sz="2800" dirty="0"/>
              <a:t>:</a:t>
            </a:r>
            <a:endParaRPr lang="nl-NL" sz="700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7142"/>
              </p:ext>
            </p:extLst>
          </p:nvPr>
        </p:nvGraphicFramePr>
        <p:xfrm>
          <a:off x="5069887" y="2519942"/>
          <a:ext cx="2803649" cy="58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5" name="Vergelijking" r:id="rId7" imgW="965200" imgH="203200" progId="Equation.3">
                  <p:embed/>
                </p:oleObj>
              </mc:Choice>
              <mc:Fallback>
                <p:oleObj name="Vergelijking" r:id="rId7" imgW="965200" imgH="203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887" y="2519942"/>
                        <a:ext cx="2803649" cy="589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75371" y="4437112"/>
            <a:ext cx="8012917" cy="609600"/>
            <a:chOff x="467544" y="3992651"/>
            <a:chExt cx="8012917" cy="609600"/>
          </a:xfrm>
        </p:grpSpPr>
        <p:sp>
          <p:nvSpPr>
            <p:cNvPr id="10" name="Tekstvak 9"/>
            <p:cNvSpPr txBox="1"/>
            <p:nvPr/>
          </p:nvSpPr>
          <p:spPr>
            <a:xfrm>
              <a:off x="467544" y="4005064"/>
              <a:ext cx="7704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err="1"/>
                <a:t>leading</a:t>
              </a:r>
              <a:r>
                <a:rPr lang="nl-NL" sz="2800" dirty="0"/>
                <a:t> </a:t>
              </a:r>
              <a:r>
                <a:rPr lang="nl-NL" sz="2800" dirty="0" err="1"/>
                <a:t>to</a:t>
              </a:r>
              <a:r>
                <a:rPr lang="nl-NL" sz="2800" dirty="0"/>
                <a:t> </a:t>
              </a:r>
              <a:r>
                <a:rPr lang="nl-NL" sz="2800" dirty="0" err="1"/>
                <a:t>the</a:t>
              </a:r>
              <a:r>
                <a:rPr lang="nl-NL" sz="2800" dirty="0"/>
                <a:t> </a:t>
              </a:r>
              <a:r>
                <a:rPr lang="nl-NL" sz="2800" dirty="0" err="1"/>
                <a:t>Clausius</a:t>
              </a:r>
              <a:r>
                <a:rPr lang="nl-NL" sz="2800" dirty="0"/>
                <a:t> </a:t>
              </a:r>
              <a:r>
                <a:rPr lang="nl-NL" sz="2800" dirty="0" err="1"/>
                <a:t>inequality</a:t>
              </a:r>
              <a:r>
                <a:rPr lang="nl-NL" sz="2800" dirty="0"/>
                <a:t>:</a:t>
              </a:r>
              <a:endParaRPr lang="en-US" sz="2800" dirty="0"/>
            </a:p>
          </p:txBody>
        </p:sp>
        <p:graphicFrame>
          <p:nvGraphicFramePr>
            <p:cNvPr id="358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7256816"/>
                </p:ext>
              </p:extLst>
            </p:nvPr>
          </p:nvGraphicFramePr>
          <p:xfrm>
            <a:off x="5910299" y="3992651"/>
            <a:ext cx="2570162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86" name="Vergelijking" r:id="rId9" imgW="965200" imgH="228600" progId="Equation.3">
                    <p:embed/>
                  </p:oleObj>
                </mc:Choice>
                <mc:Fallback>
                  <p:oleObj name="Vergelijking" r:id="rId9" imgW="965200" imgH="22860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0299" y="3992651"/>
                          <a:ext cx="2570162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658378" y="5337961"/>
            <a:ext cx="11159485" cy="593729"/>
            <a:chOff x="1156589" y="4969210"/>
            <a:chExt cx="10011074" cy="593729"/>
          </a:xfrm>
        </p:grpSpPr>
        <p:sp>
          <p:nvSpPr>
            <p:cNvPr id="12" name="Tekstvak 11"/>
            <p:cNvSpPr txBox="1"/>
            <p:nvPr/>
          </p:nvSpPr>
          <p:spPr>
            <a:xfrm>
              <a:off x="1156589" y="5004465"/>
              <a:ext cx="9399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err="1"/>
                <a:t>So</a:t>
              </a:r>
              <a:r>
                <a:rPr lang="nl-NL" sz="2800" dirty="0"/>
                <a:t> </a:t>
              </a:r>
              <a:r>
                <a:rPr lang="nl-NL" sz="2800" dirty="0" err="1"/>
                <a:t>when</a:t>
              </a:r>
              <a:r>
                <a:rPr lang="nl-NL" sz="2800" dirty="0"/>
                <a:t> </a:t>
              </a:r>
              <a:r>
                <a:rPr lang="nl-NL" sz="2800" u="sng" dirty="0"/>
                <a:t>p </a:t>
              </a:r>
              <a:r>
                <a:rPr lang="nl-NL" sz="2800" u="sng" dirty="0" err="1"/>
                <a:t>and</a:t>
              </a:r>
              <a:r>
                <a:rPr lang="nl-NL" sz="2800" u="sng" dirty="0"/>
                <a:t> T are constant</a:t>
              </a:r>
              <a:r>
                <a:rPr lang="nl-NL" sz="2800" dirty="0"/>
                <a:t>, </a:t>
              </a:r>
              <a:r>
                <a:rPr lang="nl-NL" sz="2800" dirty="0" err="1"/>
                <a:t>for</a:t>
              </a:r>
              <a:r>
                <a:rPr lang="nl-NL" sz="2800" dirty="0"/>
                <a:t> a </a:t>
              </a:r>
              <a:r>
                <a:rPr lang="nl-NL" sz="2800" dirty="0" err="1"/>
                <a:t>spontaneous</a:t>
              </a:r>
              <a:r>
                <a:rPr lang="nl-NL" sz="2800" dirty="0"/>
                <a:t> </a:t>
              </a:r>
              <a:r>
                <a:rPr lang="nl-NL" sz="2800" dirty="0" err="1"/>
                <a:t>process</a:t>
              </a:r>
              <a:r>
                <a:rPr lang="nl-NL" sz="2800" dirty="0"/>
                <a:t> </a:t>
              </a:r>
              <a:r>
                <a:rPr lang="nl-NL" sz="2800" dirty="0" err="1"/>
                <a:t>holds</a:t>
              </a:r>
              <a:r>
                <a:rPr lang="nl-NL" sz="2800" dirty="0"/>
                <a:t>:</a:t>
              </a:r>
              <a:endParaRPr lang="en-US" sz="2800" dirty="0"/>
            </a:p>
          </p:txBody>
        </p:sp>
        <p:graphicFrame>
          <p:nvGraphicFramePr>
            <p:cNvPr id="358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3800049"/>
                </p:ext>
              </p:extLst>
            </p:nvPr>
          </p:nvGraphicFramePr>
          <p:xfrm>
            <a:off x="9640931" y="4969210"/>
            <a:ext cx="1526732" cy="593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87" name="Vergelijking" r:id="rId11" imgW="457002" imgH="177723" progId="Equation.3">
                    <p:embed/>
                  </p:oleObj>
                </mc:Choice>
                <mc:Fallback>
                  <p:oleObj name="Vergelijking" r:id="rId11" imgW="457002" imgH="177723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40931" y="4969210"/>
                          <a:ext cx="1526732" cy="5937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45696"/>
              </p:ext>
            </p:extLst>
          </p:nvPr>
        </p:nvGraphicFramePr>
        <p:xfrm>
          <a:off x="5096410" y="808927"/>
          <a:ext cx="62372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8" name="Vergelijking" r:id="rId13" imgW="2197080" imgH="203040" progId="Equation.3">
                  <p:embed/>
                </p:oleObj>
              </mc:Choice>
              <mc:Fallback>
                <p:oleObj name="Vergelijking" r:id="rId13" imgW="2197080" imgH="2030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10" y="808927"/>
                        <a:ext cx="6237288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58379" y="3284984"/>
            <a:ext cx="10412647" cy="1084364"/>
            <a:chOff x="818659" y="2713411"/>
            <a:chExt cx="10412647" cy="1084364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114140"/>
                </p:ext>
              </p:extLst>
            </p:nvPr>
          </p:nvGraphicFramePr>
          <p:xfrm>
            <a:off x="5248168" y="2713411"/>
            <a:ext cx="5983138" cy="1084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89" name="Vergelijking" r:id="rId15" imgW="2869920" imgH="520560" progId="Equation.3">
                    <p:embed/>
                  </p:oleObj>
                </mc:Choice>
                <mc:Fallback>
                  <p:oleObj name="Vergelijking" r:id="rId15" imgW="2869920" imgH="52056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168" y="2713411"/>
                          <a:ext cx="5983138" cy="10843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kstvak 7"/>
            <p:cNvSpPr txBox="1"/>
            <p:nvPr/>
          </p:nvSpPr>
          <p:spPr>
            <a:xfrm>
              <a:off x="818659" y="2936650"/>
              <a:ext cx="2683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err="1"/>
                <a:t>Second</a:t>
              </a:r>
              <a:r>
                <a:rPr lang="nl-NL" sz="2800" dirty="0"/>
                <a:t> Law:</a:t>
              </a:r>
              <a:endParaRPr lang="nl-NL" sz="700" dirty="0"/>
            </a:p>
          </p:txBody>
        </p:sp>
      </p:grpSp>
      <p:cxnSp>
        <p:nvCxnSpPr>
          <p:cNvPr id="4" name="Rechte verbindingslijn 3"/>
          <p:cNvCxnSpPr/>
          <p:nvPr/>
        </p:nvCxnSpPr>
        <p:spPr>
          <a:xfrm flipV="1">
            <a:off x="10545327" y="620688"/>
            <a:ext cx="879265" cy="7004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fgeronde rechthoek 4"/>
          <p:cNvSpPr/>
          <p:nvPr/>
        </p:nvSpPr>
        <p:spPr>
          <a:xfrm>
            <a:off x="4975212" y="2492896"/>
            <a:ext cx="3137012" cy="6170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davey.com/media/1001/home-tree.png?width=960&amp;height=520&amp;quality=80&amp;mode=crop"/>
          <p:cNvPicPr>
            <a:picLocks noChangeAspect="1" noChangeArrowheads="1"/>
          </p:cNvPicPr>
          <p:nvPr/>
        </p:nvPicPr>
        <p:blipFill>
          <a:blip r:embed="rId2" cstate="print"/>
          <a:srcRect l="10465" r="9302"/>
          <a:stretch>
            <a:fillRect/>
          </a:stretch>
        </p:blipFill>
        <p:spPr bwMode="auto">
          <a:xfrm>
            <a:off x="983432" y="1167880"/>
            <a:ext cx="5544616" cy="3743286"/>
          </a:xfrm>
          <a:prstGeom prst="rect">
            <a:avLst/>
          </a:prstGeom>
          <a:noFill/>
        </p:spPr>
      </p:pic>
      <p:pic>
        <p:nvPicPr>
          <p:cNvPr id="38916" name="Picture 4" descr="http://cdn.shocho.co/sc-image/7/4/b/6/74b6452c01b621749b0d552fbd8edc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348880"/>
            <a:ext cx="2592288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83432" y="54452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+ 6 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 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+ 6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8088" y="544522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+ 6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6 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+ 6 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808" y="2606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Spontaneous process?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9496" y="608777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baseline="-25000" dirty="0" err="1"/>
              <a:t>r</a:t>
            </a:r>
            <a:r>
              <a:rPr lang="en-US" sz="2400" i="1" dirty="0" err="1"/>
              <a:t>G</a:t>
            </a:r>
            <a:r>
              <a:rPr lang="en-US" sz="2400" baseline="-25000" dirty="0"/>
              <a:t>  </a:t>
            </a:r>
            <a:r>
              <a:rPr lang="en-US" sz="2400" dirty="0"/>
              <a:t>= + 28.3·10</a:t>
            </a:r>
            <a:r>
              <a:rPr lang="en-US" sz="2400" baseline="30000" dirty="0"/>
              <a:t>5</a:t>
            </a:r>
            <a:r>
              <a:rPr lang="en-US" sz="2400" dirty="0"/>
              <a:t> J mol</a:t>
            </a:r>
            <a:r>
              <a:rPr lang="en-US" sz="2400" baseline="30000" dirty="0"/>
              <a:t>-1</a:t>
            </a:r>
            <a:r>
              <a:rPr lang="en-US" sz="2400" dirty="0"/>
              <a:t>  &gt; 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136" y="608777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baseline="-25000" dirty="0" err="1"/>
              <a:t>r</a:t>
            </a:r>
            <a:r>
              <a:rPr lang="en-US" sz="2400" i="1" dirty="0" err="1"/>
              <a:t>G</a:t>
            </a:r>
            <a:r>
              <a:rPr lang="en-US" sz="2400" baseline="-25000" dirty="0"/>
              <a:t>  </a:t>
            </a:r>
            <a:r>
              <a:rPr lang="en-US" sz="2400" dirty="0"/>
              <a:t>= – 28.3·10</a:t>
            </a:r>
            <a:r>
              <a:rPr lang="en-US" sz="2400" baseline="30000" dirty="0"/>
              <a:t>5</a:t>
            </a:r>
            <a:r>
              <a:rPr lang="en-US" sz="2400" dirty="0"/>
              <a:t> J</a:t>
            </a:r>
            <a:r>
              <a:rPr lang="en-US" sz="1000" dirty="0"/>
              <a:t> </a:t>
            </a:r>
            <a:r>
              <a:rPr lang="en-US" sz="2400" dirty="0"/>
              <a:t>mol</a:t>
            </a:r>
            <a:r>
              <a:rPr lang="en-US" sz="2400" baseline="30000" dirty="0"/>
              <a:t>-1</a:t>
            </a:r>
            <a:r>
              <a:rPr lang="en-US" sz="2400" dirty="0"/>
              <a:t>  &lt;  0</a:t>
            </a:r>
          </a:p>
        </p:txBody>
      </p:sp>
      <p:pic>
        <p:nvPicPr>
          <p:cNvPr id="11" name="Picture 10" descr="z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4" y="332656"/>
            <a:ext cx="1339627" cy="9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mages.flatworldknowledge.com/averillfwk/averillfwk-fig19_002.jpg"/>
          <p:cNvPicPr>
            <a:picLocks noChangeAspect="1" noChangeArrowheads="1"/>
          </p:cNvPicPr>
          <p:nvPr/>
        </p:nvPicPr>
        <p:blipFill>
          <a:blip r:embed="rId2" cstate="print"/>
          <a:srcRect r="52483" b="10000"/>
          <a:stretch>
            <a:fillRect/>
          </a:stretch>
        </p:blipFill>
        <p:spPr bwMode="auto">
          <a:xfrm>
            <a:off x="1631504" y="2204864"/>
            <a:ext cx="2088232" cy="2952328"/>
          </a:xfrm>
          <a:prstGeom prst="rect">
            <a:avLst/>
          </a:prstGeom>
          <a:noFill/>
        </p:spPr>
      </p:pic>
      <p:pic>
        <p:nvPicPr>
          <p:cNvPr id="21" name="Picture 2" descr="http://images.flatworldknowledge.com/averillfwk/averillfwk-fig19_002.jpg"/>
          <p:cNvPicPr>
            <a:picLocks noChangeAspect="1" noChangeArrowheads="1"/>
          </p:cNvPicPr>
          <p:nvPr/>
        </p:nvPicPr>
        <p:blipFill>
          <a:blip r:embed="rId2" cstate="print"/>
          <a:srcRect l="52432" r="51" b="10000"/>
          <a:stretch>
            <a:fillRect/>
          </a:stretch>
        </p:blipFill>
        <p:spPr bwMode="auto">
          <a:xfrm>
            <a:off x="3863752" y="2204864"/>
            <a:ext cx="2088232" cy="295232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703512" y="544522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Zn (s) + Cu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2+  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Cu (s) + Zn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5600" y="60119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baseline="-25000" dirty="0" err="1"/>
              <a:t>r</a:t>
            </a:r>
            <a:r>
              <a:rPr lang="en-US" sz="2400" i="1" dirty="0" err="1"/>
              <a:t>G</a:t>
            </a:r>
            <a:r>
              <a:rPr lang="en-US" sz="2400" baseline="-25000" dirty="0"/>
              <a:t>  </a:t>
            </a:r>
            <a:r>
              <a:rPr lang="en-US" sz="2400" dirty="0"/>
              <a:t>= – 2.1·10</a:t>
            </a:r>
            <a:r>
              <a:rPr lang="en-US" sz="2400" baseline="30000" dirty="0"/>
              <a:t>5</a:t>
            </a:r>
            <a:r>
              <a:rPr lang="en-US" sz="2400" dirty="0"/>
              <a:t> J</a:t>
            </a:r>
            <a:r>
              <a:rPr lang="en-US" sz="1000" dirty="0"/>
              <a:t> </a:t>
            </a:r>
            <a:r>
              <a:rPr lang="en-US" sz="2400" dirty="0"/>
              <a:t>mol</a:t>
            </a:r>
            <a:r>
              <a:rPr lang="en-US" sz="2400" baseline="30000" dirty="0"/>
              <a:t>-1</a:t>
            </a:r>
            <a:r>
              <a:rPr lang="en-US" sz="2400" dirty="0"/>
              <a:t>  &lt; 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8048" y="544522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+ Cu (s)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Cu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+ Zn (s)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72064" y="602639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baseline="-25000" dirty="0" err="1"/>
              <a:t>r</a:t>
            </a:r>
            <a:r>
              <a:rPr lang="en-US" sz="2400" i="1" dirty="0" err="1"/>
              <a:t>G</a:t>
            </a:r>
            <a:r>
              <a:rPr lang="en-US" sz="2400" baseline="-25000" dirty="0"/>
              <a:t>  </a:t>
            </a:r>
            <a:r>
              <a:rPr lang="en-US" sz="2400" dirty="0"/>
              <a:t>= + 2.1·10</a:t>
            </a:r>
            <a:r>
              <a:rPr lang="en-US" sz="2400" baseline="30000" dirty="0"/>
              <a:t>5</a:t>
            </a:r>
            <a:r>
              <a:rPr lang="en-US" sz="2400" dirty="0"/>
              <a:t> J</a:t>
            </a:r>
            <a:r>
              <a:rPr lang="en-US" sz="1000" dirty="0"/>
              <a:t> </a:t>
            </a:r>
            <a:r>
              <a:rPr lang="en-US" sz="2400" dirty="0"/>
              <a:t>mol</a:t>
            </a:r>
            <a:r>
              <a:rPr lang="en-US" sz="2400" baseline="30000" dirty="0"/>
              <a:t>-1</a:t>
            </a:r>
            <a:r>
              <a:rPr lang="en-US" sz="2400" dirty="0"/>
              <a:t>  &gt; 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18355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baseline="-25000" dirty="0" err="1"/>
              <a:t>r</a:t>
            </a:r>
            <a:r>
              <a:rPr lang="en-US" sz="2400" i="1" dirty="0" err="1"/>
              <a:t>G</a:t>
            </a:r>
            <a:r>
              <a:rPr lang="en-US" sz="2400" baseline="-25000" dirty="0" err="1"/>
              <a:t>battery</a:t>
            </a:r>
            <a:r>
              <a:rPr lang="en-US" sz="2400" baseline="-25000" dirty="0"/>
              <a:t> </a:t>
            </a:r>
            <a:r>
              <a:rPr lang="en-US" sz="2400" dirty="0"/>
              <a:t>= – 17.4·10</a:t>
            </a:r>
            <a:r>
              <a:rPr lang="en-US" sz="2400" baseline="30000" dirty="0"/>
              <a:t>5</a:t>
            </a:r>
            <a:r>
              <a:rPr lang="en-US" sz="2400" dirty="0"/>
              <a:t> J</a:t>
            </a:r>
            <a:r>
              <a:rPr lang="en-US" sz="1000" dirty="0"/>
              <a:t> </a:t>
            </a:r>
            <a:r>
              <a:rPr lang="en-US" sz="2400" dirty="0"/>
              <a:t>mol</a:t>
            </a:r>
            <a:r>
              <a:rPr lang="en-US" sz="2400" baseline="30000" dirty="0"/>
              <a:t>-1</a:t>
            </a:r>
            <a:r>
              <a:rPr lang="en-US" sz="2400" dirty="0"/>
              <a:t>  &lt; 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60" y="41490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baseline="-25000" dirty="0" err="1"/>
              <a:t>r</a:t>
            </a:r>
            <a:r>
              <a:rPr lang="en-US" sz="2400" i="1" dirty="0" err="1"/>
              <a:t>G</a:t>
            </a:r>
            <a:r>
              <a:rPr lang="en-US" sz="2400" baseline="-25000" dirty="0" err="1"/>
              <a:t>system</a:t>
            </a:r>
            <a:r>
              <a:rPr lang="en-US" sz="2400" baseline="-25000" dirty="0"/>
              <a:t> </a:t>
            </a:r>
            <a:r>
              <a:rPr lang="en-US" sz="2400" dirty="0"/>
              <a:t>= + 2.1·10</a:t>
            </a:r>
            <a:r>
              <a:rPr lang="en-US" sz="2400" baseline="30000" dirty="0"/>
              <a:t>5</a:t>
            </a:r>
            <a:r>
              <a:rPr lang="en-US" sz="2400" dirty="0"/>
              <a:t> J</a:t>
            </a:r>
            <a:r>
              <a:rPr lang="en-US" sz="1000" dirty="0"/>
              <a:t> </a:t>
            </a:r>
            <a:r>
              <a:rPr lang="en-US" sz="2400" dirty="0"/>
              <a:t>mol</a:t>
            </a:r>
            <a:r>
              <a:rPr lang="en-US" sz="2400" baseline="30000" dirty="0"/>
              <a:t>-1</a:t>
            </a:r>
            <a:r>
              <a:rPr lang="en-US" sz="2400" dirty="0"/>
              <a:t>  &gt; 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91544" y="602128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baseline="-25000" dirty="0" err="1"/>
              <a:t>r</a:t>
            </a:r>
            <a:r>
              <a:rPr lang="en-US" sz="2400" i="1" dirty="0" err="1"/>
              <a:t>G</a:t>
            </a:r>
            <a:r>
              <a:rPr lang="en-US" sz="2400" baseline="-25000" dirty="0" err="1"/>
              <a:t>total</a:t>
            </a:r>
            <a:r>
              <a:rPr lang="en-US" sz="2400" baseline="-25000" dirty="0"/>
              <a:t> </a:t>
            </a:r>
            <a:r>
              <a:rPr lang="en-US" sz="2400" dirty="0"/>
              <a:t>= – 15.3·10</a:t>
            </a:r>
            <a:r>
              <a:rPr lang="en-US" sz="2400" baseline="30000" dirty="0"/>
              <a:t>5</a:t>
            </a:r>
            <a:r>
              <a:rPr lang="en-US" sz="2400" dirty="0"/>
              <a:t> J</a:t>
            </a:r>
            <a:r>
              <a:rPr lang="en-US" sz="1000" dirty="0"/>
              <a:t> </a:t>
            </a:r>
            <a:r>
              <a:rPr lang="en-US" sz="2400" dirty="0"/>
              <a:t>mol</a:t>
            </a:r>
            <a:r>
              <a:rPr lang="en-US" sz="2400" baseline="30000" dirty="0"/>
              <a:t>-1</a:t>
            </a:r>
            <a:r>
              <a:rPr lang="en-US" sz="2400" dirty="0"/>
              <a:t>  &lt;  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816080" y="1124746"/>
            <a:ext cx="3240360" cy="4248471"/>
            <a:chOff x="5292080" y="1124745"/>
            <a:chExt cx="3240360" cy="4248471"/>
          </a:xfrm>
        </p:grpSpPr>
        <p:grpSp>
          <p:nvGrpSpPr>
            <p:cNvPr id="35" name="Group 6"/>
            <p:cNvGrpSpPr/>
            <p:nvPr/>
          </p:nvGrpSpPr>
          <p:grpSpPr>
            <a:xfrm>
              <a:off x="5292080" y="1124745"/>
              <a:ext cx="3240360" cy="4248471"/>
              <a:chOff x="5508104" y="1124745"/>
              <a:chExt cx="3240360" cy="4248471"/>
            </a:xfrm>
          </p:grpSpPr>
          <p:grpSp>
            <p:nvGrpSpPr>
              <p:cNvPr id="39" name="Group 11"/>
              <p:cNvGrpSpPr/>
              <p:nvPr/>
            </p:nvGrpSpPr>
            <p:grpSpPr>
              <a:xfrm>
                <a:off x="5508104" y="3252980"/>
                <a:ext cx="3240360" cy="2120236"/>
                <a:chOff x="5508104" y="3255187"/>
                <a:chExt cx="3024336" cy="1974013"/>
              </a:xfrm>
            </p:grpSpPr>
            <p:pic>
              <p:nvPicPr>
                <p:cNvPr id="48" name="Picture 4" descr="http://scioly.org/wiki/images/3/32/Voltaic_Cell_Salt_Bridge.jpe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480" t="25920" r="9281" b="20081"/>
                <a:stretch>
                  <a:fillRect/>
                </a:stretch>
              </p:blipFill>
              <p:spPr bwMode="auto">
                <a:xfrm>
                  <a:off x="5652120" y="3429000"/>
                  <a:ext cx="2808312" cy="18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49" name="Rectangle 48"/>
                <p:cNvSpPr/>
                <p:nvPr/>
              </p:nvSpPr>
              <p:spPr>
                <a:xfrm>
                  <a:off x="8172400" y="3255187"/>
                  <a:ext cx="360040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508104" y="3284984"/>
                  <a:ext cx="440432" cy="3684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14"/>
              <p:cNvGrpSpPr/>
              <p:nvPr/>
            </p:nvGrpSpPr>
            <p:grpSpPr>
              <a:xfrm>
                <a:off x="6156176" y="1124745"/>
                <a:ext cx="1800200" cy="1911835"/>
                <a:chOff x="6156176" y="1124745"/>
                <a:chExt cx="1800200" cy="1911835"/>
              </a:xfrm>
            </p:grpSpPr>
            <p:pic>
              <p:nvPicPr>
                <p:cNvPr id="46" name="Picture 6" descr="http://www.conboyelectrical.com/images/9v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2307"/>
                <a:stretch>
                  <a:fillRect/>
                </a:stretch>
              </p:blipFill>
              <p:spPr bwMode="auto">
                <a:xfrm rot="10800000">
                  <a:off x="6156176" y="1124745"/>
                  <a:ext cx="1800200" cy="103859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6" descr="http://www.conboyelectrical.com/images/9v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-8000" b="57799"/>
                <a:stretch>
                  <a:fillRect/>
                </a:stretch>
              </p:blipFill>
              <p:spPr bwMode="auto">
                <a:xfrm rot="10800000" flipH="1">
                  <a:off x="6156176" y="2132856"/>
                  <a:ext cx="1800200" cy="90372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1" name="Group 24"/>
              <p:cNvGrpSpPr/>
              <p:nvPr/>
            </p:nvGrpSpPr>
            <p:grpSpPr>
              <a:xfrm>
                <a:off x="6135030" y="2348880"/>
                <a:ext cx="2204224" cy="1175128"/>
                <a:chOff x="6135030" y="2348880"/>
                <a:chExt cx="2204224" cy="1175128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35030" y="2871216"/>
                  <a:ext cx="754565" cy="648072"/>
                </a:xfrm>
                <a:custGeom>
                  <a:avLst/>
                  <a:gdLst>
                    <a:gd name="connsiteX0" fmla="*/ 9292 w 754565"/>
                    <a:gd name="connsiteY0" fmla="*/ 724829 h 724829"/>
                    <a:gd name="connsiteX1" fmla="*/ 98502 w 754565"/>
                    <a:gd name="connsiteY1" fmla="*/ 356839 h 724829"/>
                    <a:gd name="connsiteX2" fmla="*/ 600307 w 754565"/>
                    <a:gd name="connsiteY2" fmla="*/ 323386 h 724829"/>
                    <a:gd name="connsiteX3" fmla="*/ 734121 w 754565"/>
                    <a:gd name="connsiteY3" fmla="*/ 44605 h 724829"/>
                    <a:gd name="connsiteX4" fmla="*/ 722970 w 754565"/>
                    <a:gd name="connsiteY4" fmla="*/ 55756 h 72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4565" h="724829">
                      <a:moveTo>
                        <a:pt x="9292" y="724829"/>
                      </a:moveTo>
                      <a:cubicBezTo>
                        <a:pt x="4646" y="574287"/>
                        <a:pt x="0" y="423746"/>
                        <a:pt x="98502" y="356839"/>
                      </a:cubicBezTo>
                      <a:cubicBezTo>
                        <a:pt x="197005" y="289932"/>
                        <a:pt x="494371" y="375425"/>
                        <a:pt x="600307" y="323386"/>
                      </a:cubicBezTo>
                      <a:cubicBezTo>
                        <a:pt x="706243" y="271347"/>
                        <a:pt x="713677" y="89210"/>
                        <a:pt x="734121" y="44605"/>
                      </a:cubicBezTo>
                      <a:cubicBezTo>
                        <a:pt x="754565" y="0"/>
                        <a:pt x="738767" y="27878"/>
                        <a:pt x="722970" y="55756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7326351" y="2843784"/>
                  <a:ext cx="1012903" cy="680224"/>
                </a:xfrm>
                <a:custGeom>
                  <a:avLst/>
                  <a:gdLst>
                    <a:gd name="connsiteX0" fmla="*/ 892098 w 1012903"/>
                    <a:gd name="connsiteY0" fmla="*/ 680224 h 680224"/>
                    <a:gd name="connsiteX1" fmla="*/ 892098 w 1012903"/>
                    <a:gd name="connsiteY1" fmla="*/ 223024 h 680224"/>
                    <a:gd name="connsiteX2" fmla="*/ 167269 w 1012903"/>
                    <a:gd name="connsiteY2" fmla="*/ 234175 h 680224"/>
                    <a:gd name="connsiteX3" fmla="*/ 0 w 1012903"/>
                    <a:gd name="connsiteY3" fmla="*/ 0 h 680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2903" h="680224">
                      <a:moveTo>
                        <a:pt x="892098" y="680224"/>
                      </a:moveTo>
                      <a:cubicBezTo>
                        <a:pt x="952500" y="488795"/>
                        <a:pt x="1012903" y="297366"/>
                        <a:pt x="892098" y="223024"/>
                      </a:cubicBezTo>
                      <a:cubicBezTo>
                        <a:pt x="771293" y="148682"/>
                        <a:pt x="315952" y="271346"/>
                        <a:pt x="167269" y="234175"/>
                      </a:cubicBezTo>
                      <a:cubicBezTo>
                        <a:pt x="18586" y="197004"/>
                        <a:pt x="9293" y="98502"/>
                        <a:pt x="0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156176" y="2348880"/>
                  <a:ext cx="4320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_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596336" y="2484185"/>
                  <a:ext cx="4320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</a:t>
                  </a: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>
              <a:off x="5580112" y="4247765"/>
              <a:ext cx="2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14541" y="4247765"/>
              <a:ext cx="378000" cy="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482848" y="4248384"/>
              <a:ext cx="2470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528048" y="908720"/>
            <a:ext cx="3816424" cy="4464496"/>
            <a:chOff x="5004048" y="908720"/>
            <a:chExt cx="3816424" cy="4464496"/>
          </a:xfrm>
        </p:grpSpPr>
        <p:sp>
          <p:nvSpPr>
            <p:cNvPr id="28" name="Rectangle 27"/>
            <p:cNvSpPr/>
            <p:nvPr/>
          </p:nvSpPr>
          <p:spPr>
            <a:xfrm>
              <a:off x="5004048" y="908720"/>
              <a:ext cx="3816424" cy="44644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004048" y="3284984"/>
              <a:ext cx="3816424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7"/>
          <p:cNvSpPr txBox="1"/>
          <p:nvPr/>
        </p:nvSpPr>
        <p:spPr>
          <a:xfrm>
            <a:off x="4367808" y="2606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Spontaneous process?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5" grpId="0"/>
      <p:bldP spid="26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ep 49"/>
          <p:cNvGrpSpPr/>
          <p:nvPr/>
        </p:nvGrpSpPr>
        <p:grpSpPr>
          <a:xfrm>
            <a:off x="1703512" y="4581129"/>
            <a:ext cx="3816424" cy="2088232"/>
            <a:chOff x="179514" y="4581129"/>
            <a:chExt cx="3744414" cy="2088232"/>
          </a:xfrm>
        </p:grpSpPr>
        <p:grpSp>
          <p:nvGrpSpPr>
            <p:cNvPr id="23" name="Groep 22"/>
            <p:cNvGrpSpPr/>
            <p:nvPr/>
          </p:nvGrpSpPr>
          <p:grpSpPr>
            <a:xfrm>
              <a:off x="320811" y="4581129"/>
              <a:ext cx="3603117" cy="2088232"/>
              <a:chOff x="753199" y="5013177"/>
              <a:chExt cx="3152081" cy="1649628"/>
            </a:xfrm>
          </p:grpSpPr>
          <p:grpSp>
            <p:nvGrpSpPr>
              <p:cNvPr id="19" name="Groep 18"/>
              <p:cNvGrpSpPr/>
              <p:nvPr/>
            </p:nvGrpSpPr>
            <p:grpSpPr>
              <a:xfrm>
                <a:off x="753199" y="5013177"/>
                <a:ext cx="3152081" cy="1649628"/>
                <a:chOff x="63334" y="2012472"/>
                <a:chExt cx="3152081" cy="1649628"/>
              </a:xfrm>
            </p:grpSpPr>
            <p:sp>
              <p:nvSpPr>
                <p:cNvPr id="20" name="Ovaal 19"/>
                <p:cNvSpPr/>
                <p:nvPr/>
              </p:nvSpPr>
              <p:spPr>
                <a:xfrm>
                  <a:off x="63334" y="2012472"/>
                  <a:ext cx="3152081" cy="1649628"/>
                </a:xfrm>
                <a:prstGeom prst="ellipse">
                  <a:avLst/>
                </a:prstGeom>
                <a:solidFill>
                  <a:srgbClr val="FFFF2D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Ovaal 4"/>
                <p:cNvSpPr/>
                <p:nvPr/>
              </p:nvSpPr>
              <p:spPr>
                <a:xfrm>
                  <a:off x="507890" y="2250442"/>
                  <a:ext cx="2135024" cy="11490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NL" sz="2700" dirty="0"/>
                    <a:t> </a:t>
                  </a:r>
                </a:p>
              </p:txBody>
            </p:sp>
          </p:grpSp>
          <p:graphicFrame>
            <p:nvGraphicFramePr>
              <p:cNvPr id="37891" name="Object 3"/>
              <p:cNvGraphicFramePr>
                <a:graphicFrameLocks noChangeAspect="1"/>
              </p:cNvGraphicFramePr>
              <p:nvPr/>
            </p:nvGraphicFramePr>
            <p:xfrm>
              <a:off x="1335914" y="6093967"/>
              <a:ext cx="1765895" cy="361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136" name="Vergelijking" r:id="rId3" imgW="1091726" imgH="228501" progId="Equation.3">
                      <p:embed/>
                    </p:oleObj>
                  </mc:Choice>
                  <mc:Fallback>
                    <p:oleObj name="Vergelijking" r:id="rId3" imgW="1091726" imgH="228501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5914" y="6093967"/>
                            <a:ext cx="1765895" cy="3611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" name="Ovaal 4"/>
            <p:cNvSpPr/>
            <p:nvPr/>
          </p:nvSpPr>
          <p:spPr>
            <a:xfrm>
              <a:off x="179514" y="4941168"/>
              <a:ext cx="3249869" cy="1080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600" dirty="0">
                  <a:solidFill>
                    <a:schemeClr val="tx1"/>
                  </a:solidFill>
                </a:rPr>
                <a:t>at </a:t>
              </a:r>
              <a:r>
                <a:rPr lang="nl-NL" sz="2600" dirty="0" err="1">
                  <a:solidFill>
                    <a:schemeClr val="tx1"/>
                  </a:solidFill>
                </a:rPr>
                <a:t>equilibrium</a:t>
              </a:r>
              <a:r>
                <a:rPr lang="nl-NL" sz="2600" dirty="0">
                  <a:solidFill>
                    <a:schemeClr val="tx1"/>
                  </a:solidFill>
                </a:rPr>
                <a:t/>
              </a:r>
              <a:br>
                <a:rPr lang="nl-NL" sz="2600" dirty="0">
                  <a:solidFill>
                    <a:schemeClr val="tx1"/>
                  </a:solidFill>
                </a:rPr>
              </a:br>
              <a:r>
                <a:rPr lang="nl-NL" sz="2600" dirty="0">
                  <a:solidFill>
                    <a:schemeClr val="tx1"/>
                  </a:solidFill>
                </a:rPr>
                <a:t> </a:t>
              </a:r>
              <a:r>
                <a:rPr lang="nl-NL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nl-NL" sz="2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nl-NL" sz="2600" dirty="0">
                  <a:solidFill>
                    <a:schemeClr val="tx1"/>
                  </a:solidFill>
                </a:rPr>
                <a:t> = 0 and </a:t>
              </a:r>
              <a:r>
                <a:rPr lang="nl-NL" sz="2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 = K </a:t>
              </a:r>
              <a:br>
                <a:rPr lang="nl-NL" sz="2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nl-NL" sz="2600" dirty="0" err="1">
                  <a:solidFill>
                    <a:schemeClr val="tx1"/>
                  </a:solidFill>
                </a:rPr>
                <a:t>so</a:t>
              </a:r>
              <a:r>
                <a:rPr lang="nl-NL" sz="2600" dirty="0">
                  <a:solidFill>
                    <a:schemeClr val="tx1"/>
                  </a:solidFill>
                </a:rPr>
                <a:t>:</a:t>
              </a:r>
            </a:p>
          </p:txBody>
        </p:sp>
      </p:grpSp>
      <p:grpSp>
        <p:nvGrpSpPr>
          <p:cNvPr id="31" name="Groep 14"/>
          <p:cNvGrpSpPr/>
          <p:nvPr/>
        </p:nvGrpSpPr>
        <p:grpSpPr>
          <a:xfrm>
            <a:off x="1775520" y="1556790"/>
            <a:ext cx="1656184" cy="1296143"/>
            <a:chOff x="5724128" y="4672775"/>
            <a:chExt cx="2016224" cy="1708553"/>
          </a:xfrm>
        </p:grpSpPr>
        <p:sp>
          <p:nvSpPr>
            <p:cNvPr id="32" name="Ovaal 31"/>
            <p:cNvSpPr/>
            <p:nvPr/>
          </p:nvSpPr>
          <p:spPr>
            <a:xfrm>
              <a:off x="5724128" y="4672775"/>
              <a:ext cx="2016224" cy="1708553"/>
            </a:xfrm>
            <a:prstGeom prst="ellipse">
              <a:avLst/>
            </a:prstGeom>
            <a:solidFill>
              <a:srgbClr val="FF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5811791" y="4906246"/>
              <a:ext cx="1753238" cy="10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 err="1">
                  <a:solidFill>
                    <a:srgbClr val="0070C0"/>
                  </a:solidFill>
                </a:rPr>
                <a:t>electro-chemistry</a:t>
              </a:r>
              <a:endParaRPr lang="nl-NL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ep 44"/>
          <p:cNvGrpSpPr/>
          <p:nvPr/>
        </p:nvGrpSpPr>
        <p:grpSpPr>
          <a:xfrm>
            <a:off x="8760296" y="4005064"/>
            <a:ext cx="1656184" cy="1224136"/>
            <a:chOff x="7236296" y="4149080"/>
            <a:chExt cx="1656184" cy="1224136"/>
          </a:xfrm>
        </p:grpSpPr>
        <p:sp>
          <p:nvSpPr>
            <p:cNvPr id="11" name="Ovaal 10"/>
            <p:cNvSpPr/>
            <p:nvPr/>
          </p:nvSpPr>
          <p:spPr>
            <a:xfrm>
              <a:off x="7236296" y="4149080"/>
              <a:ext cx="1656184" cy="1224136"/>
            </a:xfrm>
            <a:prstGeom prst="ellipse">
              <a:avLst/>
            </a:prstGeom>
            <a:solidFill>
              <a:srgbClr val="FF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aphicFrame>
          <p:nvGraphicFramePr>
            <p:cNvPr id="37894" name="Object 6"/>
            <p:cNvGraphicFramePr>
              <a:graphicFrameLocks noChangeAspect="1"/>
            </p:cNvGraphicFramePr>
            <p:nvPr/>
          </p:nvGraphicFramePr>
          <p:xfrm>
            <a:off x="7452320" y="4581128"/>
            <a:ext cx="1368152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37" name="Vergelijking" r:id="rId5" imgW="482181" imgH="177646" progId="Equation.3">
                    <p:embed/>
                  </p:oleObj>
                </mc:Choice>
                <mc:Fallback>
                  <p:oleObj name="Vergelijking" r:id="rId5" imgW="482181" imgH="177646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4581128"/>
                          <a:ext cx="1368152" cy="432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ep 6"/>
          <p:cNvGrpSpPr/>
          <p:nvPr/>
        </p:nvGrpSpPr>
        <p:grpSpPr>
          <a:xfrm>
            <a:off x="4871864" y="2276872"/>
            <a:ext cx="2520280" cy="2016224"/>
            <a:chOff x="3203848" y="1988840"/>
            <a:chExt cx="2520280" cy="2016224"/>
          </a:xfrm>
        </p:grpSpPr>
        <p:sp>
          <p:nvSpPr>
            <p:cNvPr id="2" name="Tekstvak 1"/>
            <p:cNvSpPr txBox="1"/>
            <p:nvPr/>
          </p:nvSpPr>
          <p:spPr>
            <a:xfrm>
              <a:off x="3995936" y="2564904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800" dirty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nl-NL" sz="4800" i="1" dirty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4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PIJL-RECHTS 2"/>
            <p:cNvSpPr/>
            <p:nvPr/>
          </p:nvSpPr>
          <p:spPr>
            <a:xfrm>
              <a:off x="5004048" y="2780928"/>
              <a:ext cx="720080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IJL-RECHTS 3"/>
            <p:cNvSpPr/>
            <p:nvPr/>
          </p:nvSpPr>
          <p:spPr>
            <a:xfrm rot="5400000">
              <a:off x="4103948" y="3392996"/>
              <a:ext cx="720080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IJL-RECHTS 4"/>
            <p:cNvSpPr/>
            <p:nvPr/>
          </p:nvSpPr>
          <p:spPr>
            <a:xfrm rot="16200000">
              <a:off x="4103948" y="2096852"/>
              <a:ext cx="720080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IJL-RECHTS 5"/>
            <p:cNvSpPr/>
            <p:nvPr/>
          </p:nvSpPr>
          <p:spPr>
            <a:xfrm flipH="1">
              <a:off x="3203848" y="2780928"/>
              <a:ext cx="720080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7536160" y="2348881"/>
            <a:ext cx="2520280" cy="2059909"/>
            <a:chOff x="5835090" y="1977106"/>
            <a:chExt cx="2224829" cy="2059909"/>
          </a:xfrm>
        </p:grpSpPr>
        <p:sp>
          <p:nvSpPr>
            <p:cNvPr id="9" name="Ovaal 8"/>
            <p:cNvSpPr/>
            <p:nvPr/>
          </p:nvSpPr>
          <p:spPr>
            <a:xfrm>
              <a:off x="5835090" y="1977106"/>
              <a:ext cx="2224829" cy="2059909"/>
            </a:xfrm>
            <a:prstGeom prst="ellipse">
              <a:avLst/>
            </a:prstGeom>
            <a:solidFill>
              <a:srgbClr val="FFFF2D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al 4"/>
            <p:cNvSpPr/>
            <p:nvPr/>
          </p:nvSpPr>
          <p:spPr>
            <a:xfrm>
              <a:off x="6216489" y="2117061"/>
              <a:ext cx="1573191" cy="16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600" dirty="0">
                  <a:solidFill>
                    <a:schemeClr val="tx1"/>
                  </a:solidFill>
                </a:rPr>
                <a:t>Does </a:t>
              </a:r>
              <a:r>
                <a:rPr lang="nl-NL" sz="2600" dirty="0" err="1">
                  <a:solidFill>
                    <a:schemeClr val="tx1"/>
                  </a:solidFill>
                </a:rPr>
                <a:t>this</a:t>
              </a:r>
              <a:r>
                <a:rPr lang="nl-NL" sz="2600" dirty="0">
                  <a:solidFill>
                    <a:schemeClr val="tx1"/>
                  </a:solidFill>
                </a:rPr>
                <a:t> </a:t>
              </a:r>
              <a:r>
                <a:rPr lang="nl-NL" sz="2600" dirty="0" err="1">
                  <a:solidFill>
                    <a:schemeClr val="tx1"/>
                  </a:solidFill>
                </a:rPr>
                <a:t>reaction</a:t>
              </a:r>
              <a:r>
                <a:rPr lang="nl-NL" sz="2600" dirty="0">
                  <a:solidFill>
                    <a:schemeClr val="tx1"/>
                  </a:solidFill>
                </a:rPr>
                <a:t> </a:t>
              </a:r>
              <a:r>
                <a:rPr lang="nl-NL" sz="2600" dirty="0" err="1">
                  <a:solidFill>
                    <a:schemeClr val="tx1"/>
                  </a:solidFill>
                </a:rPr>
                <a:t>occur</a:t>
              </a:r>
              <a:r>
                <a:rPr lang="nl-NL" sz="2600" dirty="0">
                  <a:solidFill>
                    <a:schemeClr val="tx1"/>
                  </a:solidFill>
                </a:rPr>
                <a:t>?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600" dirty="0" err="1">
                  <a:solidFill>
                    <a:schemeClr val="tx1"/>
                  </a:solidFill>
                </a:rPr>
                <a:t>Yes</a:t>
              </a:r>
              <a:r>
                <a:rPr lang="nl-NL" sz="2600" dirty="0">
                  <a:solidFill>
                    <a:schemeClr val="tx1"/>
                  </a:solidFill>
                </a:rPr>
                <a:t>, </a:t>
              </a:r>
              <a:r>
                <a:rPr lang="nl-NL" sz="2600" dirty="0" err="1">
                  <a:solidFill>
                    <a:schemeClr val="tx1"/>
                  </a:solidFill>
                </a:rPr>
                <a:t>if</a:t>
              </a:r>
              <a:r>
                <a:rPr lang="nl-NL" sz="26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2207568" y="2492897"/>
            <a:ext cx="2520280" cy="1598029"/>
            <a:chOff x="467544" y="2620720"/>
            <a:chExt cx="2768598" cy="2004093"/>
          </a:xfrm>
        </p:grpSpPr>
        <p:grpSp>
          <p:nvGrpSpPr>
            <p:cNvPr id="24" name="Groep 23"/>
            <p:cNvGrpSpPr/>
            <p:nvPr/>
          </p:nvGrpSpPr>
          <p:grpSpPr>
            <a:xfrm>
              <a:off x="467544" y="2620720"/>
              <a:ext cx="2768598" cy="2004093"/>
              <a:chOff x="3201023" y="3996643"/>
              <a:chExt cx="2224829" cy="2004093"/>
            </a:xfrm>
          </p:grpSpPr>
          <p:sp>
            <p:nvSpPr>
              <p:cNvPr id="25" name="Ovaal 24"/>
              <p:cNvSpPr/>
              <p:nvPr/>
            </p:nvSpPr>
            <p:spPr>
              <a:xfrm>
                <a:off x="3201023" y="4104321"/>
                <a:ext cx="2224829" cy="1896415"/>
              </a:xfrm>
              <a:prstGeom prst="ellipse">
                <a:avLst/>
              </a:prstGeom>
              <a:solidFill>
                <a:srgbClr val="FFFF2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Ovaal 4"/>
              <p:cNvSpPr/>
              <p:nvPr/>
            </p:nvSpPr>
            <p:spPr>
              <a:xfrm>
                <a:off x="3526842" y="3996643"/>
                <a:ext cx="1573191" cy="1660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700" dirty="0"/>
                  <a:t> </a:t>
                </a:r>
              </a:p>
            </p:txBody>
          </p:sp>
        </p:grpSp>
        <p:graphicFrame>
          <p:nvGraphicFramePr>
            <p:cNvPr id="37892" name="Object 4"/>
            <p:cNvGraphicFramePr>
              <a:graphicFrameLocks noChangeAspect="1"/>
            </p:cNvGraphicFramePr>
            <p:nvPr/>
          </p:nvGraphicFramePr>
          <p:xfrm>
            <a:off x="863058" y="3322504"/>
            <a:ext cx="2189241" cy="74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38" name="Vergelijking" r:id="rId7" imgW="672808" imgH="228501" progId="Equation.3">
                    <p:embed/>
                  </p:oleObj>
                </mc:Choice>
                <mc:Fallback>
                  <p:oleObj name="Vergelijking" r:id="rId7" imgW="672808" imgH="228501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058" y="3322504"/>
                          <a:ext cx="2189241" cy="743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ep 40"/>
          <p:cNvGrpSpPr/>
          <p:nvPr/>
        </p:nvGrpSpPr>
        <p:grpSpPr>
          <a:xfrm>
            <a:off x="7824192" y="188640"/>
            <a:ext cx="2376264" cy="1656184"/>
            <a:chOff x="6372200" y="260648"/>
            <a:chExt cx="2376264" cy="1656184"/>
          </a:xfrm>
        </p:grpSpPr>
        <p:sp>
          <p:nvSpPr>
            <p:cNvPr id="38" name="Ovaal 37"/>
            <p:cNvSpPr/>
            <p:nvPr/>
          </p:nvSpPr>
          <p:spPr>
            <a:xfrm>
              <a:off x="6372200" y="260648"/>
              <a:ext cx="2376264" cy="1656184"/>
            </a:xfrm>
            <a:prstGeom prst="ellipse">
              <a:avLst/>
            </a:prstGeom>
            <a:solidFill>
              <a:srgbClr val="FF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6804248" y="692696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 err="1">
                  <a:solidFill>
                    <a:srgbClr val="0070C0"/>
                  </a:solidFill>
                </a:rPr>
                <a:t>colligative</a:t>
              </a:r>
              <a:r>
                <a:rPr lang="nl-NL" sz="2400" b="1" dirty="0">
                  <a:solidFill>
                    <a:srgbClr val="0070C0"/>
                  </a:solidFill>
                </a:rPr>
                <a:t>  </a:t>
              </a:r>
              <a:r>
                <a:rPr lang="nl-NL" sz="2400" b="1" dirty="0" err="1">
                  <a:solidFill>
                    <a:srgbClr val="0070C0"/>
                  </a:solidFill>
                </a:rPr>
                <a:t>properties</a:t>
              </a:r>
              <a:endParaRPr lang="nl-NL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4007768" y="332657"/>
            <a:ext cx="4392488" cy="1872209"/>
            <a:chOff x="2279822" y="-119902"/>
            <a:chExt cx="4392488" cy="2180232"/>
          </a:xfrm>
        </p:grpSpPr>
        <p:sp>
          <p:nvSpPr>
            <p:cNvPr id="35" name="Ovaal 34"/>
            <p:cNvSpPr/>
            <p:nvPr/>
          </p:nvSpPr>
          <p:spPr>
            <a:xfrm>
              <a:off x="2567854" y="-119901"/>
              <a:ext cx="3779193" cy="2180231"/>
            </a:xfrm>
            <a:prstGeom prst="ellipse">
              <a:avLst/>
            </a:prstGeom>
            <a:solidFill>
              <a:srgbClr val="FFF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al 4"/>
            <p:cNvSpPr/>
            <p:nvPr/>
          </p:nvSpPr>
          <p:spPr>
            <a:xfrm>
              <a:off x="2279822" y="-119902"/>
              <a:ext cx="4392488" cy="1928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700" dirty="0"/>
                <a:t> </a:t>
              </a:r>
              <a:r>
                <a:rPr lang="nl-NL" sz="2600" dirty="0" err="1">
                  <a:solidFill>
                    <a:schemeClr val="tx1"/>
                  </a:solidFill>
                </a:rPr>
                <a:t>mixing</a:t>
              </a:r>
              <a:r>
                <a:rPr lang="nl-NL" sz="2600" dirty="0">
                  <a:solidFill>
                    <a:schemeClr val="tx1"/>
                  </a:solidFill>
                </a:rPr>
                <a:t/>
              </a:r>
              <a:br>
                <a:rPr lang="nl-NL" sz="2600" dirty="0">
                  <a:solidFill>
                    <a:schemeClr val="tx1"/>
                  </a:solidFill>
                </a:rPr>
              </a:br>
              <a:r>
                <a:rPr lang="nl-NL" sz="2600" dirty="0">
                  <a:solidFill>
                    <a:schemeClr val="tx1"/>
                  </a:solidFill>
                </a:rPr>
                <a:t> </a:t>
              </a:r>
              <a:r>
                <a:rPr lang="nl-NL" sz="2600" dirty="0" err="1">
                  <a:solidFill>
                    <a:schemeClr val="tx1"/>
                  </a:solidFill>
                </a:rPr>
                <a:t>lowering</a:t>
              </a:r>
              <a:r>
                <a:rPr lang="nl-NL" sz="2600" dirty="0">
                  <a:solidFill>
                    <a:schemeClr val="tx1"/>
                  </a:solidFill>
                </a:rPr>
                <a:t> of </a:t>
              </a:r>
              <a:r>
                <a:rPr lang="nl-NL" sz="2600" dirty="0" err="1">
                  <a:solidFill>
                    <a:schemeClr val="tx1"/>
                  </a:solidFill>
                </a:rPr>
                <a:t>freezing</a:t>
              </a:r>
              <a:r>
                <a:rPr lang="nl-NL" sz="2600" dirty="0">
                  <a:solidFill>
                    <a:schemeClr val="tx1"/>
                  </a:solidFill>
                </a:rPr>
                <a:t> point </a:t>
              </a:r>
              <a:br>
                <a:rPr lang="nl-NL" sz="2600" dirty="0">
                  <a:solidFill>
                    <a:schemeClr val="tx1"/>
                  </a:solidFill>
                </a:rPr>
              </a:br>
              <a:r>
                <a:rPr lang="nl-NL" sz="2600" dirty="0">
                  <a:solidFill>
                    <a:schemeClr val="tx1"/>
                  </a:solidFill>
                </a:rPr>
                <a:t> </a:t>
              </a:r>
              <a:r>
                <a:rPr lang="nl-NL" sz="2600" dirty="0" err="1">
                  <a:solidFill>
                    <a:schemeClr val="tx1"/>
                  </a:solidFill>
                </a:rPr>
                <a:t>elevation</a:t>
              </a:r>
              <a:r>
                <a:rPr lang="nl-NL" sz="2600" dirty="0">
                  <a:solidFill>
                    <a:schemeClr val="tx1"/>
                  </a:solidFill>
                </a:rPr>
                <a:t> of </a:t>
              </a:r>
              <a:r>
                <a:rPr lang="nl-NL" sz="2600" dirty="0" err="1">
                  <a:solidFill>
                    <a:schemeClr val="tx1"/>
                  </a:solidFill>
                </a:rPr>
                <a:t>boiling</a:t>
              </a:r>
              <a:r>
                <a:rPr lang="nl-NL" sz="2600" dirty="0">
                  <a:solidFill>
                    <a:schemeClr val="tx1"/>
                  </a:solidFill>
                </a:rPr>
                <a:t> point </a:t>
              </a:r>
              <a:br>
                <a:rPr lang="nl-NL" sz="2600" dirty="0">
                  <a:solidFill>
                    <a:schemeClr val="tx1"/>
                  </a:solidFill>
                </a:rPr>
              </a:br>
              <a:r>
                <a:rPr lang="nl-NL" sz="2600" dirty="0" err="1">
                  <a:solidFill>
                    <a:schemeClr val="tx1"/>
                  </a:solidFill>
                </a:rPr>
                <a:t>osmotic</a:t>
              </a:r>
              <a:r>
                <a:rPr lang="nl-NL" sz="2600" dirty="0">
                  <a:solidFill>
                    <a:schemeClr val="tx1"/>
                  </a:solidFill>
                </a:rPr>
                <a:t> </a:t>
              </a:r>
              <a:r>
                <a:rPr lang="nl-NL" sz="2600" dirty="0" err="1">
                  <a:solidFill>
                    <a:schemeClr val="tx1"/>
                  </a:solidFill>
                </a:rPr>
                <a:t>pressure</a:t>
              </a:r>
              <a:r>
                <a:rPr lang="nl-NL" sz="2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48" name="Groep 47"/>
          <p:cNvGrpSpPr/>
          <p:nvPr/>
        </p:nvGrpSpPr>
        <p:grpSpPr>
          <a:xfrm>
            <a:off x="4655840" y="4365105"/>
            <a:ext cx="3019382" cy="1624969"/>
            <a:chOff x="3131840" y="4365104"/>
            <a:chExt cx="3019382" cy="1624969"/>
          </a:xfrm>
        </p:grpSpPr>
        <p:grpSp>
          <p:nvGrpSpPr>
            <p:cNvPr id="14" name="Groep 13"/>
            <p:cNvGrpSpPr/>
            <p:nvPr/>
          </p:nvGrpSpPr>
          <p:grpSpPr>
            <a:xfrm>
              <a:off x="3131840" y="4365104"/>
              <a:ext cx="3019382" cy="1624969"/>
              <a:chOff x="65711" y="2012471"/>
              <a:chExt cx="3019382" cy="1624969"/>
            </a:xfrm>
          </p:grpSpPr>
          <p:sp>
            <p:nvSpPr>
              <p:cNvPr id="15" name="Ovaal 14"/>
              <p:cNvSpPr/>
              <p:nvPr/>
            </p:nvSpPr>
            <p:spPr>
              <a:xfrm>
                <a:off x="65711" y="2012471"/>
                <a:ext cx="3019382" cy="1624969"/>
              </a:xfrm>
              <a:prstGeom prst="ellipse">
                <a:avLst/>
              </a:prstGeom>
              <a:solidFill>
                <a:srgbClr val="FFFF2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al 4"/>
              <p:cNvSpPr/>
              <p:nvPr/>
            </p:nvSpPr>
            <p:spPr>
              <a:xfrm>
                <a:off x="507890" y="2250442"/>
                <a:ext cx="2135024" cy="1149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700" dirty="0"/>
                  <a:t> </a:t>
                </a:r>
              </a:p>
            </p:txBody>
          </p:sp>
        </p:grpSp>
        <p:graphicFrame>
          <p:nvGraphicFramePr>
            <p:cNvPr id="37895" name="Object 7"/>
            <p:cNvGraphicFramePr>
              <a:graphicFrameLocks noChangeAspect="1"/>
            </p:cNvGraphicFramePr>
            <p:nvPr/>
          </p:nvGraphicFramePr>
          <p:xfrm>
            <a:off x="3347864" y="4869160"/>
            <a:ext cx="261937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39" name="Vergelijking" r:id="rId9" imgW="1295400" imgH="228600" progId="Equation.3">
                    <p:embed/>
                  </p:oleObj>
                </mc:Choice>
                <mc:Fallback>
                  <p:oleObj name="Vergelijking" r:id="rId9" imgW="129540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4869160"/>
                          <a:ext cx="2619375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71DD75A2-0388-45F1-A159-2C00FA8F73FA}"/>
              </a:ext>
            </a:extLst>
          </p:cNvPr>
          <p:cNvSpPr/>
          <p:nvPr/>
        </p:nvSpPr>
        <p:spPr>
          <a:xfrm>
            <a:off x="2423592" y="332656"/>
            <a:ext cx="7795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</a:rPr>
              <a:t>Activity </a:t>
            </a:r>
            <a:r>
              <a:rPr lang="nl-NL" sz="4400" b="1" dirty="0" err="1">
                <a:solidFill>
                  <a:srgbClr val="0070C0"/>
                </a:solidFill>
              </a:rPr>
              <a:t>instead</a:t>
            </a:r>
            <a:r>
              <a:rPr lang="nl-NL" sz="4400" b="1" dirty="0">
                <a:solidFill>
                  <a:srgbClr val="0070C0"/>
                </a:solidFill>
              </a:rPr>
              <a:t> of </a:t>
            </a:r>
            <a:r>
              <a:rPr lang="nl-NL" sz="4400" b="1" dirty="0" err="1">
                <a:solidFill>
                  <a:srgbClr val="0070C0"/>
                </a:solidFill>
              </a:rPr>
              <a:t>concentration</a:t>
            </a:r>
            <a:endParaRPr lang="nl-NL" sz="4400" b="1" dirty="0">
              <a:solidFill>
                <a:srgbClr val="0070C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="" xmlns:a16="http://schemas.microsoft.com/office/drawing/2014/main" id="{B4058121-0680-4EDF-9C46-EA6E5069048A}"/>
              </a:ext>
            </a:extLst>
          </p:cNvPr>
          <p:cNvSpPr/>
          <p:nvPr/>
        </p:nvSpPr>
        <p:spPr>
          <a:xfrm>
            <a:off x="479376" y="1229067"/>
            <a:ext cx="111612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Activity (symbol a) is a measure of the </a:t>
            </a:r>
            <a:r>
              <a:rPr lang="en-US" sz="2800" i="1" dirty="0"/>
              <a:t>“</a:t>
            </a:r>
            <a:r>
              <a:rPr lang="en-US" sz="2800" b="1" i="1" dirty="0">
                <a:solidFill>
                  <a:srgbClr val="FF0000"/>
                </a:solidFill>
              </a:rPr>
              <a:t>effective concentration</a:t>
            </a:r>
            <a:r>
              <a:rPr lang="en-US" sz="2800" i="1" dirty="0"/>
              <a:t>” </a:t>
            </a:r>
            <a:r>
              <a:rPr lang="en-US" sz="2800" dirty="0"/>
              <a:t>of a species in a mixture</a:t>
            </a:r>
          </a:p>
          <a:p>
            <a:pPr lvl="0"/>
            <a:endParaRPr lang="nl-NL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The difference between activity and other measures of composition arises because molecules in non-ideal gases or solutions </a:t>
            </a:r>
            <a:r>
              <a:rPr lang="en-US" sz="2800" b="1" dirty="0">
                <a:solidFill>
                  <a:srgbClr val="FF0000"/>
                </a:solidFill>
              </a:rPr>
              <a:t>interact</a:t>
            </a:r>
            <a:r>
              <a:rPr lang="en-US" sz="2800" dirty="0"/>
              <a:t> with each other, either to attract or to repel each other.</a:t>
            </a:r>
            <a:endParaRPr lang="nl-NL" sz="2800" dirty="0"/>
          </a:p>
          <a:p>
            <a:pPr lvl="0"/>
            <a:r>
              <a:rPr lang="en-US" sz="2800" dirty="0"/>
              <a:t>			</a:t>
            </a:r>
          </a:p>
          <a:p>
            <a:pPr lvl="0"/>
            <a:r>
              <a:rPr lang="en-US" sz="2800" dirty="0"/>
              <a:t>			</a:t>
            </a:r>
            <a:r>
              <a:rPr lang="en-US" sz="2800" dirty="0" err="1"/>
              <a:t>i.e</a:t>
            </a:r>
            <a:r>
              <a:rPr lang="en-US" sz="2800" dirty="0"/>
              <a:t>  	ion – ion and ion – water interactions</a:t>
            </a:r>
          </a:p>
          <a:p>
            <a:pPr lvl="0"/>
            <a:endParaRPr lang="nl-NL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Used to explain discrepancies between </a:t>
            </a:r>
            <a:r>
              <a:rPr lang="en-US" sz="2800" b="1" dirty="0">
                <a:solidFill>
                  <a:srgbClr val="FF0000"/>
                </a:solidFill>
              </a:rPr>
              <a:t>ideal</a:t>
            </a:r>
            <a:r>
              <a:rPr lang="en-US" sz="2800" dirty="0"/>
              <a:t> solutions and </a:t>
            </a:r>
            <a:r>
              <a:rPr lang="en-US" sz="2800" b="1" dirty="0">
                <a:solidFill>
                  <a:srgbClr val="FF0000"/>
                </a:solidFill>
              </a:rPr>
              <a:t>real</a:t>
            </a:r>
            <a:r>
              <a:rPr lang="en-US" sz="2800" dirty="0"/>
              <a:t> solutions </a:t>
            </a:r>
          </a:p>
          <a:p>
            <a:pPr lvl="0"/>
            <a:r>
              <a:rPr lang="en-US" sz="2800" dirty="0"/>
              <a:t>    (same for mixtures of gases)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718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="" xmlns:a16="http://schemas.microsoft.com/office/drawing/2014/main" id="{6FC4F5C7-7F1C-4DC8-AF7D-09A1AB578201}"/>
                  </a:ext>
                </a:extLst>
              </p:cNvPr>
              <p:cNvSpPr/>
              <p:nvPr/>
            </p:nvSpPr>
            <p:spPr>
              <a:xfrm>
                <a:off x="335360" y="188640"/>
                <a:ext cx="11305256" cy="6418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Activity of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gas</a:t>
                </a:r>
                <a:r>
                  <a:rPr lang="en-US" sz="2400" dirty="0"/>
                  <a:t>: use the ratio of the effective pressure to the standard state pressure</a:t>
                </a:r>
              </a:p>
              <a:p>
                <a:endParaRPr lang="nl-NL" sz="2400" dirty="0"/>
              </a:p>
              <a:p>
                <a:r>
                  <a:rPr lang="nl-NL" sz="2400" i="1" dirty="0"/>
                  <a:t>	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400" b="1" i="1" baseline="-25000" dirty="0" err="1">
                    <a:solidFill>
                      <a:srgbClr val="0070C0"/>
                    </a:solidFill>
                  </a:rPr>
                  <a:t>gas</a:t>
                </a:r>
                <a:r>
                  <a:rPr lang="en-US" sz="2400" b="1" i="1" baseline="-250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0070C0"/>
                            </a:solidFill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0070C0"/>
                            </a:solidFill>
                          </a:rPr>
                          <m:t>P</m:t>
                        </m:r>
                        <m:r>
                          <a:rPr lang="nl-NL" sz="2400" b="1" i="0" baseline="30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𝝦</m:t>
                        </m:r>
                      </m:den>
                    </m:f>
                  </m:oMath>
                </a14:m>
                <a:r>
                  <a:rPr lang="en-US" sz="2400" i="1" dirty="0"/>
                  <a:t>				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="1" i="1" baseline="-25000" dirty="0" err="1">
                    <a:solidFill>
                      <a:srgbClr val="0070C0"/>
                    </a:solidFill>
                  </a:rPr>
                  <a:t>gas</a:t>
                </a:r>
                <a:r>
                  <a:rPr lang="en-US" sz="2400" i="1" baseline="-25000" dirty="0"/>
                  <a:t> </a:t>
                </a:r>
                <a:r>
                  <a:rPr lang="en-US" sz="2400" i="1" dirty="0"/>
                  <a:t>is a ratio with </a:t>
                </a:r>
                <a:r>
                  <a:rPr lang="en-US" sz="2400" b="1" i="1" dirty="0"/>
                  <a:t>no units.</a:t>
                </a:r>
              </a:p>
              <a:p>
                <a:endParaRPr lang="nl-NL" sz="2400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Activity of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solute in solution</a:t>
                </a:r>
                <a:r>
                  <a:rPr lang="en-US" sz="2400" dirty="0"/>
                  <a:t>: use ratio of effective concentration to the standard state of solute concentration (</a:t>
                </a:r>
                <a:r>
                  <a:rPr lang="en-US" sz="2400" i="1" dirty="0"/>
                  <a:t>C</a:t>
                </a:r>
                <a14:m>
                  <m:oMath xmlns:m="http://schemas.openxmlformats.org/officeDocument/2006/math">
                    <m:r>
                      <a:rPr lang="nl-NL" sz="2400" b="0" i="0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1 mole </a:t>
                </a:r>
                <a:r>
                  <a:rPr lang="en-US" sz="2400" dirty="0" smtClean="0"/>
                  <a:t>solute </a:t>
                </a:r>
                <a:r>
                  <a:rPr lang="en-US" sz="2400" dirty="0"/>
                  <a:t>/ kg solvent = 1 </a:t>
                </a:r>
                <a:r>
                  <a:rPr lang="en-US" sz="2400" dirty="0" err="1"/>
                  <a:t>molal</a:t>
                </a:r>
                <a:r>
                  <a:rPr lang="en-US" sz="2400" dirty="0"/>
                  <a:t>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nl-NL" sz="2400" dirty="0"/>
              </a:p>
              <a:p>
                <a:r>
                  <a:rPr lang="en-US" sz="2400" i="1" dirty="0"/>
                  <a:t>	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400" b="1" i="1" baseline="-25000" dirty="0" err="1">
                    <a:solidFill>
                      <a:srgbClr val="0070C0"/>
                    </a:solidFill>
                  </a:rPr>
                  <a:t>solute</a:t>
                </a:r>
                <a:r>
                  <a:rPr lang="en-US" sz="2400" b="1" i="1" baseline="-250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0070C0"/>
                            </a:solidFill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0070C0"/>
                            </a:solidFill>
                          </a:rPr>
                          <m:t>C</m:t>
                        </m:r>
                        <m:r>
                          <a:rPr lang="nl-NL" sz="2400" b="1" i="0" baseline="300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𝝦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30000" dirty="0"/>
                  <a:t>				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="1" i="1" baseline="-25000" dirty="0" err="1">
                    <a:solidFill>
                      <a:srgbClr val="0070C0"/>
                    </a:solidFill>
                  </a:rPr>
                  <a:t>solute</a:t>
                </a:r>
                <a:r>
                  <a:rPr lang="en-US" sz="2400" i="1" baseline="-25000" dirty="0"/>
                  <a:t> </a:t>
                </a:r>
                <a:r>
                  <a:rPr lang="en-US" sz="2400" dirty="0"/>
                  <a:t>is a ratio with </a:t>
                </a:r>
                <a:r>
                  <a:rPr lang="en-US" sz="2400" b="1" dirty="0"/>
                  <a:t>no units.</a:t>
                </a:r>
                <a:r>
                  <a:rPr lang="en-US" sz="2400" dirty="0"/>
                  <a:t> </a:t>
                </a:r>
              </a:p>
              <a:p>
                <a:endParaRPr lang="nl-NL" sz="2400" dirty="0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activity 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pure substances </a:t>
                </a:r>
                <a:r>
                  <a:rPr lang="en-US" sz="2400" dirty="0"/>
                  <a:t>in condensed phases (solid or liquids):  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= 1</a:t>
                </a:r>
              </a:p>
              <a:p>
                <a:pPr lvl="0"/>
                <a:endParaRPr lang="nl-NL" sz="2400" dirty="0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Relation</a:t>
                </a:r>
                <a:r>
                  <a:rPr lang="en-US" sz="2400" dirty="0"/>
                  <a:t> between activity and concentration:  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= </a:t>
                </a:r>
                <a:r>
                  <a:rPr lang="nl-NL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γ</a:t>
                </a:r>
                <a:r>
                  <a:rPr lang="nl-NL" sz="24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compound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]</a:t>
                </a:r>
                <a:r>
                  <a:rPr lang="nl-NL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nl-NL" sz="2400" dirty="0"/>
                  <a:t>	</a:t>
                </a:r>
                <a:br>
                  <a:rPr lang="nl-NL" sz="2400" dirty="0"/>
                </a:br>
                <a:r>
                  <a:rPr lang="nl-NL" sz="2400" dirty="0"/>
                  <a:t>							    </a:t>
                </a:r>
                <a:r>
                  <a:rPr lang="nl-NL" sz="2400" dirty="0">
                    <a:latin typeface="Bookman Old Style" panose="02050604050505020204" pitchFamily="18" charset="0"/>
                  </a:rPr>
                  <a:t>γ</a:t>
                </a:r>
                <a:r>
                  <a:rPr lang="nl-NL" sz="2400" i="1" dirty="0"/>
                  <a:t>:</a:t>
                </a:r>
                <a:r>
                  <a:rPr lang="en-US" sz="2400" i="1" dirty="0"/>
                  <a:t> activity coefficient</a:t>
                </a:r>
                <a:endParaRPr lang="nl-NL" sz="2400" dirty="0"/>
              </a:p>
              <a:p>
                <a:pPr lvl="0"/>
                <a:r>
                  <a:rPr lang="nl-NL" sz="2400" i="1" dirty="0"/>
                  <a:t>								</a:t>
                </a:r>
                <a:endParaRPr lang="nl-NL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lower the concentration </a:t>
                </a:r>
                <a:r>
                  <a:rPr lang="en-US" sz="2400" dirty="0"/>
                  <a:t>of all solute particles in the solution, the closer the value of </a:t>
                </a:r>
                <a:r>
                  <a:rPr lang="nl-NL" sz="2400" dirty="0">
                    <a:latin typeface="Bookman Old Style" panose="02050604050505020204" pitchFamily="18" charset="0"/>
                  </a:rPr>
                  <a:t>γ</a:t>
                </a:r>
                <a:r>
                  <a:rPr lang="en-US" sz="2400" dirty="0"/>
                  <a:t> for each solute approaches 1, resulting in the approximation: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= </a:t>
                </a:r>
                <a:r>
                  <a:rPr lang="nl-NL" sz="24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compound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]</a:t>
                </a:r>
                <a:r>
                  <a:rPr lang="nl-NL" sz="2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C4F5C7-7F1C-4DC8-AF7D-09A1AB578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88640"/>
                <a:ext cx="11305256" cy="6418745"/>
              </a:xfrm>
              <a:prstGeom prst="rect">
                <a:avLst/>
              </a:prstGeom>
              <a:blipFill rotWithShape="0">
                <a:blip r:embed="rId2"/>
                <a:stretch>
                  <a:fillRect l="-701" t="-760" r="-1132" b="-12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4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3392" y="6926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335360" y="260648"/>
                <a:ext cx="11856640" cy="636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 smtClean="0"/>
                  <a:t>Question 1</a:t>
                </a:r>
              </a:p>
              <a:p>
                <a:pPr marL="342900" indent="-342900">
                  <a:buAutoNum type="alphaLcParenR"/>
                </a:pPr>
                <a:r>
                  <a:rPr lang="nl-NL" sz="2400" dirty="0"/>
                  <a:t>Equilibrium: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i="1" dirty="0"/>
                  <a:t> </a:t>
                </a:r>
                <a:r>
                  <a:rPr lang="en-US" sz="2400" dirty="0"/>
                  <a:t>= 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298K</a:t>
                </a:r>
                <a:r>
                  <a:rPr lang="nl-NL" sz="2400" dirty="0"/>
                  <a:t> + 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 </a:t>
                </a:r>
                <a:r>
                  <a:rPr lang="nl-NL" sz="2400" dirty="0"/>
                  <a:t>= 0    =&gt;   </a:t>
                </a:r>
                <a:r>
                  <a:rPr lang="en-US" sz="2400" dirty="0"/>
                  <a:t>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298K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= </a:t>
                </a:r>
                <a:r>
                  <a:rPr lang="nl-NL" sz="2400" dirty="0"/>
                  <a:t>–</a:t>
                </a:r>
                <a:r>
                  <a:rPr lang="en-US" sz="2400" dirty="0"/>
                  <a:t> </a:t>
                </a:r>
                <a:r>
                  <a:rPr lang="nl-NL" sz="2400" dirty="0"/>
                  <a:t>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</a:t>
                </a:r>
              </a:p>
              <a:p>
                <a:r>
                  <a:rPr lang="nl-NL" sz="2400" dirty="0"/>
                  <a:t>    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</a:t>
                </a:r>
                <a:r>
                  <a:rPr lang="nl-NL" sz="2400" dirty="0"/>
                  <a:t> = </a:t>
                </a:r>
                <a:r>
                  <a:rPr lang="en-US" sz="2400" dirty="0"/>
                  <a:t>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298K</a:t>
                </a:r>
                <a:r>
                  <a:rPr lang="en-US" sz="2400" baseline="-25000" dirty="0"/>
                  <a:t> </a:t>
                </a:r>
                <a:r>
                  <a:rPr lang="nl-NL" sz="2400" dirty="0"/>
                  <a:t>/ (–</a:t>
                </a:r>
                <a:r>
                  <a:rPr lang="en-US" sz="2400" dirty="0"/>
                  <a:t> </a:t>
                </a:r>
                <a:r>
                  <a:rPr lang="nl-NL" sz="2400" dirty="0"/>
                  <a:t>R</a:t>
                </a:r>
                <a:r>
                  <a:rPr lang="nl-NL" sz="2400" i="1" dirty="0"/>
                  <a:t>T</a:t>
                </a:r>
                <a:r>
                  <a:rPr lang="nl-NL" sz="1600" i="1" dirty="0"/>
                  <a:t> </a:t>
                </a:r>
                <a:r>
                  <a:rPr lang="nl-NL" sz="2400" dirty="0"/>
                  <a:t>) = (– 68.3∙10</a:t>
                </a:r>
                <a:r>
                  <a:rPr lang="nl-NL" sz="2400" baseline="30000" dirty="0"/>
                  <a:t>3</a:t>
                </a:r>
                <a:r>
                  <a:rPr lang="nl-NL" sz="2400" dirty="0"/>
                  <a:t>) / (– 8.3145 ∙ 298) = 27.565</a:t>
                </a:r>
                <a:br>
                  <a:rPr lang="nl-NL" sz="2400" dirty="0"/>
                </a:br>
                <a:r>
                  <a:rPr lang="nl-NL" sz="2400" dirty="0"/>
                  <a:t>     </a:t>
                </a:r>
                <a:r>
                  <a:rPr lang="nl-NL" sz="2400" i="1" dirty="0"/>
                  <a:t>K</a:t>
                </a:r>
                <a:r>
                  <a:rPr lang="nl-NL" sz="2400" dirty="0"/>
                  <a:t> = 9.4∙10</a:t>
                </a:r>
                <a:r>
                  <a:rPr lang="nl-NL" sz="2400" baseline="30000" dirty="0"/>
                  <a:t>11   </a:t>
                </a:r>
                <a:r>
                  <a:rPr lang="nl-NL" sz="2400" dirty="0"/>
                  <a:t>(at </a:t>
                </a:r>
                <a:r>
                  <a:rPr lang="nl-NL" sz="2400" b="1" dirty="0">
                    <a:solidFill>
                      <a:srgbClr val="0070C0"/>
                    </a:solidFill>
                  </a:rPr>
                  <a:t>298 K</a:t>
                </a:r>
                <a:r>
                  <a:rPr lang="nl-NL" sz="2400" dirty="0"/>
                  <a:t>)</a:t>
                </a:r>
              </a:p>
              <a:p>
                <a:r>
                  <a:rPr lang="nl-NL" sz="2400" dirty="0"/>
                  <a:t>b) We </a:t>
                </a:r>
                <a:r>
                  <a:rPr lang="nl-NL" sz="2400" dirty="0" err="1"/>
                  <a:t>assume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that</a:t>
                </a:r>
                <a:r>
                  <a:rPr lang="nl-NL" sz="2400" dirty="0"/>
                  <a:t>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H</a:t>
                </a:r>
                <a:r>
                  <a:rPr lang="en-US" sz="2400" baseline="30000" dirty="0"/>
                  <a:t>⊖ </a:t>
                </a:r>
                <a:r>
                  <a:rPr lang="en-US" sz="2400" dirty="0"/>
                  <a:t>and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S</a:t>
                </a:r>
                <a:r>
                  <a:rPr lang="en-US" sz="2400" baseline="30000" dirty="0"/>
                  <a:t> ⊖</a:t>
                </a:r>
                <a:r>
                  <a:rPr lang="en-US" sz="2400" dirty="0"/>
                  <a:t> are temperature-independent: 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H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400K</a:t>
                </a:r>
                <a:r>
                  <a:rPr lang="en-US" sz="2400" dirty="0"/>
                  <a:t> = 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H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298K</a:t>
                </a:r>
                <a:r>
                  <a:rPr lang="en-US" sz="2400" dirty="0"/>
                  <a:t>   =&gt;</a:t>
                </a:r>
                <a:r>
                  <a:rPr lang="nl-NL" sz="2400" dirty="0"/>
                  <a:t/>
                </a:r>
                <a:br>
                  <a:rPr lang="nl-NL" sz="2400" dirty="0"/>
                </a:br>
                <a:r>
                  <a:rPr lang="nl-NL" sz="2400" dirty="0"/>
                  <a:t>     </a:t>
                </a:r>
                <a:r>
                  <a:rPr lang="en-US" sz="2400" dirty="0"/>
                  <a:t>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400K</a:t>
                </a:r>
                <a:r>
                  <a:rPr lang="nl-NL" sz="2400" dirty="0"/>
                  <a:t> = </a:t>
                </a:r>
                <a:r>
                  <a:rPr lang="en-US" sz="2400" dirty="0"/>
                  <a:t>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H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298K</a:t>
                </a:r>
                <a:r>
                  <a:rPr lang="nl-NL" sz="2400" dirty="0">
                    <a:solidFill>
                      <a:srgbClr val="0070C0"/>
                    </a:solidFill>
                  </a:rPr>
                  <a:t> </a:t>
                </a:r>
                <a:r>
                  <a:rPr lang="nl-NL" sz="2400" dirty="0"/>
                  <a:t>– </a:t>
                </a:r>
                <a:r>
                  <a:rPr lang="nl-NL" sz="2400" i="1" dirty="0"/>
                  <a:t>T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S</a:t>
                </a:r>
                <a:r>
                  <a:rPr lang="en-US" sz="2400" baseline="30000" dirty="0"/>
                  <a:t> ⊖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298K</a:t>
                </a:r>
                <a:r>
                  <a:rPr lang="en-US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nl-NL" sz="2400" dirty="0"/>
                  <a:t>= </a:t>
                </a:r>
                <a:r>
                  <a:rPr lang="en-US" sz="2400" dirty="0"/>
                  <a:t>–63.99</a:t>
                </a:r>
                <a:r>
                  <a:rPr lang="nl-NL" sz="2400" dirty="0"/>
                  <a:t>∙10</a:t>
                </a:r>
                <a:r>
                  <a:rPr lang="nl-NL" sz="2400" baseline="30000" dirty="0"/>
                  <a:t>3</a:t>
                </a:r>
                <a:r>
                  <a:rPr lang="en-US" sz="2400" dirty="0"/>
                  <a:t> </a:t>
                </a:r>
                <a:r>
                  <a:rPr lang="nl-NL" sz="2400" dirty="0"/>
                  <a:t>– (400 ∙ 14.4) = – 69.75∙10</a:t>
                </a:r>
                <a:r>
                  <a:rPr lang="nl-NL" sz="2400" baseline="30000" dirty="0"/>
                  <a:t>3</a:t>
                </a:r>
                <a:r>
                  <a:rPr lang="nl-NL" sz="2400" dirty="0"/>
                  <a:t> J/mol</a:t>
                </a:r>
              </a:p>
              <a:p>
                <a:r>
                  <a:rPr lang="nl-NL" sz="2400" dirty="0"/>
                  <a:t>     Equilibrium: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i="1" dirty="0"/>
                  <a:t> </a:t>
                </a:r>
                <a:r>
                  <a:rPr lang="en-US" sz="2400" dirty="0"/>
                  <a:t>= 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400K</a:t>
                </a:r>
                <a:r>
                  <a:rPr lang="nl-NL" sz="2400" dirty="0"/>
                  <a:t> + 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 </a:t>
                </a:r>
                <a:r>
                  <a:rPr lang="nl-NL" sz="2400" dirty="0"/>
                  <a:t>= 0     =&gt;  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 400K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= </a:t>
                </a:r>
                <a:r>
                  <a:rPr lang="nl-NL" sz="2400" dirty="0"/>
                  <a:t>–</a:t>
                </a:r>
                <a:r>
                  <a:rPr lang="en-US" sz="2400" dirty="0"/>
                  <a:t> </a:t>
                </a:r>
                <a:r>
                  <a:rPr lang="nl-NL" sz="2400" dirty="0"/>
                  <a:t>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</a:t>
                </a:r>
                <a:endParaRPr lang="nl-NL" sz="2400" dirty="0"/>
              </a:p>
              <a:p>
                <a:r>
                  <a:rPr lang="nl-NL" sz="2400" dirty="0"/>
                  <a:t>    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</a:t>
                </a:r>
                <a:r>
                  <a:rPr lang="nl-NL" sz="2400" dirty="0"/>
                  <a:t> = </a:t>
                </a:r>
                <a:r>
                  <a:rPr lang="en-US" sz="2400" dirty="0"/>
                  <a:t>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400K</a:t>
                </a:r>
                <a:r>
                  <a:rPr lang="en-US" sz="2400" baseline="-25000" dirty="0"/>
                  <a:t> </a:t>
                </a:r>
                <a:r>
                  <a:rPr lang="nl-NL" sz="2400" dirty="0"/>
                  <a:t>/ (–</a:t>
                </a:r>
                <a:r>
                  <a:rPr lang="en-US" sz="2400" dirty="0"/>
                  <a:t> </a:t>
                </a:r>
                <a:r>
                  <a:rPr lang="nl-NL" sz="2400" dirty="0"/>
                  <a:t>R</a:t>
                </a:r>
                <a:r>
                  <a:rPr lang="nl-NL" sz="2400" i="1" dirty="0"/>
                  <a:t>T)</a:t>
                </a:r>
                <a:r>
                  <a:rPr lang="nl-NL" sz="2400" dirty="0"/>
                  <a:t> = (– 69.75∙10</a:t>
                </a:r>
                <a:r>
                  <a:rPr lang="nl-NL" sz="2400" baseline="30000" dirty="0"/>
                  <a:t>3</a:t>
                </a:r>
                <a:r>
                  <a:rPr lang="nl-NL" sz="2400" dirty="0"/>
                  <a:t>) / (– 8.3145 ∙ 400) = 20.97</a:t>
                </a:r>
                <a:br>
                  <a:rPr lang="nl-NL" sz="2400" dirty="0"/>
                </a:br>
                <a:r>
                  <a:rPr lang="nl-NL" sz="2400" dirty="0"/>
                  <a:t>     </a:t>
                </a:r>
                <a:r>
                  <a:rPr lang="nl-NL" sz="2400" i="1" dirty="0"/>
                  <a:t>K</a:t>
                </a:r>
                <a:r>
                  <a:rPr lang="nl-NL" sz="2400" dirty="0"/>
                  <a:t> = 1.3∙10</a:t>
                </a:r>
                <a:r>
                  <a:rPr lang="nl-NL" sz="2400" baseline="30000" dirty="0"/>
                  <a:t>9   </a:t>
                </a:r>
                <a:r>
                  <a:rPr lang="nl-NL" sz="2400" dirty="0"/>
                  <a:t>(at </a:t>
                </a:r>
                <a:r>
                  <a:rPr lang="nl-NL" sz="2400" b="1" dirty="0">
                    <a:solidFill>
                      <a:srgbClr val="FF0000"/>
                    </a:solidFill>
                  </a:rPr>
                  <a:t>400 K</a:t>
                </a:r>
                <a:r>
                  <a:rPr lang="nl-NL" sz="2400" dirty="0"/>
                  <a:t>)</a:t>
                </a:r>
              </a:p>
              <a:p>
                <a:endParaRPr lang="nl-NL" sz="2400" b="1" dirty="0"/>
              </a:p>
              <a:p>
                <a:r>
                  <a:rPr lang="nl-NL" sz="2400" b="1" dirty="0"/>
                  <a:t>Question 2</a:t>
                </a:r>
              </a:p>
              <a:p>
                <a:pPr marL="342900" indent="-342900">
                  <a:buAutoNum type="alphaLcParenR"/>
                </a:pPr>
                <a:r>
                  <a:rPr lang="nl-NL" sz="2400" dirty="0"/>
                  <a:t>Equilibrium, </a:t>
                </a:r>
                <a:r>
                  <a:rPr lang="nl-NL" sz="2400" dirty="0" err="1"/>
                  <a:t>so</a:t>
                </a:r>
                <a:r>
                  <a:rPr lang="nl-NL" sz="2400" dirty="0"/>
                  <a:t>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i="1" dirty="0"/>
                  <a:t> </a:t>
                </a:r>
                <a:r>
                  <a:rPr lang="en-US" sz="2400" dirty="0"/>
                  <a:t>= </a:t>
                </a:r>
                <a:r>
                  <a:rPr lang="nl-NL" sz="2400" dirty="0"/>
                  <a:t>0</a:t>
                </a:r>
              </a:p>
              <a:p>
                <a:r>
                  <a:rPr lang="nl-NL" sz="2400" dirty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den>
                        </m:f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𝐻𝐼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sub>
                        </m:sSub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0.114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0.114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(0.772</m:t>
                        </m:r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400" dirty="0"/>
                  <a:t> = 0.0218</a:t>
                </a:r>
              </a:p>
              <a:p>
                <a:r>
                  <a:rPr lang="nl-NL" sz="2400" dirty="0"/>
                  <a:t>c) Equilibrium: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i="1" dirty="0"/>
                  <a:t> </a:t>
                </a:r>
                <a:r>
                  <a:rPr lang="en-US" sz="2400" dirty="0"/>
                  <a:t>=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</a:t>
                </a:r>
                <a:r>
                  <a:rPr lang="nl-NL" sz="2400" dirty="0"/>
                  <a:t> + 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 </a:t>
                </a:r>
                <a:r>
                  <a:rPr lang="nl-NL" sz="2400" dirty="0"/>
                  <a:t>= 0    =&gt;  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= </a:t>
                </a:r>
                <a:r>
                  <a:rPr lang="nl-NL" sz="2400" dirty="0"/>
                  <a:t>–</a:t>
                </a:r>
                <a:r>
                  <a:rPr lang="en-US" sz="2400" dirty="0"/>
                  <a:t> </a:t>
                </a:r>
                <a:r>
                  <a:rPr lang="nl-NL" sz="2400" dirty="0"/>
                  <a:t>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K</a:t>
                </a:r>
                <a:r>
                  <a:rPr lang="nl-NL" sz="2400" dirty="0"/>
                  <a:t/>
                </a:r>
                <a:br>
                  <a:rPr lang="nl-NL" sz="2400" dirty="0"/>
                </a:br>
                <a:r>
                  <a:rPr lang="nl-NL" sz="2400" dirty="0"/>
                  <a:t>   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= </a:t>
                </a:r>
                <a:r>
                  <a:rPr lang="nl-NL" sz="2400" dirty="0"/>
                  <a:t>–</a:t>
                </a:r>
                <a:r>
                  <a:rPr lang="en-US" sz="2400" dirty="0"/>
                  <a:t> 8.3145 </a:t>
                </a:r>
                <a:r>
                  <a:rPr lang="nl-NL" sz="2400" dirty="0"/>
                  <a:t>∙ 1000 ∙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0.0218 </a:t>
                </a:r>
                <a:r>
                  <a:rPr lang="nl-NL" sz="2400" i="1" dirty="0"/>
                  <a:t>= </a:t>
                </a:r>
                <a:r>
                  <a:rPr lang="nl-NL" sz="2400" dirty="0"/>
                  <a:t>31.8 kJ/mol</a:t>
                </a: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60648"/>
                <a:ext cx="11856640" cy="6364627"/>
              </a:xfrm>
              <a:prstGeom prst="rect">
                <a:avLst/>
              </a:prstGeom>
              <a:blipFill>
                <a:blip r:embed="rId2"/>
                <a:stretch>
                  <a:fillRect l="-823" t="-766" b="-124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96991"/>
              </p:ext>
            </p:extLst>
          </p:nvPr>
        </p:nvGraphicFramePr>
        <p:xfrm>
          <a:off x="6960096" y="3920328"/>
          <a:ext cx="4392487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4446">
                  <a:extLst>
                    <a:ext uri="{9D8B030D-6E8A-4147-A177-3AD203B41FA5}">
                      <a16:colId xmlns="" xmlns:a16="http://schemas.microsoft.com/office/drawing/2014/main" val="2494583778"/>
                    </a:ext>
                  </a:extLst>
                </a:gridCol>
                <a:gridCol w="919347">
                  <a:extLst>
                    <a:ext uri="{9D8B030D-6E8A-4147-A177-3AD203B41FA5}">
                      <a16:colId xmlns="" xmlns:a16="http://schemas.microsoft.com/office/drawing/2014/main" val="504722641"/>
                    </a:ext>
                  </a:extLst>
                </a:gridCol>
                <a:gridCol w="919347">
                  <a:extLst>
                    <a:ext uri="{9D8B030D-6E8A-4147-A177-3AD203B41FA5}">
                      <a16:colId xmlns="" xmlns:a16="http://schemas.microsoft.com/office/drawing/2014/main" val="1634934038"/>
                    </a:ext>
                  </a:extLst>
                </a:gridCol>
                <a:gridCol w="919347">
                  <a:extLst>
                    <a:ext uri="{9D8B030D-6E8A-4147-A177-3AD203B41FA5}">
                      <a16:colId xmlns="" xmlns:a16="http://schemas.microsoft.com/office/drawing/2014/main" val="355210346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nl-NL" sz="1800" dirty="0" err="1"/>
                        <a:t>molefraction</a:t>
                      </a:r>
                      <a:r>
                        <a:rPr lang="nl-NL" sz="1800" dirty="0"/>
                        <a:t> </a:t>
                      </a:r>
                      <a:r>
                        <a:rPr lang="nl-NL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nl-NL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nl-NL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2997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l-NL" sz="18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30886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l-NL" sz="18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-0.228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+0.114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+0.114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65972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l-NL" sz="1800" dirty="0"/>
                        <a:t>equilibrium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0.772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+0.114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+0.114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4823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79576" y="836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407368" y="332656"/>
                <a:ext cx="11496600" cy="357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/>
                <a:r>
                  <a:rPr lang="nl-NL" sz="2400" b="1" dirty="0" smtClean="0"/>
                  <a:t>Question 3</a:t>
                </a:r>
                <a:br>
                  <a:rPr lang="nl-NL" sz="2400" b="1" dirty="0" smtClean="0"/>
                </a:br>
                <a:endParaRPr lang="nl-NL" sz="1050" b="1" dirty="0"/>
              </a:p>
              <a:p>
                <a:r>
                  <a:rPr lang="nl-NL" sz="2400" dirty="0"/>
                  <a:t>a) 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nl-NL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NL" sz="2400" i="1">
                                                <a:latin typeface="Cambria Math" panose="02040503050406030204" pitchFamily="18" charset="0"/>
                                              </a:rPr>
                                              <m:t>𝑁𝑂</m:t>
                                            </m:r>
                                          </m:e>
                                          <m:sub>
                                            <m:r>
                                              <a:rPr lang="nl-NL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nl-NL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2.0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1.0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  <m:t>6.0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=0.0566</m:t>
                    </m:r>
                  </m:oMath>
                </a14:m>
                <a:endParaRPr lang="nl-NL" sz="2400" dirty="0"/>
              </a:p>
              <a:p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i="1" dirty="0"/>
                  <a:t> </a:t>
                </a:r>
                <a:r>
                  <a:rPr lang="en-US" sz="2400" dirty="0"/>
                  <a:t>= Δ</a:t>
                </a:r>
                <a:r>
                  <a:rPr lang="en-US" sz="2400" baseline="-25000" dirty="0"/>
                  <a:t>r</a:t>
                </a:r>
                <a:r>
                  <a:rPr lang="en-US" sz="2400" i="1" dirty="0"/>
                  <a:t>G</a:t>
                </a:r>
                <a:r>
                  <a:rPr lang="en-US" sz="2400" baseline="30000" dirty="0"/>
                  <a:t>⊖</a:t>
                </a:r>
                <a:r>
                  <a:rPr lang="en-US" sz="2400" baseline="-25000" dirty="0"/>
                  <a:t>298K</a:t>
                </a:r>
                <a:r>
                  <a:rPr lang="nl-NL" sz="2400" dirty="0"/>
                  <a:t> + R</a:t>
                </a:r>
                <a:r>
                  <a:rPr lang="nl-NL" sz="2400" i="1" dirty="0"/>
                  <a:t>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</a:t>
                </a:r>
                <a:r>
                  <a:rPr lang="nl-NL" sz="2400" i="1" dirty="0"/>
                  <a:t>Q </a:t>
                </a:r>
              </a:p>
              <a:p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i="1" dirty="0"/>
                  <a:t> </a:t>
                </a:r>
                <a:r>
                  <a:rPr lang="en-US" sz="2400" dirty="0"/>
                  <a:t>= </a:t>
                </a:r>
                <a:r>
                  <a:rPr lang="nl-NL" sz="2400" dirty="0"/>
                  <a:t>-4.73·10</a:t>
                </a:r>
                <a:r>
                  <a:rPr lang="nl-NL" sz="2400" baseline="30000" dirty="0"/>
                  <a:t>3</a:t>
                </a:r>
                <a:r>
                  <a:rPr lang="nl-NL" sz="2400" dirty="0"/>
                  <a:t> + 8.3145 ∙ 298 ∙ </a:t>
                </a:r>
                <a:r>
                  <a:rPr lang="nl-NL" sz="2400" dirty="0" err="1"/>
                  <a:t>ln</a:t>
                </a:r>
                <a:r>
                  <a:rPr lang="nl-NL" sz="2400" dirty="0"/>
                  <a:t> 0.0566 = -11.89·10</a:t>
                </a:r>
                <a:r>
                  <a:rPr lang="nl-NL" sz="2400" baseline="30000" dirty="0"/>
                  <a:t>3</a:t>
                </a:r>
                <a:r>
                  <a:rPr lang="nl-NL" sz="2400" dirty="0"/>
                  <a:t> J/mol</a:t>
                </a:r>
              </a:p>
              <a:p>
                <a:endParaRPr lang="nl-NL" sz="2400" dirty="0"/>
              </a:p>
              <a:p>
                <a:r>
                  <a:rPr lang="nl-NL" sz="2400" dirty="0"/>
                  <a:t>b) </a:t>
                </a:r>
                <a:r>
                  <a:rPr lang="en-US" sz="2400" dirty="0" err="1"/>
                  <a:t>Δ</a:t>
                </a:r>
                <a:r>
                  <a:rPr lang="en-US" sz="2400" baseline="-25000" dirty="0" err="1"/>
                  <a:t>r</a:t>
                </a:r>
                <a:r>
                  <a:rPr lang="en-US" sz="2400" i="1" dirty="0" err="1"/>
                  <a:t>G</a:t>
                </a:r>
                <a:r>
                  <a:rPr lang="en-US" sz="2400" dirty="0"/>
                  <a:t> is negative, no equilibrium, reaction proceeds spontaneously to the right.</a:t>
                </a:r>
                <a:r>
                  <a:rPr lang="nl-NL" sz="2400" dirty="0"/>
                  <a:t> </a:t>
                </a: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32656"/>
                <a:ext cx="11496600" cy="3573863"/>
              </a:xfrm>
              <a:prstGeom prst="rect">
                <a:avLst/>
              </a:prstGeom>
              <a:blipFill>
                <a:blip r:embed="rId2"/>
                <a:stretch>
                  <a:fillRect l="-848" t="-1365" b="-29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69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381</Words>
  <Application>Microsoft Office PowerPoint</Application>
  <PresentationFormat>Breedbeeld</PresentationFormat>
  <Paragraphs>99</Paragraphs>
  <Slides>10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Cambria Math</vt:lpstr>
      <vt:lpstr>Times New Roman</vt:lpstr>
      <vt:lpstr>Office-thema</vt:lpstr>
      <vt:lpstr>Vergelijking</vt:lpstr>
      <vt:lpstr>Thermodynamics  tutorhour 3</vt:lpstr>
      <vt:lpstr>Gibbs energy is defined as: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Martin</dc:creator>
  <cp:lastModifiedBy>Heijmen, Els</cp:lastModifiedBy>
  <cp:revision>192</cp:revision>
  <dcterms:created xsi:type="dcterms:W3CDTF">2013-02-01T10:16:58Z</dcterms:created>
  <dcterms:modified xsi:type="dcterms:W3CDTF">2021-11-17T20:31:47Z</dcterms:modified>
</cp:coreProperties>
</file>