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4" r:id="rId3"/>
    <p:sldId id="259" r:id="rId4"/>
    <p:sldId id="261" r:id="rId5"/>
    <p:sldId id="262" r:id="rId6"/>
    <p:sldId id="263" r:id="rId7"/>
    <p:sldId id="260" r:id="rId8"/>
    <p:sldId id="264" r:id="rId9"/>
    <p:sldId id="271" r:id="rId10"/>
    <p:sldId id="273" r:id="rId11"/>
    <p:sldId id="277" r:id="rId12"/>
  </p:sldIdLst>
  <p:sldSz cx="12192000" cy="6858000"/>
  <p:notesSz cx="6858000" cy="9144000"/>
  <p:custDataLst>
    <p:tags r:id="rId13"/>
  </p:custData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rena" initials="S" lastIdx="1" clrIdx="0">
    <p:extLst>
      <p:ext uri="{19B8F6BF-5375-455C-9EA6-DF929625EA0E}">
        <p15:presenceInfo xmlns:p15="http://schemas.microsoft.com/office/powerpoint/2012/main" userId="Sere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77" autoAdjust="0"/>
    <p:restoredTop sz="94660"/>
  </p:normalViewPr>
  <p:slideViewPr>
    <p:cSldViewPr>
      <p:cViewPr varScale="1">
        <p:scale>
          <a:sx n="87" d="100"/>
          <a:sy n="87" d="100"/>
        </p:scale>
        <p:origin x="642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6000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796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3910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2885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6417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3586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ED149-B58B-4E20-BDB0-6B65BBF0FA5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D98C5-0DD3-4F1B-82DA-809221325A7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62" r:id="rId3"/>
    <p:sldLayoutId id="2147483650" r:id="rId4"/>
    <p:sldLayoutId id="2147483665" r:id="rId5"/>
    <p:sldLayoutId id="2147483664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61" r:id="rId12"/>
    <p:sldLayoutId id="2147483660" r:id="rId13"/>
    <p:sldLayoutId id="2147483656" r:id="rId14"/>
    <p:sldLayoutId id="2147483657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Thermodynamics</a:t>
            </a:r>
            <a:r>
              <a:rPr lang="nl-NL" dirty="0"/>
              <a:t> </a:t>
            </a:r>
            <a:br>
              <a:rPr lang="nl-NL" dirty="0"/>
            </a:br>
            <a:r>
              <a:rPr lang="nl-NL" dirty="0" err="1"/>
              <a:t>tutorhour</a:t>
            </a:r>
            <a:r>
              <a:rPr lang="nl-NL" dirty="0"/>
              <a:t>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7408" y="692696"/>
            <a:ext cx="9900592" cy="5328592"/>
          </a:xfrm>
        </p:spPr>
        <p:txBody>
          <a:bodyPr wrap="square">
            <a:no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nl-NL" sz="2400" dirty="0"/>
              <a:t> </a:t>
            </a:r>
            <a:r>
              <a:rPr lang="nl-NL" sz="2400" i="1" dirty="0" err="1"/>
              <a:t>pV</a:t>
            </a:r>
            <a:r>
              <a:rPr lang="nl-NL" sz="2400" i="1" dirty="0"/>
              <a:t> </a:t>
            </a:r>
            <a:r>
              <a:rPr lang="nl-NL" sz="2400" dirty="0"/>
              <a:t>= </a:t>
            </a:r>
            <a:r>
              <a:rPr lang="nl-NL" sz="2400" i="1" dirty="0" err="1"/>
              <a:t>n</a:t>
            </a:r>
            <a:r>
              <a:rPr lang="nl-NL" sz="2400" dirty="0" err="1"/>
              <a:t>R</a:t>
            </a:r>
            <a:r>
              <a:rPr lang="nl-NL" sz="2400" i="1" dirty="0" err="1"/>
              <a:t>T</a:t>
            </a:r>
            <a:r>
              <a:rPr lang="nl-NL" sz="2400" dirty="0"/>
              <a:t> </a:t>
            </a:r>
          </a:p>
          <a:p>
            <a:pPr marL="514350" indent="-514350">
              <a:buNone/>
            </a:pPr>
            <a:r>
              <a:rPr lang="nl-NL" sz="2400" dirty="0"/>
              <a:t>	</a:t>
            </a:r>
            <a:r>
              <a:rPr lang="nl-NL" sz="2400" i="1" dirty="0"/>
              <a:t>n</a:t>
            </a:r>
            <a:r>
              <a:rPr lang="nl-NL" sz="2400" dirty="0"/>
              <a:t> = </a:t>
            </a:r>
            <a:r>
              <a:rPr lang="nl-NL" sz="2400" i="1" dirty="0" err="1"/>
              <a:t>pV</a:t>
            </a:r>
            <a:r>
              <a:rPr lang="nl-NL" sz="2400" dirty="0"/>
              <a:t>/R</a:t>
            </a:r>
            <a:r>
              <a:rPr lang="nl-NL" sz="2400" i="1" dirty="0"/>
              <a:t>T</a:t>
            </a:r>
            <a:r>
              <a:rPr lang="nl-NL" sz="2400" dirty="0"/>
              <a:t> = (2.5∙10</a:t>
            </a:r>
            <a:r>
              <a:rPr lang="nl-NL" sz="2400" baseline="30000" dirty="0"/>
              <a:t>5</a:t>
            </a:r>
            <a:r>
              <a:rPr lang="nl-NL" sz="2400" dirty="0"/>
              <a:t> ∙ 10∙10</a:t>
            </a:r>
            <a:r>
              <a:rPr lang="nl-NL" sz="2400" baseline="30000" dirty="0"/>
              <a:t>-3 </a:t>
            </a:r>
            <a:r>
              <a:rPr lang="nl-NL" sz="2400" dirty="0"/>
              <a:t>)/(8.3145 ∙ 298) = 1.0 mol</a:t>
            </a:r>
          </a:p>
          <a:p>
            <a:pPr marL="457200" indent="-457200">
              <a:buFont typeface="+mj-lt"/>
              <a:buAutoNum type="alphaLcParenR" startAt="2"/>
            </a:pPr>
            <a:r>
              <a:rPr lang="nl-NL" sz="2400" dirty="0"/>
              <a:t>∆</a:t>
            </a:r>
            <a:r>
              <a:rPr lang="nl-NL" sz="2400" i="1" dirty="0"/>
              <a:t>U</a:t>
            </a:r>
            <a:r>
              <a:rPr lang="nl-NL" sz="2400" dirty="0"/>
              <a:t> = -</a:t>
            </a:r>
            <a:r>
              <a:rPr lang="nl-NL" sz="2400" dirty="0" err="1"/>
              <a:t>p</a:t>
            </a:r>
            <a:r>
              <a:rPr lang="nl-NL" sz="2400" baseline="-25000" dirty="0" err="1"/>
              <a:t>ext</a:t>
            </a:r>
            <a:r>
              <a:rPr lang="nl-NL" sz="2400" dirty="0"/>
              <a:t> ∆</a:t>
            </a:r>
            <a:r>
              <a:rPr lang="nl-NL" sz="2400" i="1" dirty="0"/>
              <a:t>V</a:t>
            </a:r>
            <a:r>
              <a:rPr lang="nl-NL" sz="2400" dirty="0"/>
              <a:t> = -0.5∙10</a:t>
            </a:r>
            <a:r>
              <a:rPr lang="nl-NL" sz="2400" baseline="30000" dirty="0"/>
              <a:t>5</a:t>
            </a:r>
            <a:r>
              <a:rPr lang="nl-NL" sz="2400" dirty="0"/>
              <a:t> ∙ 10∙10</a:t>
            </a:r>
            <a:r>
              <a:rPr lang="nl-NL" sz="2400" baseline="30000" dirty="0"/>
              <a:t>-3</a:t>
            </a:r>
            <a:r>
              <a:rPr lang="nl-NL" sz="2400" dirty="0"/>
              <a:t> = </a:t>
            </a:r>
            <a:r>
              <a:rPr lang="nl-NL" sz="2400" dirty="0" smtClean="0"/>
              <a:t>- 500 J</a:t>
            </a:r>
          </a:p>
          <a:p>
            <a:pPr marL="0" indent="0">
              <a:buNone/>
            </a:pPr>
            <a:r>
              <a:rPr lang="nl-NL" sz="2400" dirty="0"/>
              <a:t> </a:t>
            </a:r>
            <a:r>
              <a:rPr lang="nl-NL" sz="2400" dirty="0" smtClean="0"/>
              <a:t>      ∆</a:t>
            </a:r>
            <a:r>
              <a:rPr lang="nl-NL" sz="2400" i="1" dirty="0"/>
              <a:t>U </a:t>
            </a:r>
            <a:r>
              <a:rPr lang="nl-NL" sz="2400" dirty="0"/>
              <a:t>= (3/2)</a:t>
            </a:r>
            <a:r>
              <a:rPr lang="nl-NL" sz="2400" dirty="0" err="1"/>
              <a:t>nR∆</a:t>
            </a:r>
            <a:r>
              <a:rPr lang="nl-NL" sz="2400" i="1" dirty="0" err="1"/>
              <a:t>T</a:t>
            </a:r>
            <a:r>
              <a:rPr lang="nl-NL" sz="2400" i="1" dirty="0"/>
              <a:t> </a:t>
            </a:r>
            <a:r>
              <a:rPr lang="nl-NL" sz="2400" dirty="0"/>
              <a:t>= </a:t>
            </a:r>
            <a:r>
              <a:rPr lang="nl-NL" sz="2400" dirty="0" smtClean="0"/>
              <a:t>- 500 </a:t>
            </a:r>
            <a:r>
              <a:rPr lang="nl-NL" sz="2400" dirty="0"/>
              <a:t>J;      ∆</a:t>
            </a:r>
            <a:r>
              <a:rPr lang="nl-NL" sz="2400" i="1" dirty="0"/>
              <a:t>T</a:t>
            </a:r>
            <a:r>
              <a:rPr lang="nl-NL" sz="2400" dirty="0"/>
              <a:t> = </a:t>
            </a:r>
            <a:r>
              <a:rPr lang="nl-NL" sz="2400" dirty="0" smtClean="0"/>
              <a:t>(- 500 </a:t>
            </a:r>
            <a:r>
              <a:rPr lang="nl-NL" sz="2400" dirty="0"/>
              <a:t>∙ 2)/(3 ∙ 1.0 ∙ 8.3145) = </a:t>
            </a:r>
            <a:r>
              <a:rPr lang="nl-NL" sz="2400" dirty="0" smtClean="0"/>
              <a:t>- 40 K</a:t>
            </a:r>
          </a:p>
          <a:p>
            <a:pPr marL="0" indent="0">
              <a:buNone/>
            </a:pPr>
            <a:r>
              <a:rPr lang="nl-NL" sz="2400" dirty="0"/>
              <a:t> </a:t>
            </a:r>
            <a:r>
              <a:rPr lang="nl-NL" sz="2400" dirty="0" smtClean="0"/>
              <a:t>      </a:t>
            </a:r>
            <a:r>
              <a:rPr lang="nl-NL" sz="2400" i="1" dirty="0" err="1" smtClean="0"/>
              <a:t>T</a:t>
            </a:r>
            <a:r>
              <a:rPr lang="nl-NL" sz="2400" baseline="-25000" dirty="0" err="1" smtClean="0"/>
              <a:t>final</a:t>
            </a:r>
            <a:r>
              <a:rPr lang="nl-NL" sz="2400" dirty="0" smtClean="0"/>
              <a:t> </a:t>
            </a:r>
            <a:r>
              <a:rPr lang="nl-NL" sz="2400" dirty="0"/>
              <a:t>= 298 – 40 = 258 </a:t>
            </a:r>
            <a:r>
              <a:rPr lang="nl-NL" sz="2400" dirty="0" smtClean="0"/>
              <a:t>K</a:t>
            </a:r>
          </a:p>
          <a:p>
            <a:pPr marL="0" indent="0">
              <a:buNone/>
            </a:pPr>
            <a:r>
              <a:rPr lang="nl-NL" sz="2400" dirty="0"/>
              <a:t> </a:t>
            </a:r>
            <a:r>
              <a:rPr lang="nl-NL" sz="2400" dirty="0" smtClean="0"/>
              <a:t>      </a:t>
            </a:r>
            <a:r>
              <a:rPr lang="nl-NL" sz="2400" i="1" dirty="0" err="1" smtClean="0"/>
              <a:t>p</a:t>
            </a:r>
            <a:r>
              <a:rPr lang="nl-NL" sz="2400" baseline="-25000" dirty="0" err="1" smtClean="0"/>
              <a:t>system</a:t>
            </a:r>
            <a:r>
              <a:rPr lang="nl-NL" sz="2400" dirty="0" smtClean="0"/>
              <a:t> </a:t>
            </a:r>
            <a:r>
              <a:rPr lang="nl-NL" sz="2400" dirty="0"/>
              <a:t>= </a:t>
            </a:r>
            <a:r>
              <a:rPr lang="nl-NL" sz="2400" dirty="0" err="1"/>
              <a:t>nR</a:t>
            </a:r>
            <a:r>
              <a:rPr lang="nl-NL" sz="2400" i="1" dirty="0" err="1"/>
              <a:t>T</a:t>
            </a:r>
            <a:r>
              <a:rPr lang="nl-NL" sz="2400" dirty="0"/>
              <a:t>/</a:t>
            </a:r>
            <a:r>
              <a:rPr lang="nl-NL" sz="2400" i="1" dirty="0"/>
              <a:t>V</a:t>
            </a:r>
            <a:r>
              <a:rPr lang="nl-NL" sz="2400" dirty="0"/>
              <a:t> = 1.0 ∙ 8.3145 ∙ 258/0.020 = 1.07∙10</a:t>
            </a:r>
            <a:r>
              <a:rPr lang="nl-NL" sz="2400" baseline="30000" dirty="0"/>
              <a:t>5</a:t>
            </a:r>
            <a:r>
              <a:rPr lang="nl-NL" sz="2400" dirty="0"/>
              <a:t> Pa = 1.07 </a:t>
            </a:r>
            <a:r>
              <a:rPr lang="nl-NL" sz="2400" dirty="0" smtClean="0"/>
              <a:t>bar</a:t>
            </a:r>
          </a:p>
          <a:p>
            <a:pPr marL="0" indent="0">
              <a:buNone/>
            </a:pPr>
            <a:r>
              <a:rPr lang="nl-NL" sz="2400" dirty="0" smtClean="0"/>
              <a:t>c)    We have </a:t>
            </a:r>
            <a:r>
              <a:rPr lang="nl-NL" sz="2400" dirty="0" err="1" smtClean="0"/>
              <a:t>to</a:t>
            </a:r>
            <a:r>
              <a:rPr lang="nl-NL" sz="2400" dirty="0" smtClean="0"/>
              <a:t> construct </a:t>
            </a:r>
            <a:r>
              <a:rPr lang="nl-NL" sz="2400" dirty="0" err="1" smtClean="0"/>
              <a:t>an</a:t>
            </a:r>
            <a:r>
              <a:rPr lang="nl-NL" sz="2400" dirty="0" smtClean="0"/>
              <a:t> </a:t>
            </a:r>
            <a:r>
              <a:rPr lang="nl-NL" sz="2400" dirty="0" err="1" smtClean="0"/>
              <a:t>alternative</a:t>
            </a:r>
            <a:r>
              <a:rPr lang="nl-NL" sz="2400" dirty="0" smtClean="0"/>
              <a:t> </a:t>
            </a:r>
            <a:r>
              <a:rPr lang="nl-NL" sz="2400" u="sng" dirty="0" err="1" smtClean="0"/>
              <a:t>reversible</a:t>
            </a:r>
            <a:r>
              <a:rPr lang="nl-NL" sz="2400" dirty="0" smtClean="0"/>
              <a:t> </a:t>
            </a:r>
            <a:r>
              <a:rPr lang="nl-NL" sz="2400" dirty="0" err="1" smtClean="0"/>
              <a:t>path</a:t>
            </a:r>
            <a:r>
              <a:rPr lang="nl-NL" sz="2400" dirty="0" smtClean="0"/>
              <a:t>!</a:t>
            </a:r>
            <a:r>
              <a:rPr lang="nl-NL" sz="2800" dirty="0"/>
              <a:t>	</a:t>
            </a:r>
            <a:endParaRPr lang="en-US" sz="2800" dirty="0"/>
          </a:p>
        </p:txBody>
      </p:sp>
      <p:sp>
        <p:nvSpPr>
          <p:cNvPr id="2" name="Rectangle 1"/>
          <p:cNvSpPr/>
          <p:nvPr/>
        </p:nvSpPr>
        <p:spPr>
          <a:xfrm>
            <a:off x="796534" y="141548"/>
            <a:ext cx="18060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b="1" dirty="0"/>
              <a:t>Question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79285" y="3632920"/>
            <a:ext cx="8715084" cy="2808312"/>
          </a:xfrm>
        </p:spPr>
        <p:txBody>
          <a:bodyPr wrap="square">
            <a:noAutofit/>
          </a:bodyPr>
          <a:lstStyle/>
          <a:p>
            <a:pPr marL="514350" indent="-514350">
              <a:buNone/>
            </a:pPr>
            <a:r>
              <a:rPr lang="el-GR" sz="2400" dirty="0"/>
              <a:t>Δ</a:t>
            </a:r>
            <a:r>
              <a:rPr lang="nl-NL" sz="2400" i="1" dirty="0" err="1"/>
              <a:t>S</a:t>
            </a:r>
            <a:r>
              <a:rPr lang="nl-NL" sz="2400" i="1" baseline="-25000" dirty="0" err="1"/>
              <a:t>process</a:t>
            </a:r>
            <a:r>
              <a:rPr lang="nl-NL" sz="2400" i="1" baseline="-25000" dirty="0"/>
              <a:t> 3</a:t>
            </a:r>
            <a:r>
              <a:rPr lang="nl-NL" sz="2400" baseline="-25000" dirty="0"/>
              <a:t> </a:t>
            </a:r>
            <a:r>
              <a:rPr lang="nl-NL" sz="2400" dirty="0"/>
              <a:t>= </a:t>
            </a:r>
            <a:r>
              <a:rPr lang="nl-NL" sz="2400" i="1" dirty="0"/>
              <a:t>∫ </a:t>
            </a:r>
            <a:r>
              <a:rPr lang="nl-NL" sz="2400" dirty="0" err="1"/>
              <a:t>d</a:t>
            </a:r>
            <a:r>
              <a:rPr lang="nl-NL" sz="2400" i="1" dirty="0" err="1"/>
              <a:t>Q</a:t>
            </a:r>
            <a:r>
              <a:rPr lang="nl-NL" sz="2400" i="1" baseline="-25000" dirty="0" err="1"/>
              <a:t>rev</a:t>
            </a:r>
            <a:r>
              <a:rPr lang="nl-NL" sz="2400" dirty="0"/>
              <a:t>/</a:t>
            </a:r>
            <a:r>
              <a:rPr lang="nl-NL" sz="2400" i="1" dirty="0"/>
              <a:t>T </a:t>
            </a:r>
            <a:r>
              <a:rPr lang="nl-NL" sz="2400" dirty="0"/>
              <a:t>= </a:t>
            </a:r>
            <a:r>
              <a:rPr lang="nl-NL" sz="2400" dirty="0" err="1"/>
              <a:t>C</a:t>
            </a:r>
            <a:r>
              <a:rPr lang="nl-NL" sz="2400" baseline="-25000" dirty="0" err="1"/>
              <a:t>p</a:t>
            </a:r>
            <a:r>
              <a:rPr lang="nl-NL" sz="2400" dirty="0"/>
              <a:t>∙ </a:t>
            </a:r>
            <a:r>
              <a:rPr lang="nl-NL" sz="2400" dirty="0" err="1"/>
              <a:t>ln</a:t>
            </a:r>
            <a:r>
              <a:rPr lang="nl-NL" sz="2400" dirty="0"/>
              <a:t>(</a:t>
            </a:r>
            <a:r>
              <a:rPr lang="nl-NL" sz="2400" dirty="0" err="1"/>
              <a:t>T</a:t>
            </a:r>
            <a:r>
              <a:rPr lang="nl-NL" sz="2400" baseline="-25000" dirty="0" err="1"/>
              <a:t>f</a:t>
            </a:r>
            <a:r>
              <a:rPr lang="nl-NL" sz="2400" dirty="0"/>
              <a:t>/T</a:t>
            </a:r>
            <a:r>
              <a:rPr lang="nl-NL" sz="2400" baseline="-25000" dirty="0"/>
              <a:t>i</a:t>
            </a:r>
            <a:r>
              <a:rPr lang="nl-NL" sz="2400" dirty="0"/>
              <a:t>) = </a:t>
            </a:r>
            <a:r>
              <a:rPr lang="nl-NL" sz="2400" dirty="0" err="1"/>
              <a:t>C</a:t>
            </a:r>
            <a:r>
              <a:rPr lang="nl-NL" sz="2400" baseline="-25000" dirty="0" err="1"/>
              <a:t>p</a:t>
            </a:r>
            <a:r>
              <a:rPr lang="nl-NL" sz="2400" dirty="0"/>
              <a:t>∙ </a:t>
            </a:r>
            <a:r>
              <a:rPr lang="nl-NL" sz="2400" dirty="0" err="1"/>
              <a:t>ln</a:t>
            </a:r>
            <a:r>
              <a:rPr lang="nl-NL" sz="2400" dirty="0"/>
              <a:t>(596/298) = </a:t>
            </a:r>
            <a:r>
              <a:rPr lang="nl-NL" sz="2400" dirty="0" err="1"/>
              <a:t>C</a:t>
            </a:r>
            <a:r>
              <a:rPr lang="nl-NL" sz="2400" baseline="-25000" dirty="0" err="1"/>
              <a:t>p</a:t>
            </a:r>
            <a:r>
              <a:rPr lang="nl-NL" sz="2400" dirty="0"/>
              <a:t>∙ </a:t>
            </a:r>
            <a:r>
              <a:rPr lang="nl-NL" sz="2400" dirty="0" err="1"/>
              <a:t>ln</a:t>
            </a:r>
            <a:r>
              <a:rPr lang="nl-NL" sz="2400" dirty="0"/>
              <a:t>(2) </a:t>
            </a:r>
          </a:p>
          <a:p>
            <a:pPr marL="514350" indent="-514350">
              <a:buNone/>
            </a:pPr>
            <a:r>
              <a:rPr lang="el-GR" sz="2400" dirty="0"/>
              <a:t>Δ</a:t>
            </a:r>
            <a:r>
              <a:rPr lang="nl-NL" sz="2400" i="1" dirty="0" err="1"/>
              <a:t>S</a:t>
            </a:r>
            <a:r>
              <a:rPr lang="nl-NL" sz="2400" i="1" baseline="-25000" dirty="0" err="1"/>
              <a:t>process</a:t>
            </a:r>
            <a:r>
              <a:rPr lang="nl-NL" sz="2400" i="1" baseline="-25000" dirty="0"/>
              <a:t> 5</a:t>
            </a:r>
            <a:r>
              <a:rPr lang="nl-NL" sz="2400" baseline="-25000" dirty="0"/>
              <a:t> </a:t>
            </a:r>
            <a:r>
              <a:rPr lang="nl-NL" sz="2400" dirty="0"/>
              <a:t>= </a:t>
            </a:r>
            <a:r>
              <a:rPr lang="nl-NL" sz="2400" i="1" dirty="0"/>
              <a:t>∫ </a:t>
            </a:r>
            <a:r>
              <a:rPr lang="nl-NL" sz="2400" dirty="0" err="1"/>
              <a:t>d</a:t>
            </a:r>
            <a:r>
              <a:rPr lang="nl-NL" sz="2400" i="1" dirty="0" err="1"/>
              <a:t>Q</a:t>
            </a:r>
            <a:r>
              <a:rPr lang="nl-NL" sz="2400" i="1" baseline="-25000" dirty="0" err="1"/>
              <a:t>rev</a:t>
            </a:r>
            <a:r>
              <a:rPr lang="nl-NL" sz="2400" dirty="0"/>
              <a:t>/</a:t>
            </a:r>
            <a:r>
              <a:rPr lang="nl-NL" sz="2400" i="1" dirty="0"/>
              <a:t>T </a:t>
            </a:r>
            <a:r>
              <a:rPr lang="nl-NL" sz="2400" dirty="0"/>
              <a:t>= C</a:t>
            </a:r>
            <a:r>
              <a:rPr lang="nl-NL" sz="2400" baseline="-25000" dirty="0"/>
              <a:t>V</a:t>
            </a:r>
            <a:r>
              <a:rPr lang="nl-NL" sz="2400" dirty="0"/>
              <a:t>∙ </a:t>
            </a:r>
            <a:r>
              <a:rPr lang="nl-NL" sz="2400" dirty="0" err="1"/>
              <a:t>ln</a:t>
            </a:r>
            <a:r>
              <a:rPr lang="nl-NL" sz="2400" dirty="0"/>
              <a:t>(</a:t>
            </a:r>
            <a:r>
              <a:rPr lang="nl-NL" sz="2400" dirty="0" err="1"/>
              <a:t>T</a:t>
            </a:r>
            <a:r>
              <a:rPr lang="nl-NL" sz="2400" baseline="-25000" dirty="0" err="1"/>
              <a:t>f</a:t>
            </a:r>
            <a:r>
              <a:rPr lang="nl-NL" sz="2400" dirty="0"/>
              <a:t>/T</a:t>
            </a:r>
            <a:r>
              <a:rPr lang="nl-NL" sz="2400" baseline="-25000" dirty="0"/>
              <a:t>i</a:t>
            </a:r>
            <a:r>
              <a:rPr lang="nl-NL" sz="2400" dirty="0"/>
              <a:t>) = C</a:t>
            </a:r>
            <a:r>
              <a:rPr lang="nl-NL" sz="2400" baseline="-25000" dirty="0"/>
              <a:t>V</a:t>
            </a:r>
            <a:r>
              <a:rPr lang="nl-NL" sz="2400" dirty="0"/>
              <a:t>∙ </a:t>
            </a:r>
            <a:r>
              <a:rPr lang="nl-NL" sz="2400" dirty="0" err="1"/>
              <a:t>ln</a:t>
            </a:r>
            <a:r>
              <a:rPr lang="nl-NL" sz="2400" dirty="0"/>
              <a:t>(258/596) = C</a:t>
            </a:r>
            <a:r>
              <a:rPr lang="nl-NL" sz="2400" baseline="-25000" dirty="0"/>
              <a:t>V</a:t>
            </a:r>
            <a:r>
              <a:rPr lang="nl-NL" sz="2400" dirty="0"/>
              <a:t>∙ </a:t>
            </a:r>
            <a:r>
              <a:rPr lang="nl-NL" sz="2400" dirty="0" err="1"/>
              <a:t>ln</a:t>
            </a:r>
            <a:r>
              <a:rPr lang="nl-NL" sz="2400" dirty="0"/>
              <a:t>(0.4329) </a:t>
            </a:r>
          </a:p>
          <a:p>
            <a:pPr marL="514350" indent="-514350">
              <a:buNone/>
            </a:pPr>
            <a:r>
              <a:rPr lang="el-GR" sz="2400" dirty="0"/>
              <a:t>Δ</a:t>
            </a:r>
            <a:r>
              <a:rPr lang="nl-NL" sz="2400" i="1" dirty="0" err="1"/>
              <a:t>S</a:t>
            </a:r>
            <a:r>
              <a:rPr lang="nl-NL" sz="2400" i="1" baseline="-25000" dirty="0" err="1"/>
              <a:t>process</a:t>
            </a:r>
            <a:r>
              <a:rPr lang="nl-NL" sz="2400" i="1" baseline="-25000" dirty="0"/>
              <a:t> 4</a:t>
            </a:r>
            <a:r>
              <a:rPr lang="nl-NL" sz="2400" baseline="-25000" dirty="0"/>
              <a:t> </a:t>
            </a:r>
            <a:r>
              <a:rPr lang="nl-NL" sz="2400" dirty="0"/>
              <a:t>= </a:t>
            </a:r>
            <a:r>
              <a:rPr lang="el-GR" sz="2400" dirty="0"/>
              <a:t>Δ</a:t>
            </a:r>
            <a:r>
              <a:rPr lang="nl-NL" sz="2400" i="1" dirty="0" err="1"/>
              <a:t>S</a:t>
            </a:r>
            <a:r>
              <a:rPr lang="nl-NL" sz="2400" i="1" baseline="-25000" dirty="0" err="1"/>
              <a:t>process</a:t>
            </a:r>
            <a:r>
              <a:rPr lang="nl-NL" sz="2400" i="1" baseline="-25000" dirty="0"/>
              <a:t> 3</a:t>
            </a:r>
            <a:r>
              <a:rPr lang="nl-NL" sz="2400" baseline="-25000" dirty="0"/>
              <a:t> </a:t>
            </a:r>
            <a:r>
              <a:rPr lang="nl-NL" sz="2400" dirty="0"/>
              <a:t>+ </a:t>
            </a:r>
            <a:r>
              <a:rPr lang="el-GR" sz="2400" dirty="0"/>
              <a:t>Δ</a:t>
            </a:r>
            <a:r>
              <a:rPr lang="nl-NL" sz="2400" i="1" dirty="0" err="1"/>
              <a:t>S</a:t>
            </a:r>
            <a:r>
              <a:rPr lang="nl-NL" sz="2400" i="1" baseline="-25000" dirty="0" err="1"/>
              <a:t>process</a:t>
            </a:r>
            <a:r>
              <a:rPr lang="nl-NL" sz="2400" i="1" baseline="-25000" dirty="0"/>
              <a:t> 5</a:t>
            </a:r>
            <a:endParaRPr lang="nl-NL" sz="2400" dirty="0"/>
          </a:p>
          <a:p>
            <a:pPr marL="514350" indent="-514350">
              <a:buNone/>
            </a:pPr>
            <a:r>
              <a:rPr lang="nl-NL" sz="2400" dirty="0"/>
              <a:t>		   = </a:t>
            </a:r>
            <a:r>
              <a:rPr lang="nl-NL" sz="2400" dirty="0" err="1"/>
              <a:t>C</a:t>
            </a:r>
            <a:r>
              <a:rPr lang="nl-NL" sz="2400" baseline="-25000" dirty="0" err="1"/>
              <a:t>p</a:t>
            </a:r>
            <a:r>
              <a:rPr lang="nl-NL" sz="2400" dirty="0"/>
              <a:t>∙ </a:t>
            </a:r>
            <a:r>
              <a:rPr lang="nl-NL" sz="2400" dirty="0" err="1"/>
              <a:t>ln</a:t>
            </a:r>
            <a:r>
              <a:rPr lang="nl-NL" sz="2400" dirty="0"/>
              <a:t>(2) + C</a:t>
            </a:r>
            <a:r>
              <a:rPr lang="nl-NL" sz="2400" baseline="-25000" dirty="0"/>
              <a:t>V </a:t>
            </a:r>
            <a:r>
              <a:rPr lang="nl-NL" sz="2400" dirty="0"/>
              <a:t>∙ </a:t>
            </a:r>
            <a:r>
              <a:rPr lang="nl-NL" sz="2400" dirty="0" err="1"/>
              <a:t>ln</a:t>
            </a:r>
            <a:r>
              <a:rPr lang="nl-NL" sz="2400" dirty="0"/>
              <a:t>(0.4329) = </a:t>
            </a:r>
          </a:p>
          <a:p>
            <a:pPr marL="514350" indent="-514350">
              <a:buNone/>
            </a:pPr>
            <a:r>
              <a:rPr lang="nl-NL" sz="2400" dirty="0"/>
              <a:t>		   = 5/2∙nR ∙ </a:t>
            </a:r>
            <a:r>
              <a:rPr lang="nl-NL" sz="2400" dirty="0" err="1"/>
              <a:t>ln</a:t>
            </a:r>
            <a:r>
              <a:rPr lang="nl-NL" sz="2400" dirty="0"/>
              <a:t>(2) + 3/2∙nR ∙ </a:t>
            </a:r>
            <a:r>
              <a:rPr lang="nl-NL" sz="2400" dirty="0" err="1"/>
              <a:t>ln</a:t>
            </a:r>
            <a:r>
              <a:rPr lang="nl-NL" sz="2400" dirty="0"/>
              <a:t>(0.4329) </a:t>
            </a:r>
            <a:br>
              <a:rPr lang="nl-NL" sz="2400" dirty="0"/>
            </a:br>
            <a:r>
              <a:rPr lang="nl-NL" sz="2400" dirty="0"/>
              <a:t>	   = 14.41 – 10.44 = 3.97 J K</a:t>
            </a:r>
            <a:r>
              <a:rPr lang="nl-NL" sz="2400" baseline="30000" dirty="0"/>
              <a:t>-1</a:t>
            </a:r>
            <a:endParaRPr lang="nl-NL" sz="2800" dirty="0"/>
          </a:p>
          <a:p>
            <a:pPr marL="514350" indent="-514350">
              <a:buNone/>
            </a:pPr>
            <a:r>
              <a:rPr lang="nl-NL" sz="2800" dirty="0"/>
              <a:t>	</a:t>
            </a:r>
            <a:endParaRPr lang="en-US" sz="2800" dirty="0"/>
          </a:p>
        </p:txBody>
      </p:sp>
      <p:grpSp>
        <p:nvGrpSpPr>
          <p:cNvPr id="8" name="Groep 7"/>
          <p:cNvGrpSpPr/>
          <p:nvPr/>
        </p:nvGrpSpPr>
        <p:grpSpPr>
          <a:xfrm>
            <a:off x="6078406" y="311342"/>
            <a:ext cx="5420496" cy="3250222"/>
            <a:chOff x="1569698" y="3347273"/>
            <a:chExt cx="5420496" cy="3250222"/>
          </a:xfrm>
        </p:grpSpPr>
        <p:pic>
          <p:nvPicPr>
            <p:cNvPr id="7" name="Afbeelding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53726" y="3347273"/>
              <a:ext cx="5236468" cy="3250222"/>
            </a:xfrm>
            <a:prstGeom prst="rect">
              <a:avLst/>
            </a:prstGeom>
          </p:spPr>
        </p:pic>
        <p:sp>
          <p:nvSpPr>
            <p:cNvPr id="5" name="Rechthoek 4"/>
            <p:cNvSpPr/>
            <p:nvPr/>
          </p:nvSpPr>
          <p:spPr>
            <a:xfrm>
              <a:off x="1569698" y="3789040"/>
              <a:ext cx="1080120" cy="3600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9" name="Rechthoek 8"/>
          <p:cNvSpPr/>
          <p:nvPr/>
        </p:nvSpPr>
        <p:spPr>
          <a:xfrm>
            <a:off x="796534" y="736124"/>
            <a:ext cx="42913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/>
              <a:t>c) The </a:t>
            </a:r>
            <a:r>
              <a:rPr lang="nl-NL" sz="2400" dirty="0" err="1" smtClean="0"/>
              <a:t>alternative</a:t>
            </a:r>
            <a:r>
              <a:rPr lang="nl-NL" sz="2400" dirty="0" smtClean="0"/>
              <a:t> </a:t>
            </a:r>
            <a:r>
              <a:rPr lang="nl-NL" sz="2400" u="sng" dirty="0" err="1" smtClean="0"/>
              <a:t>reversible</a:t>
            </a:r>
            <a:r>
              <a:rPr lang="nl-NL" sz="2400" dirty="0" smtClean="0"/>
              <a:t> </a:t>
            </a:r>
            <a:br>
              <a:rPr lang="nl-NL" sz="2400" dirty="0" smtClean="0"/>
            </a:br>
            <a:r>
              <a:rPr lang="nl-NL" sz="2400" dirty="0" err="1" smtClean="0"/>
              <a:t>path</a:t>
            </a:r>
            <a:r>
              <a:rPr lang="nl-NL" sz="2400" dirty="0" smtClean="0"/>
              <a:t> </a:t>
            </a:r>
            <a:r>
              <a:rPr lang="nl-NL" sz="2400" dirty="0" err="1" smtClean="0"/>
              <a:t>for</a:t>
            </a:r>
            <a:r>
              <a:rPr lang="nl-NL" sz="2400" dirty="0" smtClean="0"/>
              <a:t> </a:t>
            </a:r>
            <a:r>
              <a:rPr lang="nl-NL" sz="2400" dirty="0"/>
              <a:t>process 4 </a:t>
            </a:r>
            <a:r>
              <a:rPr lang="nl-NL" sz="2400" dirty="0" smtClean="0"/>
              <a:t>is </a:t>
            </a:r>
            <a:r>
              <a:rPr lang="nl-NL" sz="2400" dirty="0" err="1"/>
              <a:t>successively</a:t>
            </a:r>
            <a:r>
              <a:rPr lang="nl-NL" sz="2400" dirty="0"/>
              <a:t> </a:t>
            </a:r>
            <a:br>
              <a:rPr lang="nl-NL" sz="2400" dirty="0"/>
            </a:br>
            <a:r>
              <a:rPr lang="nl-NL" sz="2400" dirty="0"/>
              <a:t>process 3 </a:t>
            </a:r>
            <a:r>
              <a:rPr lang="nl-NL" sz="2400" dirty="0" err="1"/>
              <a:t>and</a:t>
            </a:r>
            <a:r>
              <a:rPr lang="nl-NL" sz="2400" dirty="0"/>
              <a:t> </a:t>
            </a:r>
            <a:r>
              <a:rPr lang="nl-NL" sz="2400" dirty="0" err="1" smtClean="0"/>
              <a:t>process</a:t>
            </a:r>
            <a:r>
              <a:rPr lang="nl-NL" sz="2400" dirty="0" smtClean="0"/>
              <a:t> </a:t>
            </a:r>
            <a:r>
              <a:rPr lang="nl-NL" sz="2400" dirty="0"/>
              <a:t>5:</a:t>
            </a:r>
          </a:p>
        </p:txBody>
      </p:sp>
      <p:sp>
        <p:nvSpPr>
          <p:cNvPr id="10" name="Rectangle 1"/>
          <p:cNvSpPr/>
          <p:nvPr/>
        </p:nvSpPr>
        <p:spPr>
          <a:xfrm>
            <a:off x="796534" y="141548"/>
            <a:ext cx="18060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b="1" dirty="0"/>
              <a:t>Question 2</a:t>
            </a:r>
          </a:p>
        </p:txBody>
      </p:sp>
    </p:spTree>
    <p:extLst>
      <p:ext uri="{BB962C8B-B14F-4D97-AF65-F5344CB8AC3E}">
        <p14:creationId xmlns:p14="http://schemas.microsoft.com/office/powerpoint/2010/main" val="2424206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"/>
          <p:cNvGrpSpPr/>
          <p:nvPr/>
        </p:nvGrpSpPr>
        <p:grpSpPr>
          <a:xfrm>
            <a:off x="5303912" y="2708920"/>
            <a:ext cx="1584176" cy="1440160"/>
            <a:chOff x="3779912" y="2708920"/>
            <a:chExt cx="1584176" cy="1440160"/>
          </a:xfrm>
        </p:grpSpPr>
        <p:sp>
          <p:nvSpPr>
            <p:cNvPr id="4" name="Ovaal 3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" name="Tekstvak 4"/>
            <p:cNvSpPr txBox="1"/>
            <p:nvPr/>
          </p:nvSpPr>
          <p:spPr>
            <a:xfrm>
              <a:off x="3851920" y="2804735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10 dm</a:t>
              </a:r>
              <a:r>
                <a:rPr lang="nl-NL" sz="2400" baseline="30000" dirty="0"/>
                <a:t>3</a:t>
              </a:r>
              <a:endParaRPr lang="nl-NL" sz="2400" dirty="0"/>
            </a:p>
            <a:p>
              <a:pPr algn="ctr"/>
              <a:r>
                <a:rPr lang="nl-NL" sz="2400" dirty="0"/>
                <a:t>298 K</a:t>
              </a:r>
            </a:p>
            <a:p>
              <a:pPr algn="ctr"/>
              <a:r>
                <a:rPr lang="nl-NL" sz="2400" dirty="0"/>
                <a:t>2.5 bar</a:t>
              </a:r>
            </a:p>
          </p:txBody>
        </p:sp>
      </p:grpSp>
      <p:grpSp>
        <p:nvGrpSpPr>
          <p:cNvPr id="3" name="Groep 6"/>
          <p:cNvGrpSpPr/>
          <p:nvPr/>
        </p:nvGrpSpPr>
        <p:grpSpPr>
          <a:xfrm>
            <a:off x="8760296" y="2708920"/>
            <a:ext cx="1584176" cy="1440160"/>
            <a:chOff x="3779912" y="2708920"/>
            <a:chExt cx="1584176" cy="1440160"/>
          </a:xfrm>
        </p:grpSpPr>
        <p:sp>
          <p:nvSpPr>
            <p:cNvPr id="8" name="Ovaal 7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" name="Tekstvak 8"/>
            <p:cNvSpPr txBox="1"/>
            <p:nvPr/>
          </p:nvSpPr>
          <p:spPr>
            <a:xfrm>
              <a:off x="3851920" y="2804735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20 dm</a:t>
              </a:r>
              <a:r>
                <a:rPr lang="nl-NL" sz="2400" baseline="30000" dirty="0"/>
                <a:t>3</a:t>
              </a:r>
              <a:endParaRPr lang="nl-NL" sz="2400" dirty="0"/>
            </a:p>
            <a:p>
              <a:pPr algn="ctr"/>
              <a:r>
                <a:rPr lang="nl-NL" sz="2400" b="1" dirty="0">
                  <a:solidFill>
                    <a:srgbClr val="FF0000"/>
                  </a:solidFill>
                </a:rPr>
                <a:t>596 K</a:t>
              </a:r>
            </a:p>
            <a:p>
              <a:pPr algn="ctr"/>
              <a:r>
                <a:rPr lang="nl-NL" sz="2400" dirty="0"/>
                <a:t>2.5 bar</a:t>
              </a:r>
            </a:p>
          </p:txBody>
        </p:sp>
      </p:grpSp>
      <p:cxnSp>
        <p:nvCxnSpPr>
          <p:cNvPr id="11" name="Rechte verbindingslijn met pijl 10"/>
          <p:cNvCxnSpPr>
            <a:stCxn id="4" idx="6"/>
            <a:endCxn id="8" idx="2"/>
          </p:cNvCxnSpPr>
          <p:nvPr/>
        </p:nvCxnSpPr>
        <p:spPr>
          <a:xfrm>
            <a:off x="6888088" y="3429000"/>
            <a:ext cx="187220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/>
          <p:cNvSpPr txBox="1"/>
          <p:nvPr/>
        </p:nvSpPr>
        <p:spPr>
          <a:xfrm>
            <a:off x="3647728" y="2996953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process 1</a:t>
            </a:r>
          </a:p>
          <a:p>
            <a:pPr algn="ctr"/>
            <a:r>
              <a:rPr lang="nl-NL" sz="2400" dirty="0"/>
              <a:t>reversible</a:t>
            </a:r>
          </a:p>
          <a:p>
            <a:pPr algn="ctr"/>
            <a:r>
              <a:rPr lang="nl-NL" sz="2400" b="1" dirty="0">
                <a:solidFill>
                  <a:srgbClr val="FF0000"/>
                </a:solidFill>
              </a:rPr>
              <a:t>isochoric</a:t>
            </a:r>
          </a:p>
        </p:txBody>
      </p:sp>
      <p:grpSp>
        <p:nvGrpSpPr>
          <p:cNvPr id="6" name="Groep 12"/>
          <p:cNvGrpSpPr/>
          <p:nvPr/>
        </p:nvGrpSpPr>
        <p:grpSpPr>
          <a:xfrm>
            <a:off x="5303912" y="332656"/>
            <a:ext cx="1584176" cy="1440160"/>
            <a:chOff x="3779912" y="2708920"/>
            <a:chExt cx="1584176" cy="1440160"/>
          </a:xfrm>
        </p:grpSpPr>
        <p:sp>
          <p:nvSpPr>
            <p:cNvPr id="14" name="Ovaal 13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3851920" y="2780928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20 dm</a:t>
              </a:r>
              <a:r>
                <a:rPr lang="nl-NL" sz="2400" baseline="30000" dirty="0"/>
                <a:t>3</a:t>
              </a:r>
              <a:endParaRPr lang="nl-NL" sz="2400" dirty="0"/>
            </a:p>
            <a:p>
              <a:pPr algn="ctr"/>
              <a:r>
                <a:rPr lang="nl-NL" sz="2400" dirty="0"/>
                <a:t>298 K</a:t>
              </a:r>
            </a:p>
            <a:p>
              <a:pPr algn="ctr"/>
              <a:r>
                <a:rPr lang="nl-NL" sz="2400" b="1" dirty="0">
                  <a:solidFill>
                    <a:srgbClr val="FF0000"/>
                  </a:solidFill>
                </a:rPr>
                <a:t>1.25 bar</a:t>
              </a:r>
            </a:p>
          </p:txBody>
        </p:sp>
      </p:grpSp>
      <p:cxnSp>
        <p:nvCxnSpPr>
          <p:cNvPr id="16" name="Rechte verbindingslijn met pijl 15"/>
          <p:cNvCxnSpPr>
            <a:stCxn id="4" idx="0"/>
          </p:cNvCxnSpPr>
          <p:nvPr/>
        </p:nvCxnSpPr>
        <p:spPr>
          <a:xfrm flipV="1">
            <a:off x="6096000" y="1772816"/>
            <a:ext cx="8384" cy="9361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ep 18"/>
          <p:cNvGrpSpPr/>
          <p:nvPr/>
        </p:nvGrpSpPr>
        <p:grpSpPr>
          <a:xfrm>
            <a:off x="1847528" y="2708920"/>
            <a:ext cx="1584176" cy="1440160"/>
            <a:chOff x="3779912" y="2708920"/>
            <a:chExt cx="1584176" cy="1440160"/>
          </a:xfrm>
        </p:grpSpPr>
        <p:sp>
          <p:nvSpPr>
            <p:cNvPr id="20" name="Ovaal 19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Tekstvak 20"/>
            <p:cNvSpPr txBox="1"/>
            <p:nvPr/>
          </p:nvSpPr>
          <p:spPr>
            <a:xfrm>
              <a:off x="3851920" y="2780928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10 dm</a:t>
              </a:r>
              <a:r>
                <a:rPr lang="nl-NL" sz="2400" baseline="30000" dirty="0"/>
                <a:t>3</a:t>
              </a:r>
            </a:p>
            <a:p>
              <a:pPr algn="ctr"/>
              <a:r>
                <a:rPr lang="nl-NL" sz="2400" dirty="0"/>
                <a:t>596 K</a:t>
              </a:r>
            </a:p>
            <a:p>
              <a:pPr algn="ctr"/>
              <a:r>
                <a:rPr lang="nl-NL" sz="2400" b="1" dirty="0">
                  <a:solidFill>
                    <a:srgbClr val="FF0000"/>
                  </a:solidFill>
                </a:rPr>
                <a:t>5.0 bar</a:t>
              </a:r>
            </a:p>
          </p:txBody>
        </p:sp>
      </p:grpSp>
      <p:grpSp>
        <p:nvGrpSpPr>
          <p:cNvPr id="10" name="Groep 21"/>
          <p:cNvGrpSpPr/>
          <p:nvPr/>
        </p:nvGrpSpPr>
        <p:grpSpPr>
          <a:xfrm>
            <a:off x="5303912" y="5085184"/>
            <a:ext cx="1584176" cy="1440160"/>
            <a:chOff x="3779912" y="2708920"/>
            <a:chExt cx="1584176" cy="1440160"/>
          </a:xfrm>
        </p:grpSpPr>
        <p:sp>
          <p:nvSpPr>
            <p:cNvPr id="23" name="Ovaal 22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3851920" y="2791637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20 dm</a:t>
              </a:r>
              <a:r>
                <a:rPr lang="nl-NL" sz="2400" baseline="30000" dirty="0"/>
                <a:t>3</a:t>
              </a:r>
              <a:endParaRPr lang="nl-NL" sz="2400" dirty="0"/>
            </a:p>
            <a:p>
              <a:pPr algn="ctr"/>
              <a:r>
                <a:rPr lang="nl-NL" sz="2400" b="1" dirty="0">
                  <a:solidFill>
                    <a:srgbClr val="FF0000"/>
                  </a:solidFill>
                </a:rPr>
                <a:t>T = ?</a:t>
              </a:r>
            </a:p>
            <a:p>
              <a:pPr algn="ctr"/>
              <a:r>
                <a:rPr lang="nl-NL" sz="2400" b="1" dirty="0">
                  <a:solidFill>
                    <a:srgbClr val="FF0000"/>
                  </a:solidFill>
                </a:rPr>
                <a:t>p = ?</a:t>
              </a:r>
            </a:p>
          </p:txBody>
        </p:sp>
      </p:grpSp>
      <p:cxnSp>
        <p:nvCxnSpPr>
          <p:cNvPr id="25" name="Rechte verbindingslijn met pijl 24"/>
          <p:cNvCxnSpPr/>
          <p:nvPr/>
        </p:nvCxnSpPr>
        <p:spPr>
          <a:xfrm flipH="1">
            <a:off x="3431704" y="3429000"/>
            <a:ext cx="187220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met pijl 25"/>
          <p:cNvCxnSpPr/>
          <p:nvPr/>
        </p:nvCxnSpPr>
        <p:spPr>
          <a:xfrm>
            <a:off x="6096000" y="4149080"/>
            <a:ext cx="8384" cy="9361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vak 27"/>
          <p:cNvSpPr txBox="1"/>
          <p:nvPr/>
        </p:nvSpPr>
        <p:spPr>
          <a:xfrm>
            <a:off x="4799856" y="1916833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process 2   reversible</a:t>
            </a:r>
          </a:p>
          <a:p>
            <a:r>
              <a:rPr lang="nl-NL" sz="2400" dirty="0"/>
              <a:t>                    </a:t>
            </a:r>
            <a:r>
              <a:rPr lang="nl-NL" sz="2400" b="1" dirty="0">
                <a:solidFill>
                  <a:srgbClr val="FF0000"/>
                </a:solidFill>
              </a:rPr>
              <a:t>isothermic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7032104" y="2996953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process 3</a:t>
            </a:r>
          </a:p>
          <a:p>
            <a:pPr algn="ctr"/>
            <a:r>
              <a:rPr lang="nl-NL" sz="2400" dirty="0"/>
              <a:t>reversible</a:t>
            </a:r>
          </a:p>
          <a:p>
            <a:pPr algn="ctr"/>
            <a:r>
              <a:rPr lang="nl-NL" sz="2400" b="1" dirty="0">
                <a:solidFill>
                  <a:srgbClr val="FF0000"/>
                </a:solidFill>
              </a:rPr>
              <a:t>isobaric</a:t>
            </a:r>
          </a:p>
        </p:txBody>
      </p:sp>
      <p:sp>
        <p:nvSpPr>
          <p:cNvPr id="30" name="Tekstvak 29"/>
          <p:cNvSpPr txBox="1"/>
          <p:nvPr/>
        </p:nvSpPr>
        <p:spPr>
          <a:xfrm>
            <a:off x="4511824" y="4354197"/>
            <a:ext cx="4104456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nl-NL" sz="2400" dirty="0"/>
              <a:t>process 4       </a:t>
            </a:r>
            <a:r>
              <a:rPr lang="nl-NL" sz="2400" b="1" dirty="0" err="1">
                <a:solidFill>
                  <a:srgbClr val="FF0000"/>
                </a:solidFill>
              </a:rPr>
              <a:t>adiabatic</a:t>
            </a:r>
            <a:endParaRPr lang="nl-NL" sz="2400" b="1" dirty="0">
              <a:solidFill>
                <a:srgbClr val="FF0000"/>
              </a:solidFill>
            </a:endParaRPr>
          </a:p>
          <a:p>
            <a:pPr>
              <a:lnSpc>
                <a:spcPts val="2200"/>
              </a:lnSpc>
            </a:pPr>
            <a:r>
              <a:rPr lang="nl-NL" sz="2400" dirty="0" err="1"/>
              <a:t>irreversible</a:t>
            </a:r>
            <a:r>
              <a:rPr lang="nl-NL" sz="2400" dirty="0"/>
              <a:t>    </a:t>
            </a:r>
            <a:r>
              <a:rPr lang="nl-NL" sz="2400" dirty="0" err="1"/>
              <a:t>and</a:t>
            </a:r>
            <a:r>
              <a:rPr lang="nl-NL" sz="2400" dirty="0"/>
              <a:t> </a:t>
            </a:r>
            <a:r>
              <a:rPr lang="nl-NL" sz="2400" dirty="0" err="1"/>
              <a:t>p</a:t>
            </a:r>
            <a:r>
              <a:rPr lang="nl-NL" sz="2400" baseline="-25000" dirty="0" err="1"/>
              <a:t>ext</a:t>
            </a:r>
            <a:r>
              <a:rPr lang="nl-NL" sz="2400" dirty="0"/>
              <a:t> = 0.5 bar</a:t>
            </a:r>
          </a:p>
        </p:txBody>
      </p:sp>
      <p:sp>
        <p:nvSpPr>
          <p:cNvPr id="31" name="Tekstvak 30"/>
          <p:cNvSpPr txBox="1"/>
          <p:nvPr/>
        </p:nvSpPr>
        <p:spPr>
          <a:xfrm>
            <a:off x="2027548" y="413675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l-NL" sz="2400" dirty="0">
                <a:solidFill>
                  <a:prstClr val="black"/>
                </a:solidFill>
              </a:rPr>
              <a:t>Four processes </a:t>
            </a:r>
            <a:br>
              <a:rPr lang="nl-NL" sz="2400" dirty="0">
                <a:solidFill>
                  <a:prstClr val="black"/>
                </a:solidFill>
              </a:rPr>
            </a:br>
            <a:r>
              <a:rPr lang="nl-NL" sz="2400" dirty="0">
                <a:solidFill>
                  <a:prstClr val="black"/>
                </a:solidFill>
              </a:rPr>
              <a:t>with a monoatomic </a:t>
            </a:r>
          </a:p>
          <a:p>
            <a:pPr lvl="0"/>
            <a:r>
              <a:rPr lang="nl-NL" sz="2400" dirty="0">
                <a:solidFill>
                  <a:prstClr val="black"/>
                </a:solidFill>
              </a:rPr>
              <a:t>perfect gas:</a:t>
            </a:r>
          </a:p>
        </p:txBody>
      </p:sp>
    </p:spTree>
    <p:extLst>
      <p:ext uri="{BB962C8B-B14F-4D97-AF65-F5344CB8AC3E}">
        <p14:creationId xmlns:p14="http://schemas.microsoft.com/office/powerpoint/2010/main" val="302348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589977"/>
              </p:ext>
            </p:extLst>
          </p:nvPr>
        </p:nvGraphicFramePr>
        <p:xfrm>
          <a:off x="2135560" y="1916833"/>
          <a:ext cx="8280920" cy="4176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35293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kind of process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i="1" dirty="0"/>
                        <a:t>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i="1" dirty="0"/>
                        <a:t>Q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i="1" dirty="0"/>
                        <a:t>∆U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35293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isochoric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35293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isothermic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35293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isobaric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35293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dirty="0"/>
                        <a:t>adiabatic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Tekstvak 3"/>
          <p:cNvSpPr txBox="1"/>
          <p:nvPr/>
        </p:nvSpPr>
        <p:spPr>
          <a:xfrm>
            <a:off x="407368" y="212447"/>
            <a:ext cx="11305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l-NL" sz="2400" dirty="0"/>
              <a:t>a)  </a:t>
            </a:r>
            <a:r>
              <a:rPr lang="nl-NL" sz="2400" dirty="0" err="1"/>
              <a:t>Derive</a:t>
            </a:r>
            <a:r>
              <a:rPr lang="nl-NL" sz="2400" dirty="0"/>
              <a:t> a </a:t>
            </a:r>
            <a:r>
              <a:rPr lang="nl-NL" sz="2400" dirty="0" err="1"/>
              <a:t>formula</a:t>
            </a:r>
            <a:r>
              <a:rPr lang="nl-NL" sz="2400" dirty="0"/>
              <a:t> to </a:t>
            </a:r>
            <a:r>
              <a:rPr lang="nl-NL" sz="2400" dirty="0" err="1"/>
              <a:t>calculate</a:t>
            </a:r>
            <a:r>
              <a:rPr lang="nl-NL" sz="2400" dirty="0"/>
              <a:t> the </a:t>
            </a:r>
            <a:r>
              <a:rPr lang="nl-NL" sz="2400" dirty="0" err="1"/>
              <a:t>exerted</a:t>
            </a:r>
            <a:r>
              <a:rPr lang="nl-NL" sz="2400" dirty="0"/>
              <a:t> </a:t>
            </a:r>
            <a:r>
              <a:rPr lang="nl-NL" sz="2400" dirty="0" err="1"/>
              <a:t>work</a:t>
            </a:r>
            <a:r>
              <a:rPr lang="nl-NL" sz="2400" dirty="0"/>
              <a:t>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nl-NL" sz="2400" i="1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each</a:t>
            </a:r>
            <a:r>
              <a:rPr lang="nl-NL" sz="2400" dirty="0"/>
              <a:t> </a:t>
            </a:r>
            <a:r>
              <a:rPr lang="nl-NL" sz="2400" dirty="0" smtClean="0"/>
              <a:t>of </a:t>
            </a:r>
            <a:r>
              <a:rPr lang="nl-NL" sz="2400" dirty="0" err="1" smtClean="0"/>
              <a:t>the</a:t>
            </a:r>
            <a:r>
              <a:rPr lang="nl-NL" sz="2400" dirty="0" smtClean="0"/>
              <a:t> </a:t>
            </a:r>
            <a:r>
              <a:rPr lang="nl-NL" sz="2400" dirty="0" err="1"/>
              <a:t>four</a:t>
            </a:r>
            <a:r>
              <a:rPr lang="nl-NL" sz="2400" dirty="0"/>
              <a:t> processes, </a:t>
            </a:r>
            <a:r>
              <a:rPr lang="nl-NL" sz="2400" dirty="0" err="1" smtClean="0"/>
              <a:t>using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     </a:t>
            </a:r>
            <a:r>
              <a:rPr lang="nl-NL" sz="2400" dirty="0" err="1" smtClean="0"/>
              <a:t>the</a:t>
            </a:r>
            <a:r>
              <a:rPr lang="nl-NL" sz="2400" dirty="0" smtClean="0"/>
              <a:t> </a:t>
            </a:r>
            <a:r>
              <a:rPr lang="nl-NL" sz="2400" dirty="0" err="1"/>
              <a:t>formula</a:t>
            </a:r>
            <a:r>
              <a:rPr lang="nl-NL" sz="2400" dirty="0"/>
              <a:t>: </a:t>
            </a:r>
            <a:endParaRPr lang="en-US" sz="2400" dirty="0"/>
          </a:p>
        </p:txBody>
      </p:sp>
      <p:sp>
        <p:nvSpPr>
          <p:cNvPr id="5" name="Tekstvak 4"/>
          <p:cNvSpPr txBox="1"/>
          <p:nvPr/>
        </p:nvSpPr>
        <p:spPr>
          <a:xfrm>
            <a:off x="5735960" y="2924945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391908"/>
              </p:ext>
            </p:extLst>
          </p:nvPr>
        </p:nvGraphicFramePr>
        <p:xfrm>
          <a:off x="2855640" y="810261"/>
          <a:ext cx="1742728" cy="515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Vergelijking" r:id="rId3" imgW="990360" imgH="291960" progId="Equation.3">
                  <p:embed/>
                </p:oleObj>
              </mc:Choice>
              <mc:Fallback>
                <p:oleObj name="Vergelijking" r:id="rId3" imgW="990360" imgH="2919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640" y="810261"/>
                        <a:ext cx="1742728" cy="51500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kstvak 8"/>
          <p:cNvSpPr txBox="1"/>
          <p:nvPr/>
        </p:nvSpPr>
        <p:spPr>
          <a:xfrm>
            <a:off x="5483932" y="4593239"/>
            <a:ext cx="1188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̶  </a:t>
            </a:r>
            <a:r>
              <a:rPr lang="nl-NL" sz="2400" b="1" dirty="0" err="1">
                <a:solidFill>
                  <a:srgbClr val="FF0000"/>
                </a:solidFill>
              </a:rPr>
              <a:t>p</a:t>
            </a:r>
            <a:r>
              <a:rPr lang="nl-NL" sz="2400" b="1" baseline="-25000" dirty="0" err="1">
                <a:solidFill>
                  <a:srgbClr val="FF0000"/>
                </a:solidFill>
              </a:rPr>
              <a:t>ext</a:t>
            </a:r>
            <a:r>
              <a:rPr lang="nl-NL" sz="2400" b="1" i="1" dirty="0" err="1">
                <a:solidFill>
                  <a:srgbClr val="FF0000"/>
                </a:solidFill>
              </a:rPr>
              <a:t>∆V</a:t>
            </a:r>
            <a:endParaRPr lang="nl-NL" sz="2400" b="1" i="1" dirty="0">
              <a:solidFill>
                <a:srgbClr val="FF0000"/>
              </a:solidFill>
            </a:endParaRPr>
          </a:p>
        </p:txBody>
      </p:sp>
      <p:sp>
        <p:nvSpPr>
          <p:cNvPr id="12" name="Tekstvak 9"/>
          <p:cNvSpPr txBox="1"/>
          <p:nvPr/>
        </p:nvSpPr>
        <p:spPr>
          <a:xfrm>
            <a:off x="4979876" y="3750132"/>
            <a:ext cx="2196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nl-NL" sz="2400" b="1" dirty="0">
                <a:solidFill>
                  <a:srgbClr val="FF0000"/>
                </a:solidFill>
              </a:rPr>
              <a:t>̶  </a:t>
            </a:r>
            <a:r>
              <a:rPr lang="nl-NL" sz="2400" b="1" i="1" dirty="0" err="1">
                <a:solidFill>
                  <a:srgbClr val="FF0000"/>
                </a:solidFill>
              </a:rPr>
              <a:t>n</a:t>
            </a:r>
            <a:r>
              <a:rPr lang="nl-NL" sz="2400" b="1" dirty="0" err="1">
                <a:solidFill>
                  <a:srgbClr val="FF0000"/>
                </a:solidFill>
              </a:rPr>
              <a:t>RT∙ln</a:t>
            </a:r>
            <a:r>
              <a:rPr lang="nl-NL" sz="2400" b="1" dirty="0">
                <a:solidFill>
                  <a:srgbClr val="FF0000"/>
                </a:solidFill>
              </a:rPr>
              <a:t>(</a:t>
            </a:r>
            <a:r>
              <a:rPr lang="nl-NL" sz="2400" b="1" dirty="0" err="1">
                <a:solidFill>
                  <a:srgbClr val="FF0000"/>
                </a:solidFill>
              </a:rPr>
              <a:t>V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f</a:t>
            </a:r>
            <a:r>
              <a:rPr lang="nl-NL" sz="2400" b="1" dirty="0">
                <a:solidFill>
                  <a:srgbClr val="FF0000"/>
                </a:solidFill>
              </a:rPr>
              <a:t>/</a:t>
            </a:r>
            <a:r>
              <a:rPr lang="nl-NL" sz="2400" b="1" dirty="0" err="1">
                <a:solidFill>
                  <a:srgbClr val="FF0000"/>
                </a:solidFill>
              </a:rPr>
              <a:t>V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i</a:t>
            </a:r>
            <a:r>
              <a:rPr lang="nl-NL" sz="24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1" name="Tekstvak 8"/>
          <p:cNvSpPr txBox="1"/>
          <p:nvPr/>
        </p:nvSpPr>
        <p:spPr>
          <a:xfrm>
            <a:off x="5468407" y="5413308"/>
            <a:ext cx="1203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̶  </a:t>
            </a:r>
            <a:r>
              <a:rPr lang="nl-NL" sz="2400" b="1" dirty="0" err="1">
                <a:solidFill>
                  <a:srgbClr val="FF0000"/>
                </a:solidFill>
              </a:rPr>
              <a:t>p’</a:t>
            </a:r>
            <a:r>
              <a:rPr lang="nl-NL" sz="2400" b="1" baseline="-25000" dirty="0" err="1">
                <a:solidFill>
                  <a:srgbClr val="FF0000"/>
                </a:solidFill>
              </a:rPr>
              <a:t>ext</a:t>
            </a:r>
            <a:r>
              <a:rPr lang="nl-NL" sz="2400" b="1" i="1" dirty="0" err="1">
                <a:solidFill>
                  <a:srgbClr val="FF0000"/>
                </a:solidFill>
              </a:rPr>
              <a:t>∆V</a:t>
            </a:r>
            <a:endParaRPr lang="nl-NL" sz="2400" b="1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kstvak 29"/>
              <p:cNvSpPr txBox="1"/>
              <p:nvPr/>
            </p:nvSpPr>
            <p:spPr>
              <a:xfrm>
                <a:off x="5177539" y="755561"/>
                <a:ext cx="5220580" cy="624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400" dirty="0"/>
                  <a:t>Perfect gas </a:t>
                </a:r>
                <a:r>
                  <a:rPr lang="nl-NL" sz="2400" dirty="0" err="1"/>
                  <a:t>law</a:t>
                </a:r>
                <a:r>
                  <a:rPr lang="nl-NL" sz="2400" dirty="0"/>
                  <a:t>:</a:t>
                </a:r>
                <a:r>
                  <a:rPr lang="nl-NL" sz="2400" i="1" dirty="0"/>
                  <a:t>  </a:t>
                </a:r>
                <a14:m>
                  <m:oMath xmlns:m="http://schemas.openxmlformats.org/officeDocument/2006/math">
                    <m:r>
                      <a:rPr lang="nl-NL" sz="2400" i="1" dirty="0">
                        <a:latin typeface="Cambria Math" panose="02040503050406030204" pitchFamily="18" charset="0"/>
                      </a:rPr>
                      <m:t>𝑝𝑉</m:t>
                    </m:r>
                    <m:r>
                      <a:rPr lang="nl-NL" sz="2400" i="1" dirty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nl-NL" sz="2400" i="1" dirty="0" err="1">
                        <a:latin typeface="Cambria Math" panose="02040503050406030204" pitchFamily="18" charset="0"/>
                      </a:rPr>
                      <m:t>𝑛</m:t>
                    </m:r>
                    <m:r>
                      <m:rPr>
                        <m:sty m:val="p"/>
                      </m:rPr>
                      <a:rPr lang="nl-NL" sz="2400" dirty="0" err="1">
                        <a:latin typeface="Cambria Math" panose="02040503050406030204" pitchFamily="18" charset="0"/>
                      </a:rPr>
                      <m:t>R</m:t>
                    </m:r>
                    <m:r>
                      <a:rPr lang="nl-NL" sz="2400" i="1" dirty="0" err="1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nl-NL" sz="2400" i="1" dirty="0"/>
                  <a:t>;     </a:t>
                </a:r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nl-NL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m:rPr>
                            <m:sty m:val="p"/>
                          </m:rPr>
                          <a:rPr lang="nl-NL" sz="2400"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𝑇</m:t>
                        </m:r>
                      </m:num>
                      <m:den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</m:oMath>
                </a14:m>
                <a:endParaRPr lang="nl-NL" sz="2400" dirty="0"/>
              </a:p>
            </p:txBody>
          </p:sp>
        </mc:Choice>
        <mc:Fallback xmlns="">
          <p:sp>
            <p:nvSpPr>
              <p:cNvPr id="13" name="Tekstvak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7539" y="755561"/>
                <a:ext cx="5220580" cy="624402"/>
              </a:xfrm>
              <a:prstGeom prst="rect">
                <a:avLst/>
              </a:prstGeom>
              <a:blipFill rotWithShape="0">
                <a:blip r:embed="rId5"/>
                <a:stretch>
                  <a:fillRect l="-1750" b="-9804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2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"/>
          <p:cNvGrpSpPr/>
          <p:nvPr/>
        </p:nvGrpSpPr>
        <p:grpSpPr>
          <a:xfrm>
            <a:off x="5303912" y="2708920"/>
            <a:ext cx="1584176" cy="1440160"/>
            <a:chOff x="3779912" y="2708920"/>
            <a:chExt cx="1584176" cy="1440160"/>
          </a:xfrm>
        </p:grpSpPr>
        <p:sp>
          <p:nvSpPr>
            <p:cNvPr id="4" name="Ovaal 3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" name="Tekstvak 4"/>
            <p:cNvSpPr txBox="1"/>
            <p:nvPr/>
          </p:nvSpPr>
          <p:spPr>
            <a:xfrm>
              <a:off x="3851920" y="2804735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10 dm</a:t>
              </a:r>
              <a:r>
                <a:rPr lang="nl-NL" sz="2400" baseline="30000" dirty="0"/>
                <a:t>3</a:t>
              </a:r>
              <a:endParaRPr lang="nl-NL" sz="2400" dirty="0"/>
            </a:p>
            <a:p>
              <a:pPr algn="ctr"/>
              <a:r>
                <a:rPr lang="nl-NL" sz="2400" dirty="0"/>
                <a:t>298 K</a:t>
              </a:r>
            </a:p>
            <a:p>
              <a:pPr algn="ctr"/>
              <a:r>
                <a:rPr lang="nl-NL" sz="2400" dirty="0"/>
                <a:t>2.5 bar</a:t>
              </a:r>
            </a:p>
          </p:txBody>
        </p:sp>
      </p:grpSp>
      <p:grpSp>
        <p:nvGrpSpPr>
          <p:cNvPr id="3" name="Groep 6"/>
          <p:cNvGrpSpPr/>
          <p:nvPr/>
        </p:nvGrpSpPr>
        <p:grpSpPr>
          <a:xfrm>
            <a:off x="8760296" y="2708920"/>
            <a:ext cx="1584176" cy="1440160"/>
            <a:chOff x="3779912" y="2708920"/>
            <a:chExt cx="1584176" cy="1440160"/>
          </a:xfrm>
        </p:grpSpPr>
        <p:sp>
          <p:nvSpPr>
            <p:cNvPr id="8" name="Ovaal 7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" name="Tekstvak 8"/>
            <p:cNvSpPr txBox="1"/>
            <p:nvPr/>
          </p:nvSpPr>
          <p:spPr>
            <a:xfrm>
              <a:off x="3851920" y="2804735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20 dm</a:t>
              </a:r>
              <a:r>
                <a:rPr lang="nl-NL" sz="2400" baseline="30000" dirty="0"/>
                <a:t>3</a:t>
              </a:r>
              <a:endParaRPr lang="nl-NL" sz="2400" dirty="0"/>
            </a:p>
            <a:p>
              <a:pPr algn="ctr"/>
              <a:r>
                <a:rPr lang="nl-NL" sz="2400" b="1" dirty="0">
                  <a:solidFill>
                    <a:srgbClr val="FF0000"/>
                  </a:solidFill>
                </a:rPr>
                <a:t>596 K</a:t>
              </a:r>
            </a:p>
            <a:p>
              <a:pPr algn="ctr"/>
              <a:r>
                <a:rPr lang="nl-NL" sz="2400" dirty="0"/>
                <a:t>2.5 bar</a:t>
              </a:r>
            </a:p>
          </p:txBody>
        </p:sp>
      </p:grpSp>
      <p:cxnSp>
        <p:nvCxnSpPr>
          <p:cNvPr id="11" name="Rechte verbindingslijn met pijl 10"/>
          <p:cNvCxnSpPr>
            <a:stCxn id="4" idx="6"/>
            <a:endCxn id="8" idx="2"/>
          </p:cNvCxnSpPr>
          <p:nvPr/>
        </p:nvCxnSpPr>
        <p:spPr>
          <a:xfrm>
            <a:off x="6888088" y="3429000"/>
            <a:ext cx="187220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/>
          <p:cNvSpPr txBox="1"/>
          <p:nvPr/>
        </p:nvSpPr>
        <p:spPr>
          <a:xfrm>
            <a:off x="3647728" y="2996953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process 1</a:t>
            </a:r>
          </a:p>
          <a:p>
            <a:pPr algn="ctr"/>
            <a:r>
              <a:rPr lang="nl-NL" sz="2400" dirty="0"/>
              <a:t>reversible</a:t>
            </a:r>
          </a:p>
          <a:p>
            <a:pPr algn="ctr"/>
            <a:r>
              <a:rPr lang="nl-NL" sz="2400" b="1" dirty="0">
                <a:solidFill>
                  <a:srgbClr val="FF0000"/>
                </a:solidFill>
              </a:rPr>
              <a:t>isochoric</a:t>
            </a:r>
          </a:p>
        </p:txBody>
      </p:sp>
      <p:grpSp>
        <p:nvGrpSpPr>
          <p:cNvPr id="6" name="Groep 12"/>
          <p:cNvGrpSpPr/>
          <p:nvPr/>
        </p:nvGrpSpPr>
        <p:grpSpPr>
          <a:xfrm>
            <a:off x="5303912" y="332656"/>
            <a:ext cx="1584176" cy="1440160"/>
            <a:chOff x="3779912" y="2708920"/>
            <a:chExt cx="1584176" cy="1440160"/>
          </a:xfrm>
        </p:grpSpPr>
        <p:sp>
          <p:nvSpPr>
            <p:cNvPr id="14" name="Ovaal 13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3851920" y="2780928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20 dm</a:t>
              </a:r>
              <a:r>
                <a:rPr lang="nl-NL" sz="2400" baseline="30000" dirty="0"/>
                <a:t>3</a:t>
              </a:r>
              <a:endParaRPr lang="nl-NL" sz="2400" dirty="0"/>
            </a:p>
            <a:p>
              <a:pPr algn="ctr"/>
              <a:r>
                <a:rPr lang="nl-NL" sz="2400" dirty="0"/>
                <a:t>298 K</a:t>
              </a:r>
            </a:p>
            <a:p>
              <a:pPr algn="ctr"/>
              <a:r>
                <a:rPr lang="nl-NL" sz="2400" b="1" dirty="0">
                  <a:solidFill>
                    <a:srgbClr val="FF0000"/>
                  </a:solidFill>
                </a:rPr>
                <a:t>1.25 bar</a:t>
              </a:r>
            </a:p>
          </p:txBody>
        </p:sp>
      </p:grpSp>
      <p:cxnSp>
        <p:nvCxnSpPr>
          <p:cNvPr id="16" name="Rechte verbindingslijn met pijl 15"/>
          <p:cNvCxnSpPr>
            <a:stCxn id="4" idx="0"/>
          </p:cNvCxnSpPr>
          <p:nvPr/>
        </p:nvCxnSpPr>
        <p:spPr>
          <a:xfrm flipV="1">
            <a:off x="6096000" y="1772816"/>
            <a:ext cx="8384" cy="9361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ep 18"/>
          <p:cNvGrpSpPr/>
          <p:nvPr/>
        </p:nvGrpSpPr>
        <p:grpSpPr>
          <a:xfrm>
            <a:off x="1847528" y="2708920"/>
            <a:ext cx="1584176" cy="1440160"/>
            <a:chOff x="3779912" y="2708920"/>
            <a:chExt cx="1584176" cy="1440160"/>
          </a:xfrm>
        </p:grpSpPr>
        <p:sp>
          <p:nvSpPr>
            <p:cNvPr id="20" name="Ovaal 19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Tekstvak 20"/>
            <p:cNvSpPr txBox="1"/>
            <p:nvPr/>
          </p:nvSpPr>
          <p:spPr>
            <a:xfrm>
              <a:off x="3851920" y="2780928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10 dm</a:t>
              </a:r>
              <a:r>
                <a:rPr lang="nl-NL" sz="2400" baseline="30000" dirty="0"/>
                <a:t>3</a:t>
              </a:r>
            </a:p>
            <a:p>
              <a:pPr algn="ctr"/>
              <a:r>
                <a:rPr lang="nl-NL" sz="2400" dirty="0"/>
                <a:t>596 K</a:t>
              </a:r>
            </a:p>
            <a:p>
              <a:pPr algn="ctr"/>
              <a:r>
                <a:rPr lang="nl-NL" sz="2400" b="1" dirty="0">
                  <a:solidFill>
                    <a:srgbClr val="FF0000"/>
                  </a:solidFill>
                </a:rPr>
                <a:t>5.0 bar</a:t>
              </a:r>
            </a:p>
          </p:txBody>
        </p:sp>
      </p:grpSp>
      <p:grpSp>
        <p:nvGrpSpPr>
          <p:cNvPr id="10" name="Groep 21"/>
          <p:cNvGrpSpPr/>
          <p:nvPr/>
        </p:nvGrpSpPr>
        <p:grpSpPr>
          <a:xfrm>
            <a:off x="5303912" y="5085184"/>
            <a:ext cx="1584176" cy="1440160"/>
            <a:chOff x="3779912" y="2708920"/>
            <a:chExt cx="1584176" cy="1440160"/>
          </a:xfrm>
        </p:grpSpPr>
        <p:sp>
          <p:nvSpPr>
            <p:cNvPr id="23" name="Ovaal 22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3851920" y="2791637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20 dm</a:t>
              </a:r>
              <a:r>
                <a:rPr lang="nl-NL" sz="2400" baseline="30000" dirty="0"/>
                <a:t>3</a:t>
              </a:r>
              <a:endParaRPr lang="nl-NL" sz="2400" dirty="0"/>
            </a:p>
            <a:p>
              <a:pPr algn="ctr"/>
              <a:r>
                <a:rPr lang="nl-NL" sz="2400" b="1" dirty="0">
                  <a:solidFill>
                    <a:srgbClr val="FF0000"/>
                  </a:solidFill>
                </a:rPr>
                <a:t>T = ?</a:t>
              </a:r>
            </a:p>
            <a:p>
              <a:pPr algn="ctr"/>
              <a:r>
                <a:rPr lang="nl-NL" sz="2400" b="1" dirty="0">
                  <a:solidFill>
                    <a:srgbClr val="FF0000"/>
                  </a:solidFill>
                </a:rPr>
                <a:t>p = ?</a:t>
              </a:r>
            </a:p>
          </p:txBody>
        </p:sp>
      </p:grpSp>
      <p:cxnSp>
        <p:nvCxnSpPr>
          <p:cNvPr id="25" name="Rechte verbindingslijn met pijl 24"/>
          <p:cNvCxnSpPr/>
          <p:nvPr/>
        </p:nvCxnSpPr>
        <p:spPr>
          <a:xfrm flipH="1">
            <a:off x="3431704" y="3429000"/>
            <a:ext cx="187220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met pijl 25"/>
          <p:cNvCxnSpPr/>
          <p:nvPr/>
        </p:nvCxnSpPr>
        <p:spPr>
          <a:xfrm>
            <a:off x="6096000" y="4149080"/>
            <a:ext cx="8384" cy="9361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vak 27"/>
          <p:cNvSpPr txBox="1"/>
          <p:nvPr/>
        </p:nvSpPr>
        <p:spPr>
          <a:xfrm>
            <a:off x="4799856" y="1916833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process 2   reversible</a:t>
            </a:r>
          </a:p>
          <a:p>
            <a:r>
              <a:rPr lang="nl-NL" sz="2400" dirty="0"/>
              <a:t>                    </a:t>
            </a:r>
            <a:r>
              <a:rPr lang="nl-NL" sz="2400" b="1" dirty="0">
                <a:solidFill>
                  <a:srgbClr val="FF0000"/>
                </a:solidFill>
              </a:rPr>
              <a:t>isothermic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7032104" y="2996953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process 3</a:t>
            </a:r>
          </a:p>
          <a:p>
            <a:pPr algn="ctr"/>
            <a:r>
              <a:rPr lang="nl-NL" sz="2400" dirty="0"/>
              <a:t>reversible</a:t>
            </a:r>
          </a:p>
          <a:p>
            <a:pPr algn="ctr"/>
            <a:r>
              <a:rPr lang="nl-NL" sz="2400" b="1" dirty="0">
                <a:solidFill>
                  <a:srgbClr val="FF0000"/>
                </a:solidFill>
              </a:rPr>
              <a:t>isobaric</a:t>
            </a:r>
          </a:p>
        </p:txBody>
      </p:sp>
      <p:sp>
        <p:nvSpPr>
          <p:cNvPr id="30" name="Tekstvak 29"/>
          <p:cNvSpPr txBox="1"/>
          <p:nvPr/>
        </p:nvSpPr>
        <p:spPr>
          <a:xfrm>
            <a:off x="4511824" y="4341298"/>
            <a:ext cx="4104456" cy="667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nl-NL" sz="2400" dirty="0"/>
              <a:t>process 4       </a:t>
            </a:r>
            <a:r>
              <a:rPr lang="nl-NL" sz="2400" b="1" dirty="0" err="1">
                <a:solidFill>
                  <a:srgbClr val="FF0000"/>
                </a:solidFill>
              </a:rPr>
              <a:t>adiabatic</a:t>
            </a:r>
            <a:endParaRPr lang="nl-NL" sz="2400" b="1" dirty="0">
              <a:solidFill>
                <a:srgbClr val="FF0000"/>
              </a:solidFill>
            </a:endParaRPr>
          </a:p>
          <a:p>
            <a:pPr>
              <a:lnSpc>
                <a:spcPts val="2200"/>
              </a:lnSpc>
            </a:pPr>
            <a:r>
              <a:rPr lang="nl-NL" sz="2400" dirty="0" err="1"/>
              <a:t>irreversible</a:t>
            </a:r>
            <a:r>
              <a:rPr lang="nl-NL" sz="2400" dirty="0"/>
              <a:t>    </a:t>
            </a:r>
            <a:r>
              <a:rPr lang="nl-NL" sz="2400" dirty="0" err="1"/>
              <a:t>and</a:t>
            </a:r>
            <a:r>
              <a:rPr lang="nl-NL" sz="2400" dirty="0"/>
              <a:t> </a:t>
            </a:r>
            <a:r>
              <a:rPr lang="nl-NL" sz="2400" dirty="0" err="1"/>
              <a:t>p</a:t>
            </a:r>
            <a:r>
              <a:rPr lang="nl-NL" sz="2400" baseline="-25000" dirty="0" err="1"/>
              <a:t>ext</a:t>
            </a:r>
            <a:r>
              <a:rPr lang="nl-NL" sz="2400" dirty="0"/>
              <a:t> = 0.5 bar</a:t>
            </a:r>
          </a:p>
        </p:txBody>
      </p:sp>
      <p:sp>
        <p:nvSpPr>
          <p:cNvPr id="31" name="Tekstvak 30"/>
          <p:cNvSpPr txBox="1"/>
          <p:nvPr/>
        </p:nvSpPr>
        <p:spPr>
          <a:xfrm>
            <a:off x="371364" y="413675"/>
            <a:ext cx="3132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l-NL" sz="2400" dirty="0">
                <a:solidFill>
                  <a:prstClr val="black"/>
                </a:solidFill>
              </a:rPr>
              <a:t>Four processes </a:t>
            </a:r>
            <a:br>
              <a:rPr lang="nl-NL" sz="2400" dirty="0">
                <a:solidFill>
                  <a:prstClr val="black"/>
                </a:solidFill>
              </a:rPr>
            </a:br>
            <a:r>
              <a:rPr lang="nl-NL" sz="2400" dirty="0">
                <a:solidFill>
                  <a:prstClr val="black"/>
                </a:solidFill>
              </a:rPr>
              <a:t>with a monoatomic </a:t>
            </a:r>
          </a:p>
          <a:p>
            <a:pPr lvl="0"/>
            <a:r>
              <a:rPr lang="nl-NL" sz="2400" dirty="0">
                <a:solidFill>
                  <a:prstClr val="black"/>
                </a:solidFill>
              </a:rPr>
              <a:t>perfect gas:</a:t>
            </a:r>
          </a:p>
        </p:txBody>
      </p:sp>
      <p:sp>
        <p:nvSpPr>
          <p:cNvPr id="27" name="Tekstvak 26"/>
          <p:cNvSpPr txBox="1"/>
          <p:nvPr/>
        </p:nvSpPr>
        <p:spPr>
          <a:xfrm>
            <a:off x="7824192" y="452278"/>
            <a:ext cx="374441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nl-NL" sz="2400" dirty="0"/>
              <a:t>b) </a:t>
            </a:r>
            <a:r>
              <a:rPr lang="nl-NL" sz="2400" dirty="0" err="1"/>
              <a:t>Derive</a:t>
            </a:r>
            <a:r>
              <a:rPr lang="nl-NL" sz="2400" dirty="0"/>
              <a:t> a </a:t>
            </a:r>
            <a:r>
              <a:rPr lang="nl-NL" sz="2400" dirty="0" err="1"/>
              <a:t>formula</a:t>
            </a:r>
            <a:r>
              <a:rPr lang="nl-NL" sz="2400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each</a:t>
            </a:r>
            <a:r>
              <a:rPr lang="nl-NL" sz="2400" dirty="0"/>
              <a:t> of the processes 1, 3 and 4 to </a:t>
            </a:r>
            <a:r>
              <a:rPr lang="nl-NL" sz="2400" dirty="0" err="1"/>
              <a:t>calculate</a:t>
            </a:r>
            <a:r>
              <a:rPr lang="nl-NL" sz="2400" dirty="0"/>
              <a:t> the heat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nl-NL" sz="2400" dirty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935722"/>
              </p:ext>
            </p:extLst>
          </p:nvPr>
        </p:nvGraphicFramePr>
        <p:xfrm>
          <a:off x="1343472" y="1916833"/>
          <a:ext cx="9937103" cy="4176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8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65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920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1894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4112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35293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err="1"/>
                        <a:t>Nr</a:t>
                      </a:r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kind of process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i="1" dirty="0"/>
                        <a:t>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i="1" dirty="0"/>
                        <a:t>Q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i="1" dirty="0"/>
                        <a:t>Δ</a:t>
                      </a:r>
                      <a:r>
                        <a:rPr lang="en-US" sz="2400" i="1" dirty="0"/>
                        <a:t>U</a:t>
                      </a:r>
                      <a:endParaRPr lang="nl-NL" sz="24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35293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isochoric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35293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isothermic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35293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isobaric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35293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adiabatic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Tekstvak 3"/>
          <p:cNvSpPr txBox="1"/>
          <p:nvPr/>
        </p:nvSpPr>
        <p:spPr>
          <a:xfrm>
            <a:off x="1643536" y="212705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b)  heat </a:t>
            </a:r>
            <a:r>
              <a:rPr lang="nl-N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nl-NL" sz="2400" dirty="0"/>
              <a:t>: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5375920" y="2924945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5015880" y="4581129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̶  </a:t>
            </a:r>
            <a:r>
              <a:rPr lang="nl-NL" sz="2400" b="1" dirty="0" err="1">
                <a:solidFill>
                  <a:srgbClr val="FF0000"/>
                </a:solidFill>
              </a:rPr>
              <a:t>p</a:t>
            </a:r>
            <a:r>
              <a:rPr lang="nl-NL" sz="2400" b="1" baseline="-25000" dirty="0" err="1">
                <a:solidFill>
                  <a:srgbClr val="FF0000"/>
                </a:solidFill>
              </a:rPr>
              <a:t>ext</a:t>
            </a:r>
            <a:r>
              <a:rPr lang="nl-NL" sz="2400" b="1" i="1" dirty="0" err="1">
                <a:solidFill>
                  <a:srgbClr val="FF0000"/>
                </a:solidFill>
              </a:rPr>
              <a:t>∆V</a:t>
            </a:r>
            <a:endParaRPr lang="nl-NL" sz="2400" b="1" i="1" dirty="0">
              <a:solidFill>
                <a:srgbClr val="FF000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4583832" y="3789041"/>
            <a:ext cx="2016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nl-NL" sz="2400" b="1" dirty="0">
                <a:solidFill>
                  <a:srgbClr val="FF0000"/>
                </a:solidFill>
              </a:rPr>
              <a:t>̶  </a:t>
            </a:r>
            <a:r>
              <a:rPr lang="nl-NL" sz="2400" b="1" i="1" dirty="0" err="1">
                <a:solidFill>
                  <a:srgbClr val="FF0000"/>
                </a:solidFill>
              </a:rPr>
              <a:t>n</a:t>
            </a:r>
            <a:r>
              <a:rPr lang="nl-NL" sz="2400" b="1" dirty="0" err="1">
                <a:solidFill>
                  <a:srgbClr val="FF0000"/>
                </a:solidFill>
              </a:rPr>
              <a:t>RT∙ln</a:t>
            </a:r>
            <a:r>
              <a:rPr lang="nl-NL" sz="2400" b="1" dirty="0">
                <a:solidFill>
                  <a:srgbClr val="FF0000"/>
                </a:solidFill>
              </a:rPr>
              <a:t>(</a:t>
            </a:r>
            <a:r>
              <a:rPr lang="nl-NL" sz="2400" b="1" dirty="0" err="1">
                <a:solidFill>
                  <a:srgbClr val="FF0000"/>
                </a:solidFill>
              </a:rPr>
              <a:t>V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f</a:t>
            </a:r>
            <a:r>
              <a:rPr lang="nl-NL" sz="2400" b="1" dirty="0">
                <a:solidFill>
                  <a:srgbClr val="FF0000"/>
                </a:solidFill>
              </a:rPr>
              <a:t>/</a:t>
            </a:r>
            <a:r>
              <a:rPr lang="nl-NL" sz="2400" b="1" dirty="0" err="1">
                <a:solidFill>
                  <a:srgbClr val="FF0000"/>
                </a:solidFill>
              </a:rPr>
              <a:t>V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i</a:t>
            </a:r>
            <a:r>
              <a:rPr lang="nl-NL" sz="24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7536160" y="5445225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7392144" y="2924945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i="1" dirty="0">
                <a:solidFill>
                  <a:srgbClr val="FF0000"/>
                </a:solidFill>
              </a:rPr>
              <a:t>C</a:t>
            </a:r>
            <a:r>
              <a:rPr lang="nl-NL" sz="2400" b="1" i="1" baseline="-25000" dirty="0">
                <a:solidFill>
                  <a:srgbClr val="FF0000"/>
                </a:solidFill>
              </a:rPr>
              <a:t>V</a:t>
            </a:r>
            <a:r>
              <a:rPr lang="nl-NL" sz="2400" b="1" i="1" dirty="0">
                <a:solidFill>
                  <a:srgbClr val="FF0000"/>
                </a:solidFill>
              </a:rPr>
              <a:t> ∆T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7392144" y="4586680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i="1" dirty="0" err="1">
                <a:solidFill>
                  <a:srgbClr val="FF0000"/>
                </a:solidFill>
              </a:rPr>
              <a:t>C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p</a:t>
            </a:r>
            <a:r>
              <a:rPr lang="nl-NL" sz="2400" b="1" i="1" dirty="0">
                <a:solidFill>
                  <a:srgbClr val="FF0000"/>
                </a:solidFill>
              </a:rPr>
              <a:t> ∆T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1667508" y="203105"/>
            <a:ext cx="48605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c)  </a:t>
            </a:r>
            <a:r>
              <a:rPr lang="el-GR" sz="2400" dirty="0"/>
              <a:t>Δ</a:t>
            </a:r>
            <a:r>
              <a:rPr lang="en-US" sz="2400" i="1" dirty="0"/>
              <a:t>U</a:t>
            </a:r>
            <a:r>
              <a:rPr lang="en-US" sz="2400" dirty="0"/>
              <a:t>:</a:t>
            </a:r>
            <a:endParaRPr lang="nl-NL" sz="2400" dirty="0"/>
          </a:p>
        </p:txBody>
      </p:sp>
      <p:sp>
        <p:nvSpPr>
          <p:cNvPr id="16" name="Tekstvak 15"/>
          <p:cNvSpPr txBox="1"/>
          <p:nvPr/>
        </p:nvSpPr>
        <p:spPr>
          <a:xfrm>
            <a:off x="6384032" y="2132857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chemeClr val="bg1"/>
                </a:solidFill>
              </a:rPr>
              <a:t> +                        =</a:t>
            </a:r>
          </a:p>
        </p:txBody>
      </p:sp>
      <p:sp>
        <p:nvSpPr>
          <p:cNvPr id="18" name="Tekstvak 17"/>
          <p:cNvSpPr txBox="1"/>
          <p:nvPr/>
        </p:nvSpPr>
        <p:spPr>
          <a:xfrm>
            <a:off x="9408368" y="2924945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i="1" dirty="0">
                <a:solidFill>
                  <a:srgbClr val="FF0000"/>
                </a:solidFill>
              </a:rPr>
              <a:t>C</a:t>
            </a:r>
            <a:r>
              <a:rPr lang="nl-NL" sz="2400" b="1" i="1" baseline="-25000" dirty="0">
                <a:solidFill>
                  <a:srgbClr val="FF0000"/>
                </a:solidFill>
              </a:rPr>
              <a:t>V</a:t>
            </a:r>
            <a:r>
              <a:rPr lang="nl-NL" sz="2400" b="1" i="1" dirty="0">
                <a:solidFill>
                  <a:srgbClr val="FF0000"/>
                </a:solidFill>
              </a:rPr>
              <a:t> ∆T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9768408" y="3789041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0" name="Tekstvak 19"/>
          <p:cNvSpPr txBox="1"/>
          <p:nvPr/>
        </p:nvSpPr>
        <p:spPr>
          <a:xfrm>
            <a:off x="9048328" y="4581129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i="1" dirty="0" err="1">
                <a:solidFill>
                  <a:srgbClr val="FF0000"/>
                </a:solidFill>
              </a:rPr>
              <a:t>C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p</a:t>
            </a:r>
            <a:r>
              <a:rPr lang="nl-NL" sz="2400" b="1" i="1" dirty="0">
                <a:solidFill>
                  <a:srgbClr val="FF0000"/>
                </a:solidFill>
              </a:rPr>
              <a:t> ∆T  </a:t>
            </a:r>
            <a:r>
              <a:rPr lang="nl-NL" sz="2400" b="1" dirty="0">
                <a:solidFill>
                  <a:srgbClr val="FF0000"/>
                </a:solidFill>
              </a:rPr>
              <a:t>̶  p</a:t>
            </a:r>
            <a:r>
              <a:rPr lang="nl-NL" sz="2400" b="1" i="1" dirty="0">
                <a:solidFill>
                  <a:srgbClr val="FF0000"/>
                </a:solidFill>
              </a:rPr>
              <a:t>∆V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6744072" y="3789041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nl-NL" sz="2400" b="1" dirty="0">
                <a:solidFill>
                  <a:srgbClr val="FF0000"/>
                </a:solidFill>
              </a:rPr>
              <a:t>+ </a:t>
            </a:r>
            <a:r>
              <a:rPr lang="nl-NL" sz="2400" b="1" i="1" dirty="0" err="1">
                <a:solidFill>
                  <a:srgbClr val="FF0000"/>
                </a:solidFill>
              </a:rPr>
              <a:t>n</a:t>
            </a:r>
            <a:r>
              <a:rPr lang="nl-NL" sz="2400" b="1" dirty="0" err="1">
                <a:solidFill>
                  <a:srgbClr val="FF0000"/>
                </a:solidFill>
              </a:rPr>
              <a:t>RT∙ln</a:t>
            </a:r>
            <a:r>
              <a:rPr lang="nl-NL" sz="2400" b="1" dirty="0">
                <a:solidFill>
                  <a:srgbClr val="FF0000"/>
                </a:solidFill>
              </a:rPr>
              <a:t>(</a:t>
            </a:r>
            <a:r>
              <a:rPr lang="nl-NL" sz="2400" b="1" dirty="0" err="1">
                <a:solidFill>
                  <a:srgbClr val="FF0000"/>
                </a:solidFill>
              </a:rPr>
              <a:t>V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f</a:t>
            </a:r>
            <a:r>
              <a:rPr lang="nl-NL" sz="2400" b="1" dirty="0">
                <a:solidFill>
                  <a:srgbClr val="FF0000"/>
                </a:solidFill>
              </a:rPr>
              <a:t>/</a:t>
            </a:r>
            <a:r>
              <a:rPr lang="nl-NL" sz="2400" b="1" dirty="0" err="1">
                <a:solidFill>
                  <a:srgbClr val="FF0000"/>
                </a:solidFill>
              </a:rPr>
              <a:t>V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i</a:t>
            </a:r>
            <a:r>
              <a:rPr lang="nl-NL" sz="24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2" name="Tekstvak 21"/>
          <p:cNvSpPr txBox="1"/>
          <p:nvPr/>
        </p:nvSpPr>
        <p:spPr>
          <a:xfrm>
            <a:off x="1559496" y="620689"/>
            <a:ext cx="9145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For a </a:t>
            </a:r>
            <a:r>
              <a:rPr lang="nl-NL" sz="2400" b="1" dirty="0">
                <a:solidFill>
                  <a:srgbClr val="0070C0"/>
                </a:solidFill>
              </a:rPr>
              <a:t>monoatomic perfect gas</a:t>
            </a:r>
            <a:r>
              <a:rPr lang="nl-NL" sz="2400" dirty="0">
                <a:solidFill>
                  <a:srgbClr val="0070C0"/>
                </a:solidFill>
              </a:rPr>
              <a:t> </a:t>
            </a:r>
            <a:r>
              <a:rPr lang="nl-NL" sz="2400" dirty="0"/>
              <a:t>is </a:t>
            </a:r>
            <a:r>
              <a:rPr lang="nl-NL" sz="2400" dirty="0" err="1"/>
              <a:t>defined</a:t>
            </a:r>
            <a:r>
              <a:rPr lang="nl-NL" sz="2400" dirty="0"/>
              <a:t>:  </a:t>
            </a:r>
            <a:r>
              <a:rPr lang="nl-NL" sz="2400" i="1" dirty="0"/>
              <a:t>U = </a:t>
            </a:r>
            <a:r>
              <a:rPr lang="nl-NL" sz="2400" dirty="0"/>
              <a:t>3/2·</a:t>
            </a:r>
            <a:r>
              <a:rPr lang="nl-NL" sz="2400" i="1" dirty="0"/>
              <a:t>n</a:t>
            </a:r>
            <a:r>
              <a:rPr lang="nl-NL" sz="2400" dirty="0"/>
              <a:t>R</a:t>
            </a:r>
            <a:r>
              <a:rPr lang="nl-NL" sz="2400" i="1" dirty="0"/>
              <a:t>T </a:t>
            </a:r>
            <a:r>
              <a:rPr lang="nl-NL" sz="2000" dirty="0" err="1"/>
              <a:t>so</a:t>
            </a:r>
            <a:r>
              <a:rPr lang="nl-NL" sz="2400" dirty="0"/>
              <a:t>  </a:t>
            </a:r>
            <a:r>
              <a:rPr lang="nl-NL" sz="2400" i="1" dirty="0"/>
              <a:t>∆U = 3/2</a:t>
            </a:r>
            <a:r>
              <a:rPr lang="nl-NL" sz="2400" dirty="0"/>
              <a:t>·</a:t>
            </a:r>
            <a:r>
              <a:rPr lang="nl-NL" sz="2400" i="1" dirty="0"/>
              <a:t>n</a:t>
            </a:r>
            <a:r>
              <a:rPr lang="nl-NL" sz="2400" dirty="0"/>
              <a:t>R</a:t>
            </a:r>
            <a:r>
              <a:rPr lang="nl-NL" sz="2400" i="1" dirty="0"/>
              <a:t>∆T </a:t>
            </a:r>
          </a:p>
          <a:p>
            <a:r>
              <a:rPr lang="nl-NL" sz="2400" i="1" dirty="0"/>
              <a:t>					</a:t>
            </a:r>
            <a:r>
              <a:rPr lang="nl-NL" sz="2400" dirty="0"/>
              <a:t>and: </a:t>
            </a:r>
            <a:r>
              <a:rPr lang="nl-NL" sz="2400" i="1" dirty="0"/>
              <a:t>C</a:t>
            </a:r>
            <a:r>
              <a:rPr lang="nl-NL" sz="2400" i="1" baseline="-25000" dirty="0"/>
              <a:t>V</a:t>
            </a:r>
            <a:r>
              <a:rPr lang="nl-NL" sz="2400" i="1" dirty="0"/>
              <a:t> = </a:t>
            </a:r>
            <a:r>
              <a:rPr lang="nl-NL" sz="2400" dirty="0"/>
              <a:t>3/2·</a:t>
            </a:r>
            <a:r>
              <a:rPr lang="nl-NL" sz="2400" i="1" dirty="0"/>
              <a:t>n</a:t>
            </a:r>
            <a:r>
              <a:rPr lang="nl-NL" sz="2400" dirty="0"/>
              <a:t>R</a:t>
            </a:r>
          </a:p>
          <a:p>
            <a:r>
              <a:rPr lang="nl-NL" sz="2400" dirty="0"/>
              <a:t>			      		and: </a:t>
            </a:r>
            <a:r>
              <a:rPr lang="nl-NL" sz="2400" i="1" dirty="0" err="1"/>
              <a:t>C</a:t>
            </a:r>
            <a:r>
              <a:rPr lang="nl-NL" sz="2400" i="1" baseline="-25000" dirty="0" err="1"/>
              <a:t>p</a:t>
            </a:r>
            <a:r>
              <a:rPr lang="nl-NL" sz="2400" dirty="0"/>
              <a:t> = 5/2·</a:t>
            </a:r>
            <a:r>
              <a:rPr lang="nl-NL" sz="2400" i="1" dirty="0"/>
              <a:t>n</a:t>
            </a:r>
            <a:r>
              <a:rPr lang="nl-NL" sz="2400" dirty="0"/>
              <a:t>R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9192344" y="2924945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3/2 </a:t>
            </a:r>
            <a:r>
              <a:rPr lang="nl-NL" sz="2400" b="1" i="1" dirty="0" err="1">
                <a:solidFill>
                  <a:srgbClr val="FF0000"/>
                </a:solidFill>
              </a:rPr>
              <a:t>n</a:t>
            </a:r>
            <a:r>
              <a:rPr lang="nl-NL" sz="2400" b="1" dirty="0" err="1">
                <a:solidFill>
                  <a:srgbClr val="FF0000"/>
                </a:solidFill>
              </a:rPr>
              <a:t>R</a:t>
            </a:r>
            <a:r>
              <a:rPr lang="nl-NL" sz="2400" b="1" i="1" dirty="0">
                <a:solidFill>
                  <a:srgbClr val="FF0000"/>
                </a:solidFill>
              </a:rPr>
              <a:t> ∆T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26" name="Tekstvak 25"/>
          <p:cNvSpPr txBox="1"/>
          <p:nvPr/>
        </p:nvSpPr>
        <p:spPr>
          <a:xfrm>
            <a:off x="7032104" y="2924945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3/2 </a:t>
            </a:r>
            <a:r>
              <a:rPr lang="nl-NL" sz="2400" b="1" i="1" dirty="0" err="1">
                <a:solidFill>
                  <a:srgbClr val="FF0000"/>
                </a:solidFill>
              </a:rPr>
              <a:t>n</a:t>
            </a:r>
            <a:r>
              <a:rPr lang="nl-NL" sz="2400" b="1" dirty="0" err="1">
                <a:solidFill>
                  <a:srgbClr val="FF0000"/>
                </a:solidFill>
              </a:rPr>
              <a:t>R</a:t>
            </a:r>
            <a:r>
              <a:rPr lang="nl-NL" sz="2400" b="1" i="1" dirty="0">
                <a:solidFill>
                  <a:srgbClr val="FF0000"/>
                </a:solidFill>
              </a:rPr>
              <a:t> ∆T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27" name="Tekstvak 26"/>
          <p:cNvSpPr txBox="1"/>
          <p:nvPr/>
        </p:nvSpPr>
        <p:spPr>
          <a:xfrm>
            <a:off x="6816080" y="4586680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5/2 </a:t>
            </a:r>
            <a:r>
              <a:rPr lang="nl-NL" sz="2400" b="1" i="1" dirty="0" err="1">
                <a:solidFill>
                  <a:srgbClr val="FF0000"/>
                </a:solidFill>
              </a:rPr>
              <a:t>n</a:t>
            </a:r>
            <a:r>
              <a:rPr lang="nl-NL" sz="2400" b="1" dirty="0" err="1">
                <a:solidFill>
                  <a:srgbClr val="FF0000"/>
                </a:solidFill>
              </a:rPr>
              <a:t>R</a:t>
            </a:r>
            <a:r>
              <a:rPr lang="nl-NL" sz="2400" b="1" i="1" dirty="0">
                <a:solidFill>
                  <a:srgbClr val="FF0000"/>
                </a:solidFill>
              </a:rPr>
              <a:t> ∆T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28" name="Tekstvak 27"/>
          <p:cNvSpPr txBox="1"/>
          <p:nvPr/>
        </p:nvSpPr>
        <p:spPr>
          <a:xfrm>
            <a:off x="8760296" y="4581129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5/2 </a:t>
            </a:r>
            <a:r>
              <a:rPr lang="nl-NL" sz="2400" b="1" i="1" dirty="0" err="1">
                <a:solidFill>
                  <a:srgbClr val="FF0000"/>
                </a:solidFill>
              </a:rPr>
              <a:t>n</a:t>
            </a:r>
            <a:r>
              <a:rPr lang="nl-NL" sz="2400" b="1" dirty="0" err="1">
                <a:solidFill>
                  <a:srgbClr val="FF0000"/>
                </a:solidFill>
              </a:rPr>
              <a:t>R</a:t>
            </a:r>
            <a:r>
              <a:rPr lang="nl-NL" sz="2400" b="1" i="1" dirty="0">
                <a:solidFill>
                  <a:srgbClr val="FF0000"/>
                </a:solidFill>
              </a:rPr>
              <a:t> ∆T  </a:t>
            </a:r>
            <a:r>
              <a:rPr lang="nl-NL" sz="2400" b="1" dirty="0">
                <a:solidFill>
                  <a:srgbClr val="FF0000"/>
                </a:solidFill>
              </a:rPr>
              <a:t>̶  p</a:t>
            </a:r>
            <a:r>
              <a:rPr lang="nl-NL" sz="2400" b="1" i="1" dirty="0">
                <a:solidFill>
                  <a:srgbClr val="FF0000"/>
                </a:solidFill>
              </a:rPr>
              <a:t>∆V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31" name="Tekstvak 30"/>
          <p:cNvSpPr txBox="1"/>
          <p:nvPr/>
        </p:nvSpPr>
        <p:spPr>
          <a:xfrm>
            <a:off x="5015880" y="4580111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̶  </a:t>
            </a:r>
            <a:r>
              <a:rPr lang="nl-NL" sz="2400" b="1" i="1" dirty="0" err="1">
                <a:solidFill>
                  <a:srgbClr val="FF0000"/>
                </a:solidFill>
              </a:rPr>
              <a:t>n</a:t>
            </a:r>
            <a:r>
              <a:rPr lang="nl-NL" sz="2400" b="1" dirty="0" err="1">
                <a:solidFill>
                  <a:srgbClr val="FF0000"/>
                </a:solidFill>
              </a:rPr>
              <a:t>R</a:t>
            </a:r>
            <a:r>
              <a:rPr lang="nl-NL" sz="2400" b="1" i="1" dirty="0">
                <a:solidFill>
                  <a:srgbClr val="FF0000"/>
                </a:solidFill>
              </a:rPr>
              <a:t>∆T</a:t>
            </a:r>
          </a:p>
        </p:txBody>
      </p:sp>
      <p:sp>
        <p:nvSpPr>
          <p:cNvPr id="32" name="Tekstvak 31"/>
          <p:cNvSpPr txBox="1"/>
          <p:nvPr/>
        </p:nvSpPr>
        <p:spPr>
          <a:xfrm>
            <a:off x="9264352" y="4581129"/>
            <a:ext cx="1475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3/2 </a:t>
            </a:r>
            <a:r>
              <a:rPr lang="nl-NL" sz="2400" b="1" i="1" dirty="0" err="1">
                <a:solidFill>
                  <a:srgbClr val="FF0000"/>
                </a:solidFill>
              </a:rPr>
              <a:t>n</a:t>
            </a:r>
            <a:r>
              <a:rPr lang="nl-NL" sz="2400" b="1" dirty="0" err="1">
                <a:solidFill>
                  <a:srgbClr val="FF0000"/>
                </a:solidFill>
              </a:rPr>
              <a:t>R</a:t>
            </a:r>
            <a:r>
              <a:rPr lang="nl-NL" sz="2400" b="1" i="1" dirty="0">
                <a:solidFill>
                  <a:srgbClr val="FF0000"/>
                </a:solidFill>
              </a:rPr>
              <a:t> ∆T 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29" name="Tekstvak 28"/>
          <p:cNvSpPr txBox="1"/>
          <p:nvPr/>
        </p:nvSpPr>
        <p:spPr>
          <a:xfrm>
            <a:off x="7104112" y="2924945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i="1" dirty="0">
                <a:solidFill>
                  <a:srgbClr val="FF0000"/>
                </a:solidFill>
              </a:rPr>
              <a:t>∫ C</a:t>
            </a:r>
            <a:r>
              <a:rPr lang="nl-NL" sz="2400" b="1" i="1" baseline="-25000" dirty="0">
                <a:solidFill>
                  <a:srgbClr val="FF0000"/>
                </a:solidFill>
              </a:rPr>
              <a:t>V</a:t>
            </a:r>
            <a:r>
              <a:rPr lang="nl-NL" sz="2400" b="1" i="1" dirty="0">
                <a:solidFill>
                  <a:srgbClr val="FF0000"/>
                </a:solidFill>
              </a:rPr>
              <a:t> </a:t>
            </a:r>
            <a:r>
              <a:rPr lang="nl-NL" sz="2400" b="1" i="1" dirty="0" err="1">
                <a:solidFill>
                  <a:srgbClr val="FF0000"/>
                </a:solidFill>
              </a:rPr>
              <a:t>dT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33" name="Tekstvak 32"/>
          <p:cNvSpPr txBox="1"/>
          <p:nvPr/>
        </p:nvSpPr>
        <p:spPr>
          <a:xfrm>
            <a:off x="7104112" y="4586680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i="1" dirty="0">
                <a:solidFill>
                  <a:srgbClr val="FF0000"/>
                </a:solidFill>
              </a:rPr>
              <a:t>∫ </a:t>
            </a:r>
            <a:r>
              <a:rPr lang="nl-NL" sz="2400" b="1" i="1" dirty="0" err="1">
                <a:solidFill>
                  <a:srgbClr val="FF0000"/>
                </a:solidFill>
              </a:rPr>
              <a:t>C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p</a:t>
            </a:r>
            <a:r>
              <a:rPr lang="nl-NL" sz="2400" b="1" i="1" dirty="0">
                <a:solidFill>
                  <a:srgbClr val="FF0000"/>
                </a:solidFill>
              </a:rPr>
              <a:t> </a:t>
            </a:r>
            <a:r>
              <a:rPr lang="nl-NL" sz="2400" b="1" i="1" dirty="0" err="1">
                <a:solidFill>
                  <a:srgbClr val="FF0000"/>
                </a:solidFill>
              </a:rPr>
              <a:t>dT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34" name="Tekstvak 20"/>
          <p:cNvSpPr txBox="1"/>
          <p:nvPr/>
        </p:nvSpPr>
        <p:spPr>
          <a:xfrm>
            <a:off x="6672064" y="3789041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nl-NL" sz="2400" b="1" dirty="0">
                <a:solidFill>
                  <a:srgbClr val="FF0000"/>
                </a:solidFill>
              </a:rPr>
              <a:t>	      ?</a:t>
            </a:r>
          </a:p>
        </p:txBody>
      </p:sp>
      <p:sp>
        <p:nvSpPr>
          <p:cNvPr id="35" name="Tekstvak 8"/>
          <p:cNvSpPr txBox="1"/>
          <p:nvPr/>
        </p:nvSpPr>
        <p:spPr>
          <a:xfrm>
            <a:off x="4946268" y="5445225"/>
            <a:ext cx="1221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̶  p’</a:t>
            </a:r>
            <a:r>
              <a:rPr lang="nl-NL" sz="2400" b="1" baseline="-25000" dirty="0">
                <a:solidFill>
                  <a:srgbClr val="FF0000"/>
                </a:solidFill>
              </a:rPr>
              <a:t>ext</a:t>
            </a:r>
            <a:r>
              <a:rPr lang="nl-NL" sz="2400" b="1" i="1" dirty="0">
                <a:solidFill>
                  <a:srgbClr val="FF0000"/>
                </a:solidFill>
              </a:rPr>
              <a:t>∆V</a:t>
            </a:r>
          </a:p>
        </p:txBody>
      </p:sp>
      <p:sp>
        <p:nvSpPr>
          <p:cNvPr id="36" name="Tekstvak 8"/>
          <p:cNvSpPr txBox="1"/>
          <p:nvPr/>
        </p:nvSpPr>
        <p:spPr>
          <a:xfrm>
            <a:off x="9264353" y="5445224"/>
            <a:ext cx="1260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̶  p’</a:t>
            </a:r>
            <a:r>
              <a:rPr lang="nl-NL" sz="2400" b="1" baseline="-25000" dirty="0">
                <a:solidFill>
                  <a:srgbClr val="FF0000"/>
                </a:solidFill>
              </a:rPr>
              <a:t>ext</a:t>
            </a:r>
            <a:r>
              <a:rPr lang="nl-NL" sz="2400" b="1" i="1" dirty="0">
                <a:solidFill>
                  <a:srgbClr val="FF0000"/>
                </a:solidFill>
              </a:rPr>
              <a:t>∆V</a:t>
            </a:r>
          </a:p>
        </p:txBody>
      </p:sp>
      <p:sp>
        <p:nvSpPr>
          <p:cNvPr id="30" name="Tekstvak 8"/>
          <p:cNvSpPr txBox="1"/>
          <p:nvPr/>
        </p:nvSpPr>
        <p:spPr>
          <a:xfrm>
            <a:off x="5015880" y="4580620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̶  </a:t>
            </a:r>
            <a:r>
              <a:rPr lang="nl-NL" sz="2400" b="1" dirty="0" err="1">
                <a:solidFill>
                  <a:srgbClr val="FF0000"/>
                </a:solidFill>
              </a:rPr>
              <a:t>p</a:t>
            </a:r>
            <a:r>
              <a:rPr lang="nl-NL" sz="2400" b="1" baseline="-25000" dirty="0" err="1">
                <a:solidFill>
                  <a:srgbClr val="FF0000"/>
                </a:solidFill>
              </a:rPr>
              <a:t>sys</a:t>
            </a:r>
            <a:r>
              <a:rPr lang="nl-NL" sz="2400" b="1" i="1" dirty="0" err="1">
                <a:solidFill>
                  <a:srgbClr val="FF0000"/>
                </a:solidFill>
              </a:rPr>
              <a:t>∆V</a:t>
            </a:r>
            <a:endParaRPr lang="nl-NL" sz="2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6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  <p:bldP spid="12" grpId="0"/>
      <p:bldP spid="12" grpId="1"/>
      <p:bldP spid="13" grpId="0"/>
      <p:bldP spid="13" grpId="1"/>
      <p:bldP spid="15" grpId="0"/>
      <p:bldP spid="16" grpId="0"/>
      <p:bldP spid="18" grpId="0"/>
      <p:bldP spid="18" grpId="1"/>
      <p:bldP spid="19" grpId="0"/>
      <p:bldP spid="20" grpId="0"/>
      <p:bldP spid="20" grpId="1"/>
      <p:bldP spid="21" grpId="0"/>
      <p:bldP spid="25" grpId="0"/>
      <p:bldP spid="26" grpId="0"/>
      <p:bldP spid="27" grpId="0"/>
      <p:bldP spid="28" grpId="0"/>
      <p:bldP spid="28" grpId="1"/>
      <p:bldP spid="31" grpId="0"/>
      <p:bldP spid="32" grpId="0"/>
      <p:bldP spid="29" grpId="0"/>
      <p:bldP spid="29" grpId="1"/>
      <p:bldP spid="33" grpId="0"/>
      <p:bldP spid="33" grpId="1"/>
      <p:bldP spid="34" grpId="0"/>
      <p:bldP spid="34" grpId="1"/>
      <p:bldP spid="36" grpId="0"/>
      <p:bldP spid="30" grpId="0"/>
      <p:bldP spid="3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"/>
          <p:cNvGrpSpPr/>
          <p:nvPr/>
        </p:nvGrpSpPr>
        <p:grpSpPr>
          <a:xfrm>
            <a:off x="5303912" y="2708920"/>
            <a:ext cx="1584176" cy="1440160"/>
            <a:chOff x="3779912" y="2708920"/>
            <a:chExt cx="1584176" cy="1440160"/>
          </a:xfrm>
        </p:grpSpPr>
        <p:sp>
          <p:nvSpPr>
            <p:cNvPr id="4" name="Ovaal 3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" name="Tekstvak 4"/>
            <p:cNvSpPr txBox="1"/>
            <p:nvPr/>
          </p:nvSpPr>
          <p:spPr>
            <a:xfrm>
              <a:off x="3851920" y="2804735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10 dm</a:t>
              </a:r>
              <a:r>
                <a:rPr lang="nl-NL" sz="2400" baseline="30000" dirty="0"/>
                <a:t>3</a:t>
              </a:r>
              <a:endParaRPr lang="nl-NL" sz="2400" dirty="0"/>
            </a:p>
            <a:p>
              <a:pPr algn="ctr"/>
              <a:r>
                <a:rPr lang="nl-NL" sz="2400" dirty="0"/>
                <a:t>298 K</a:t>
              </a:r>
            </a:p>
            <a:p>
              <a:pPr algn="ctr"/>
              <a:r>
                <a:rPr lang="nl-NL" sz="2400" dirty="0"/>
                <a:t>2.5 bar</a:t>
              </a:r>
            </a:p>
          </p:txBody>
        </p:sp>
      </p:grpSp>
      <p:grpSp>
        <p:nvGrpSpPr>
          <p:cNvPr id="3" name="Groep 6"/>
          <p:cNvGrpSpPr/>
          <p:nvPr/>
        </p:nvGrpSpPr>
        <p:grpSpPr>
          <a:xfrm>
            <a:off x="8760296" y="2708920"/>
            <a:ext cx="1584176" cy="1440160"/>
            <a:chOff x="3779912" y="2708920"/>
            <a:chExt cx="1584176" cy="1440160"/>
          </a:xfrm>
        </p:grpSpPr>
        <p:sp>
          <p:nvSpPr>
            <p:cNvPr id="8" name="Ovaal 7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" name="Tekstvak 8"/>
            <p:cNvSpPr txBox="1"/>
            <p:nvPr/>
          </p:nvSpPr>
          <p:spPr>
            <a:xfrm>
              <a:off x="3851920" y="2804735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20 dm</a:t>
              </a:r>
              <a:r>
                <a:rPr lang="nl-NL" sz="2400" baseline="30000" dirty="0"/>
                <a:t>3</a:t>
              </a:r>
              <a:endParaRPr lang="nl-NL" sz="2400" dirty="0"/>
            </a:p>
            <a:p>
              <a:pPr algn="ctr"/>
              <a:r>
                <a:rPr lang="nl-NL" sz="2400" b="1" dirty="0">
                  <a:solidFill>
                    <a:srgbClr val="FF0000"/>
                  </a:solidFill>
                </a:rPr>
                <a:t>596 K</a:t>
              </a:r>
            </a:p>
            <a:p>
              <a:pPr algn="ctr"/>
              <a:r>
                <a:rPr lang="nl-NL" sz="2400" dirty="0"/>
                <a:t>2.5 bar</a:t>
              </a:r>
            </a:p>
          </p:txBody>
        </p:sp>
      </p:grpSp>
      <p:cxnSp>
        <p:nvCxnSpPr>
          <p:cNvPr id="11" name="Rechte verbindingslijn met pijl 10"/>
          <p:cNvCxnSpPr>
            <a:stCxn id="4" idx="6"/>
            <a:endCxn id="8" idx="2"/>
          </p:cNvCxnSpPr>
          <p:nvPr/>
        </p:nvCxnSpPr>
        <p:spPr>
          <a:xfrm>
            <a:off x="6888088" y="3429000"/>
            <a:ext cx="187220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/>
          <p:cNvSpPr txBox="1"/>
          <p:nvPr/>
        </p:nvSpPr>
        <p:spPr>
          <a:xfrm>
            <a:off x="3647728" y="2996953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process 1</a:t>
            </a:r>
          </a:p>
          <a:p>
            <a:pPr algn="ctr"/>
            <a:r>
              <a:rPr lang="nl-NL" sz="2400" dirty="0"/>
              <a:t>reversible</a:t>
            </a:r>
          </a:p>
          <a:p>
            <a:pPr algn="ctr"/>
            <a:r>
              <a:rPr lang="nl-NL" sz="2400" b="1" dirty="0">
                <a:solidFill>
                  <a:srgbClr val="FF0000"/>
                </a:solidFill>
              </a:rPr>
              <a:t>isochoric</a:t>
            </a:r>
          </a:p>
        </p:txBody>
      </p:sp>
      <p:grpSp>
        <p:nvGrpSpPr>
          <p:cNvPr id="6" name="Groep 12"/>
          <p:cNvGrpSpPr/>
          <p:nvPr/>
        </p:nvGrpSpPr>
        <p:grpSpPr>
          <a:xfrm>
            <a:off x="5303912" y="332656"/>
            <a:ext cx="1584176" cy="1440160"/>
            <a:chOff x="3779912" y="2708920"/>
            <a:chExt cx="1584176" cy="1440160"/>
          </a:xfrm>
        </p:grpSpPr>
        <p:sp>
          <p:nvSpPr>
            <p:cNvPr id="14" name="Ovaal 13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3851920" y="2780928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20 dm</a:t>
              </a:r>
              <a:r>
                <a:rPr lang="nl-NL" sz="2400" baseline="30000" dirty="0"/>
                <a:t>3</a:t>
              </a:r>
              <a:endParaRPr lang="nl-NL" sz="2400" dirty="0"/>
            </a:p>
            <a:p>
              <a:pPr algn="ctr"/>
              <a:r>
                <a:rPr lang="nl-NL" sz="2400" dirty="0"/>
                <a:t>298 K</a:t>
              </a:r>
            </a:p>
            <a:p>
              <a:pPr algn="ctr"/>
              <a:r>
                <a:rPr lang="nl-NL" sz="2400" b="1" dirty="0">
                  <a:solidFill>
                    <a:srgbClr val="FF0000"/>
                  </a:solidFill>
                </a:rPr>
                <a:t>1.25 bar</a:t>
              </a:r>
            </a:p>
          </p:txBody>
        </p:sp>
      </p:grpSp>
      <p:cxnSp>
        <p:nvCxnSpPr>
          <p:cNvPr id="16" name="Rechte verbindingslijn met pijl 15"/>
          <p:cNvCxnSpPr>
            <a:stCxn id="4" idx="0"/>
          </p:cNvCxnSpPr>
          <p:nvPr/>
        </p:nvCxnSpPr>
        <p:spPr>
          <a:xfrm flipV="1">
            <a:off x="6096000" y="1772816"/>
            <a:ext cx="8384" cy="9361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ep 18"/>
          <p:cNvGrpSpPr/>
          <p:nvPr/>
        </p:nvGrpSpPr>
        <p:grpSpPr>
          <a:xfrm>
            <a:off x="1847528" y="2708920"/>
            <a:ext cx="1584176" cy="1440160"/>
            <a:chOff x="3779912" y="2708920"/>
            <a:chExt cx="1584176" cy="1440160"/>
          </a:xfrm>
        </p:grpSpPr>
        <p:sp>
          <p:nvSpPr>
            <p:cNvPr id="20" name="Ovaal 19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Tekstvak 20"/>
            <p:cNvSpPr txBox="1"/>
            <p:nvPr/>
          </p:nvSpPr>
          <p:spPr>
            <a:xfrm>
              <a:off x="3851920" y="2780928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10 dm</a:t>
              </a:r>
              <a:r>
                <a:rPr lang="nl-NL" sz="2400" baseline="30000" dirty="0"/>
                <a:t>3</a:t>
              </a:r>
            </a:p>
            <a:p>
              <a:pPr algn="ctr"/>
              <a:r>
                <a:rPr lang="nl-NL" sz="2400" dirty="0"/>
                <a:t>596 K</a:t>
              </a:r>
            </a:p>
            <a:p>
              <a:pPr algn="ctr"/>
              <a:r>
                <a:rPr lang="nl-NL" sz="2400" b="1" dirty="0">
                  <a:solidFill>
                    <a:srgbClr val="FF0000"/>
                  </a:solidFill>
                </a:rPr>
                <a:t>5.0 bar</a:t>
              </a:r>
            </a:p>
          </p:txBody>
        </p:sp>
      </p:grpSp>
      <p:grpSp>
        <p:nvGrpSpPr>
          <p:cNvPr id="10" name="Groep 21"/>
          <p:cNvGrpSpPr/>
          <p:nvPr/>
        </p:nvGrpSpPr>
        <p:grpSpPr>
          <a:xfrm>
            <a:off x="5303912" y="5085184"/>
            <a:ext cx="1584176" cy="1440160"/>
            <a:chOff x="3779912" y="2708920"/>
            <a:chExt cx="1584176" cy="1440160"/>
          </a:xfrm>
        </p:grpSpPr>
        <p:sp>
          <p:nvSpPr>
            <p:cNvPr id="23" name="Ovaal 22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3851920" y="2852936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20 dm</a:t>
              </a:r>
              <a:r>
                <a:rPr lang="nl-NL" sz="2400" baseline="30000" dirty="0"/>
                <a:t>3</a:t>
              </a:r>
              <a:endParaRPr lang="nl-NL" sz="2400" dirty="0"/>
            </a:p>
            <a:p>
              <a:pPr algn="ctr"/>
              <a:r>
                <a:rPr lang="nl-NL" sz="2400" b="1" dirty="0">
                  <a:solidFill>
                    <a:srgbClr val="FF0000"/>
                  </a:solidFill>
                </a:rPr>
                <a:t>T = ?</a:t>
              </a:r>
              <a:br>
                <a:rPr lang="nl-NL" sz="2400" b="1" dirty="0">
                  <a:solidFill>
                    <a:srgbClr val="FF0000"/>
                  </a:solidFill>
                </a:rPr>
              </a:br>
              <a:r>
                <a:rPr lang="nl-NL" sz="2400" b="1" dirty="0">
                  <a:solidFill>
                    <a:srgbClr val="FF0000"/>
                  </a:solidFill>
                </a:rPr>
                <a:t>p = ?</a:t>
              </a:r>
            </a:p>
          </p:txBody>
        </p:sp>
      </p:grpSp>
      <p:cxnSp>
        <p:nvCxnSpPr>
          <p:cNvPr id="25" name="Rechte verbindingslijn met pijl 24"/>
          <p:cNvCxnSpPr/>
          <p:nvPr/>
        </p:nvCxnSpPr>
        <p:spPr>
          <a:xfrm flipH="1">
            <a:off x="3431704" y="3429000"/>
            <a:ext cx="187220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met pijl 25"/>
          <p:cNvCxnSpPr/>
          <p:nvPr/>
        </p:nvCxnSpPr>
        <p:spPr>
          <a:xfrm>
            <a:off x="6096000" y="4149080"/>
            <a:ext cx="8384" cy="9361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vak 27"/>
          <p:cNvSpPr txBox="1"/>
          <p:nvPr/>
        </p:nvSpPr>
        <p:spPr>
          <a:xfrm>
            <a:off x="4799856" y="1916833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process 2   reversible</a:t>
            </a:r>
          </a:p>
          <a:p>
            <a:r>
              <a:rPr lang="nl-NL" sz="2400" dirty="0"/>
              <a:t>                    </a:t>
            </a:r>
            <a:r>
              <a:rPr lang="nl-NL" sz="2400" b="1" dirty="0">
                <a:solidFill>
                  <a:srgbClr val="FF0000"/>
                </a:solidFill>
              </a:rPr>
              <a:t>isothermic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7032104" y="2996953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process 3</a:t>
            </a:r>
          </a:p>
          <a:p>
            <a:pPr algn="ctr"/>
            <a:r>
              <a:rPr lang="nl-NL" sz="2400" dirty="0"/>
              <a:t>reversible</a:t>
            </a:r>
          </a:p>
          <a:p>
            <a:pPr algn="ctr"/>
            <a:r>
              <a:rPr lang="nl-NL" sz="2400" b="1" dirty="0">
                <a:solidFill>
                  <a:srgbClr val="FF0000"/>
                </a:solidFill>
              </a:rPr>
              <a:t>isobaric</a:t>
            </a:r>
          </a:p>
        </p:txBody>
      </p:sp>
      <p:sp>
        <p:nvSpPr>
          <p:cNvPr id="30" name="Tekstvak 29"/>
          <p:cNvSpPr txBox="1"/>
          <p:nvPr/>
        </p:nvSpPr>
        <p:spPr>
          <a:xfrm>
            <a:off x="4223792" y="4221089"/>
            <a:ext cx="3744416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nl-NL" sz="2400" dirty="0"/>
              <a:t>    </a:t>
            </a:r>
            <a:r>
              <a:rPr lang="nl-NL" sz="2400" dirty="0" err="1"/>
              <a:t>process</a:t>
            </a:r>
            <a:r>
              <a:rPr lang="nl-NL" sz="2400" dirty="0"/>
              <a:t> 4</a:t>
            </a:r>
          </a:p>
          <a:p>
            <a:pPr>
              <a:lnSpc>
                <a:spcPts val="2200"/>
              </a:lnSpc>
            </a:pPr>
            <a:r>
              <a:rPr lang="nl-NL" sz="2400" dirty="0"/>
              <a:t>    </a:t>
            </a:r>
            <a:r>
              <a:rPr lang="nl-NL" sz="2400" b="1" dirty="0" err="1">
                <a:solidFill>
                  <a:srgbClr val="FF0000"/>
                </a:solidFill>
              </a:rPr>
              <a:t>adiabatic</a:t>
            </a:r>
            <a:r>
              <a:rPr lang="nl-NL" sz="2400" dirty="0"/>
              <a:t>        </a:t>
            </a:r>
            <a:r>
              <a:rPr lang="nl-NL" sz="2400" b="1" dirty="0" err="1">
                <a:solidFill>
                  <a:srgbClr val="FF0000"/>
                </a:solidFill>
              </a:rPr>
              <a:t>irreversible</a:t>
            </a:r>
            <a:r>
              <a:rPr lang="nl-NL" sz="2400" b="1" dirty="0">
                <a:solidFill>
                  <a:srgbClr val="FF0000"/>
                </a:solidFill>
              </a:rPr>
              <a:t>  </a:t>
            </a:r>
            <a:br>
              <a:rPr lang="nl-NL" sz="2400" b="1" dirty="0">
                <a:solidFill>
                  <a:srgbClr val="FF0000"/>
                </a:solidFill>
              </a:rPr>
            </a:br>
            <a:r>
              <a:rPr lang="nl-NL" sz="2400" dirty="0" err="1"/>
              <a:t>p</a:t>
            </a:r>
            <a:r>
              <a:rPr lang="nl-NL" sz="2400" baseline="-25000" dirty="0" err="1"/>
              <a:t>ext</a:t>
            </a:r>
            <a:r>
              <a:rPr lang="nl-NL" sz="2400" dirty="0"/>
              <a:t> = 0.5 bar 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32" name="Tekstvak 31"/>
          <p:cNvSpPr txBox="1"/>
          <p:nvPr/>
        </p:nvSpPr>
        <p:spPr>
          <a:xfrm>
            <a:off x="7608168" y="467381"/>
            <a:ext cx="432048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d)  </a:t>
            </a:r>
            <a:r>
              <a:rPr lang="nl-NL" sz="2400" dirty="0" err="1" smtClean="0"/>
              <a:t>Derive</a:t>
            </a:r>
            <a:r>
              <a:rPr lang="nl-NL" sz="2400" dirty="0" smtClean="0"/>
              <a:t> </a:t>
            </a:r>
            <a:r>
              <a:rPr lang="nl-NL" sz="2400" dirty="0"/>
              <a:t>the change </a:t>
            </a:r>
            <a:r>
              <a:rPr lang="nl-NL" sz="2400" dirty="0" smtClean="0"/>
              <a:t>of </a:t>
            </a:r>
            <a:r>
              <a:rPr lang="nl-NL" sz="2400" dirty="0" err="1"/>
              <a:t>entropy</a:t>
            </a:r>
            <a:r>
              <a:rPr lang="nl-NL" sz="2400" dirty="0"/>
              <a:t> ∆</a:t>
            </a:r>
            <a:r>
              <a:rPr lang="nl-NL" sz="2400" i="1" dirty="0"/>
              <a:t>S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 smtClean="0"/>
              <a:t>the</a:t>
            </a:r>
            <a:r>
              <a:rPr lang="nl-NL" sz="2400" dirty="0" smtClean="0"/>
              <a:t> </a:t>
            </a:r>
            <a:r>
              <a:rPr lang="nl-NL" sz="2400" dirty="0" err="1" smtClean="0"/>
              <a:t>processes</a:t>
            </a:r>
            <a:r>
              <a:rPr lang="nl-NL" sz="2400" dirty="0" smtClean="0"/>
              <a:t> </a:t>
            </a:r>
            <a:r>
              <a:rPr lang="nl-NL" sz="2400" dirty="0"/>
              <a:t>1, 2, 3 </a:t>
            </a:r>
            <a:r>
              <a:rPr lang="nl-NL" sz="2400" dirty="0" err="1"/>
              <a:t>using</a:t>
            </a:r>
            <a:r>
              <a:rPr lang="nl-NL" sz="2400" dirty="0"/>
              <a:t>:        </a:t>
            </a:r>
            <a:br>
              <a:rPr lang="nl-NL" sz="2400" dirty="0"/>
            </a:br>
            <a:r>
              <a:rPr lang="nl-NL" sz="2400" dirty="0" smtClean="0"/>
              <a:t>	</a:t>
            </a:r>
            <a:r>
              <a:rPr lang="nl-NL" sz="2400" dirty="0" err="1" smtClean="0"/>
              <a:t>d</a:t>
            </a:r>
            <a:r>
              <a:rPr lang="nl-NL" sz="2400" i="1" dirty="0" err="1" smtClean="0"/>
              <a:t>S</a:t>
            </a:r>
            <a:r>
              <a:rPr lang="nl-NL" sz="2400" dirty="0" smtClean="0"/>
              <a:t> </a:t>
            </a:r>
            <a:r>
              <a:rPr lang="nl-NL" sz="2400" dirty="0"/>
              <a:t>= </a:t>
            </a:r>
            <a:r>
              <a:rPr lang="nl-NL" sz="2400" dirty="0" err="1"/>
              <a:t>d</a:t>
            </a:r>
            <a:r>
              <a:rPr lang="nl-NL" sz="2400" i="1" dirty="0" err="1"/>
              <a:t>Q</a:t>
            </a:r>
            <a:r>
              <a:rPr lang="nl-NL" sz="2400" i="1" baseline="-25000" dirty="0" err="1"/>
              <a:t>rev</a:t>
            </a:r>
            <a:r>
              <a:rPr lang="nl-NL" sz="2400" dirty="0"/>
              <a:t>/</a:t>
            </a:r>
            <a:r>
              <a:rPr lang="nl-NL" sz="2400" i="1" dirty="0"/>
              <a:t>T</a:t>
            </a:r>
            <a:endParaRPr lang="nl-NL" sz="2400" dirty="0"/>
          </a:p>
        </p:txBody>
      </p:sp>
      <p:sp>
        <p:nvSpPr>
          <p:cNvPr id="27" name="Tekstvak 26"/>
          <p:cNvSpPr txBox="1"/>
          <p:nvPr/>
        </p:nvSpPr>
        <p:spPr>
          <a:xfrm>
            <a:off x="371364" y="413675"/>
            <a:ext cx="3132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l-NL" sz="2400" dirty="0">
                <a:solidFill>
                  <a:prstClr val="black"/>
                </a:solidFill>
              </a:rPr>
              <a:t>Four processes </a:t>
            </a:r>
            <a:br>
              <a:rPr lang="nl-NL" sz="2400" dirty="0">
                <a:solidFill>
                  <a:prstClr val="black"/>
                </a:solidFill>
              </a:rPr>
            </a:br>
            <a:r>
              <a:rPr lang="nl-NL" sz="2400" dirty="0">
                <a:solidFill>
                  <a:prstClr val="black"/>
                </a:solidFill>
              </a:rPr>
              <a:t>with a monoatomic </a:t>
            </a:r>
          </a:p>
          <a:p>
            <a:pPr lvl="0"/>
            <a:r>
              <a:rPr lang="nl-NL" sz="2400" dirty="0">
                <a:solidFill>
                  <a:prstClr val="black"/>
                </a:solidFill>
              </a:rPr>
              <a:t>perfect gas: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abel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466461"/>
              </p:ext>
            </p:extLst>
          </p:nvPr>
        </p:nvGraphicFramePr>
        <p:xfrm>
          <a:off x="839416" y="548681"/>
          <a:ext cx="10081120" cy="4176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754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706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00662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35293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err="1"/>
                        <a:t>Nr</a:t>
                      </a:r>
                      <a:r>
                        <a:rPr lang="nl-NL" sz="24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kind of process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i="1" dirty="0">
                          <a:solidFill>
                            <a:schemeClr val="bg1"/>
                          </a:solidFill>
                        </a:rPr>
                        <a:t>Q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i="1" dirty="0"/>
                        <a:t>∫ </a:t>
                      </a:r>
                      <a:r>
                        <a:rPr lang="nl-NL" sz="2400" i="0" dirty="0" err="1"/>
                        <a:t>d</a:t>
                      </a:r>
                      <a:r>
                        <a:rPr lang="nl-NL" sz="2400" i="1" dirty="0" err="1"/>
                        <a:t>Q</a:t>
                      </a:r>
                      <a:r>
                        <a:rPr lang="nl-NL" sz="2400" i="1" baseline="-25000" dirty="0" err="1"/>
                        <a:t>rev</a:t>
                      </a:r>
                      <a:r>
                        <a:rPr lang="nl-NL" sz="2400" dirty="0"/>
                        <a:t>/</a:t>
                      </a:r>
                      <a:r>
                        <a:rPr lang="nl-NL" sz="2400" i="1" dirty="0"/>
                        <a:t>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i="0" dirty="0"/>
                        <a:t>   =     ∆</a:t>
                      </a:r>
                      <a:r>
                        <a:rPr lang="nl-NL" sz="2400" i="1" dirty="0"/>
                        <a:t>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35293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isochoric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35293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isothermic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35293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isobaric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35293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adiabatic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nl-NL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3" name="Tekstvak 32"/>
          <p:cNvSpPr txBox="1"/>
          <p:nvPr/>
        </p:nvSpPr>
        <p:spPr>
          <a:xfrm>
            <a:off x="5087887" y="1556793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i="1" dirty="0">
                <a:solidFill>
                  <a:srgbClr val="FF0000"/>
                </a:solidFill>
              </a:rPr>
              <a:t>∫ </a:t>
            </a:r>
            <a:r>
              <a:rPr lang="nl-NL" sz="2400" b="1" i="1" dirty="0" err="1">
                <a:solidFill>
                  <a:srgbClr val="FF0000"/>
                </a:solidFill>
              </a:rPr>
              <a:t>C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v</a:t>
            </a:r>
            <a:r>
              <a:rPr lang="nl-NL" sz="2400" b="1" dirty="0" err="1">
                <a:solidFill>
                  <a:srgbClr val="FF0000"/>
                </a:solidFill>
              </a:rPr>
              <a:t>d</a:t>
            </a:r>
            <a:r>
              <a:rPr lang="nl-NL" sz="2400" b="1" i="1" dirty="0" err="1">
                <a:solidFill>
                  <a:srgbClr val="FF0000"/>
                </a:solidFill>
              </a:rPr>
              <a:t>T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34" name="Tekstvak 33"/>
          <p:cNvSpPr txBox="1"/>
          <p:nvPr/>
        </p:nvSpPr>
        <p:spPr>
          <a:xfrm>
            <a:off x="6672063" y="3933057"/>
            <a:ext cx="5159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FF0000"/>
                </a:solidFill>
              </a:rPr>
              <a:t>e) </a:t>
            </a:r>
            <a:r>
              <a:rPr lang="nl-NL" sz="2400" b="1" dirty="0" err="1">
                <a:solidFill>
                  <a:srgbClr val="FF0000"/>
                </a:solidFill>
              </a:rPr>
              <a:t>irreversible</a:t>
            </a:r>
            <a:r>
              <a:rPr lang="nl-NL" sz="2400" b="1" dirty="0">
                <a:solidFill>
                  <a:srgbClr val="FF0000"/>
                </a:solidFill>
              </a:rPr>
              <a:t> </a:t>
            </a:r>
            <a:r>
              <a:rPr lang="nl-NL" sz="2400" b="1" dirty="0" err="1">
                <a:solidFill>
                  <a:srgbClr val="FF0000"/>
                </a:solidFill>
              </a:rPr>
              <a:t>process</a:t>
            </a:r>
            <a:r>
              <a:rPr lang="nl-NL" sz="2400" b="1" dirty="0">
                <a:solidFill>
                  <a:srgbClr val="FF0000"/>
                </a:solidFill>
              </a:rPr>
              <a:t>: </a:t>
            </a:r>
            <a:r>
              <a:rPr lang="nl-NL" sz="2400" b="1" dirty="0" err="1" smtClean="0">
                <a:solidFill>
                  <a:srgbClr val="FF0000"/>
                </a:solidFill>
              </a:rPr>
              <a:t>you</a:t>
            </a:r>
            <a:r>
              <a:rPr lang="nl-NL" sz="2400" b="1" dirty="0" smtClean="0">
                <a:solidFill>
                  <a:srgbClr val="FF0000"/>
                </a:solidFill>
              </a:rPr>
              <a:t> </a:t>
            </a:r>
            <a:r>
              <a:rPr lang="nl-NL" sz="2400" b="1" i="1" dirty="0" smtClean="0">
                <a:solidFill>
                  <a:srgbClr val="FF0000"/>
                </a:solidFill>
              </a:rPr>
              <a:t>have </a:t>
            </a:r>
            <a:r>
              <a:rPr lang="nl-NL" sz="2400" b="1" i="1" dirty="0" err="1" smtClean="0">
                <a:solidFill>
                  <a:srgbClr val="FF0000"/>
                </a:solidFill>
              </a:rPr>
              <a:t>to</a:t>
            </a:r>
            <a:r>
              <a:rPr lang="nl-NL" sz="2400" b="1" i="1" dirty="0" smtClean="0">
                <a:solidFill>
                  <a:srgbClr val="FF0000"/>
                </a:solidFill>
              </a:rPr>
              <a:t> </a:t>
            </a:r>
            <a:r>
              <a:rPr lang="nl-NL" sz="2400" b="1" dirty="0">
                <a:solidFill>
                  <a:srgbClr val="FF0000"/>
                </a:solidFill>
              </a:rPr>
              <a:t>construct </a:t>
            </a:r>
            <a:r>
              <a:rPr lang="nl-NL" sz="2400" b="1" dirty="0" err="1">
                <a:solidFill>
                  <a:srgbClr val="FF0000"/>
                </a:solidFill>
              </a:rPr>
              <a:t>an</a:t>
            </a:r>
            <a:r>
              <a:rPr lang="nl-NL" sz="2400" b="1" dirty="0">
                <a:solidFill>
                  <a:srgbClr val="FF0000"/>
                </a:solidFill>
              </a:rPr>
              <a:t> </a:t>
            </a:r>
            <a:r>
              <a:rPr lang="nl-NL" sz="2400" b="1" dirty="0" err="1">
                <a:solidFill>
                  <a:srgbClr val="FF0000"/>
                </a:solidFill>
              </a:rPr>
              <a:t>alternative</a:t>
            </a:r>
            <a:r>
              <a:rPr lang="nl-NL" sz="2400" b="1" dirty="0">
                <a:solidFill>
                  <a:srgbClr val="FF0000"/>
                </a:solidFill>
              </a:rPr>
              <a:t> reversible </a:t>
            </a:r>
            <a:r>
              <a:rPr lang="nl-NL" sz="2400" b="1" dirty="0" err="1">
                <a:solidFill>
                  <a:srgbClr val="FF0000"/>
                </a:solidFill>
              </a:rPr>
              <a:t>path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35" name="Tekstvak 34"/>
          <p:cNvSpPr txBox="1"/>
          <p:nvPr/>
        </p:nvSpPr>
        <p:spPr>
          <a:xfrm>
            <a:off x="5015879" y="3212977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i="1" dirty="0">
                <a:solidFill>
                  <a:srgbClr val="FF0000"/>
                </a:solidFill>
              </a:rPr>
              <a:t>∫ </a:t>
            </a:r>
            <a:r>
              <a:rPr lang="nl-NL" sz="2400" b="1" i="1" dirty="0" err="1">
                <a:solidFill>
                  <a:srgbClr val="FF0000"/>
                </a:solidFill>
              </a:rPr>
              <a:t>C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p</a:t>
            </a:r>
            <a:r>
              <a:rPr lang="nl-NL" sz="2400" b="1" dirty="0" err="1">
                <a:solidFill>
                  <a:srgbClr val="FF0000"/>
                </a:solidFill>
              </a:rPr>
              <a:t>d</a:t>
            </a:r>
            <a:r>
              <a:rPr lang="nl-NL" sz="2400" b="1" i="1" dirty="0" err="1">
                <a:solidFill>
                  <a:srgbClr val="FF0000"/>
                </a:solidFill>
              </a:rPr>
              <a:t>T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36" name="Tekstvak 35"/>
          <p:cNvSpPr txBox="1"/>
          <p:nvPr/>
        </p:nvSpPr>
        <p:spPr>
          <a:xfrm>
            <a:off x="4583831" y="2420889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nl-NL" sz="2400" b="1" i="1" dirty="0" err="1">
                <a:solidFill>
                  <a:srgbClr val="FF0000"/>
                </a:solidFill>
              </a:rPr>
              <a:t>n</a:t>
            </a:r>
            <a:r>
              <a:rPr lang="nl-NL" sz="2400" b="1" dirty="0" err="1">
                <a:solidFill>
                  <a:srgbClr val="FF0000"/>
                </a:solidFill>
              </a:rPr>
              <a:t>RT∙ln</a:t>
            </a:r>
            <a:r>
              <a:rPr lang="nl-NL" sz="2400" b="1" dirty="0">
                <a:solidFill>
                  <a:srgbClr val="FF0000"/>
                </a:solidFill>
              </a:rPr>
              <a:t>(</a:t>
            </a:r>
            <a:r>
              <a:rPr lang="nl-NL" sz="2400" b="1" dirty="0" err="1">
                <a:solidFill>
                  <a:srgbClr val="FF0000"/>
                </a:solidFill>
              </a:rPr>
              <a:t>V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f</a:t>
            </a:r>
            <a:r>
              <a:rPr lang="nl-NL" sz="2400" b="1" dirty="0">
                <a:solidFill>
                  <a:srgbClr val="FF0000"/>
                </a:solidFill>
              </a:rPr>
              <a:t>/</a:t>
            </a:r>
            <a:r>
              <a:rPr lang="nl-NL" sz="2400" b="1" dirty="0" err="1">
                <a:solidFill>
                  <a:srgbClr val="FF0000"/>
                </a:solidFill>
              </a:rPr>
              <a:t>V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i</a:t>
            </a:r>
            <a:r>
              <a:rPr lang="nl-NL" sz="24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7" name="Tekstvak 36"/>
          <p:cNvSpPr txBox="1"/>
          <p:nvPr/>
        </p:nvSpPr>
        <p:spPr>
          <a:xfrm>
            <a:off x="6672063" y="1556793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i="1" dirty="0">
                <a:solidFill>
                  <a:srgbClr val="FF0000"/>
                </a:solidFill>
              </a:rPr>
              <a:t>∫ </a:t>
            </a:r>
            <a:r>
              <a:rPr lang="nl-NL" sz="2400" b="1" dirty="0">
                <a:solidFill>
                  <a:srgbClr val="FF0000"/>
                </a:solidFill>
              </a:rPr>
              <a:t>(</a:t>
            </a:r>
            <a:r>
              <a:rPr lang="nl-NL" sz="2400" b="1" i="1" dirty="0">
                <a:solidFill>
                  <a:srgbClr val="FF0000"/>
                </a:solidFill>
              </a:rPr>
              <a:t>C</a:t>
            </a:r>
            <a:r>
              <a:rPr lang="nl-NL" sz="2400" b="1" i="1" baseline="-25000" dirty="0">
                <a:solidFill>
                  <a:srgbClr val="FF0000"/>
                </a:solidFill>
              </a:rPr>
              <a:t>v </a:t>
            </a:r>
            <a:r>
              <a:rPr lang="nl-NL" sz="2400" b="1" dirty="0">
                <a:solidFill>
                  <a:srgbClr val="FF0000"/>
                </a:solidFill>
              </a:rPr>
              <a:t>/</a:t>
            </a:r>
            <a:r>
              <a:rPr lang="nl-NL" sz="2400" b="1" i="1" dirty="0">
                <a:solidFill>
                  <a:srgbClr val="FF0000"/>
                </a:solidFill>
              </a:rPr>
              <a:t>T</a:t>
            </a:r>
            <a:r>
              <a:rPr lang="nl-NL" sz="2400" b="1" dirty="0">
                <a:solidFill>
                  <a:srgbClr val="FF0000"/>
                </a:solidFill>
              </a:rPr>
              <a:t>)</a:t>
            </a:r>
            <a:r>
              <a:rPr lang="nl-NL" sz="2400" b="1" dirty="0" err="1">
                <a:solidFill>
                  <a:srgbClr val="FF0000"/>
                </a:solidFill>
              </a:rPr>
              <a:t>d</a:t>
            </a:r>
            <a:r>
              <a:rPr lang="nl-NL" sz="2400" b="1" i="1" dirty="0" err="1">
                <a:solidFill>
                  <a:srgbClr val="FF0000"/>
                </a:solidFill>
              </a:rPr>
              <a:t>T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38" name="Tekstvak 37"/>
          <p:cNvSpPr txBox="1"/>
          <p:nvPr/>
        </p:nvSpPr>
        <p:spPr>
          <a:xfrm>
            <a:off x="9011815" y="2420889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nl-NL" sz="2400" b="1" i="1" dirty="0" err="1">
                <a:solidFill>
                  <a:srgbClr val="FF0000"/>
                </a:solidFill>
              </a:rPr>
              <a:t>n</a:t>
            </a:r>
            <a:r>
              <a:rPr lang="nl-NL" sz="2400" b="1" dirty="0" err="1">
                <a:solidFill>
                  <a:srgbClr val="FF0000"/>
                </a:solidFill>
              </a:rPr>
              <a:t>R∙ln</a:t>
            </a:r>
            <a:r>
              <a:rPr lang="nl-NL" sz="2400" b="1" dirty="0">
                <a:solidFill>
                  <a:srgbClr val="FF0000"/>
                </a:solidFill>
              </a:rPr>
              <a:t>(</a:t>
            </a:r>
            <a:r>
              <a:rPr lang="nl-NL" sz="2400" b="1" dirty="0" err="1">
                <a:solidFill>
                  <a:srgbClr val="FF0000"/>
                </a:solidFill>
              </a:rPr>
              <a:t>V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f</a:t>
            </a:r>
            <a:r>
              <a:rPr lang="nl-NL" sz="2400" b="1" dirty="0">
                <a:solidFill>
                  <a:srgbClr val="FF0000"/>
                </a:solidFill>
              </a:rPr>
              <a:t>/</a:t>
            </a:r>
            <a:r>
              <a:rPr lang="nl-NL" sz="2400" b="1" dirty="0" err="1">
                <a:solidFill>
                  <a:srgbClr val="FF0000"/>
                </a:solidFill>
              </a:rPr>
              <a:t>V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i</a:t>
            </a:r>
            <a:r>
              <a:rPr lang="nl-NL" sz="24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9" name="Tekstvak 38"/>
          <p:cNvSpPr txBox="1"/>
          <p:nvPr/>
        </p:nvSpPr>
        <p:spPr>
          <a:xfrm>
            <a:off x="9083823" y="1556793"/>
            <a:ext cx="1692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nl-NL" sz="2400" b="1" i="1" dirty="0">
                <a:solidFill>
                  <a:srgbClr val="FF0000"/>
                </a:solidFill>
              </a:rPr>
              <a:t>C</a:t>
            </a:r>
            <a:r>
              <a:rPr lang="nl-NL" sz="2400" b="1" i="1" baseline="-25000" dirty="0">
                <a:solidFill>
                  <a:srgbClr val="FF0000"/>
                </a:solidFill>
              </a:rPr>
              <a:t>v</a:t>
            </a:r>
            <a:r>
              <a:rPr lang="nl-NL" sz="2400" b="1" dirty="0">
                <a:solidFill>
                  <a:srgbClr val="FF0000"/>
                </a:solidFill>
              </a:rPr>
              <a:t>∙</a:t>
            </a:r>
            <a:r>
              <a:rPr lang="nl-NL" sz="2400" b="1" dirty="0" err="1">
                <a:solidFill>
                  <a:srgbClr val="FF0000"/>
                </a:solidFill>
              </a:rPr>
              <a:t>ln</a:t>
            </a:r>
            <a:r>
              <a:rPr lang="nl-NL" sz="2400" b="1" dirty="0">
                <a:solidFill>
                  <a:srgbClr val="FF0000"/>
                </a:solidFill>
              </a:rPr>
              <a:t>(</a:t>
            </a:r>
            <a:r>
              <a:rPr lang="nl-NL" sz="2400" b="1" dirty="0" err="1">
                <a:solidFill>
                  <a:srgbClr val="FF0000"/>
                </a:solidFill>
              </a:rPr>
              <a:t>T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f</a:t>
            </a:r>
            <a:r>
              <a:rPr lang="nl-NL" sz="2400" b="1" dirty="0">
                <a:solidFill>
                  <a:srgbClr val="FF0000"/>
                </a:solidFill>
              </a:rPr>
              <a:t>/T</a:t>
            </a:r>
            <a:r>
              <a:rPr lang="nl-NL" sz="2400" b="1" i="1" baseline="-25000" dirty="0">
                <a:solidFill>
                  <a:srgbClr val="FF0000"/>
                </a:solidFill>
              </a:rPr>
              <a:t>i</a:t>
            </a:r>
            <a:r>
              <a:rPr lang="nl-NL" sz="24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0" name="Tekstvak 39"/>
          <p:cNvSpPr txBox="1"/>
          <p:nvPr/>
        </p:nvSpPr>
        <p:spPr>
          <a:xfrm>
            <a:off x="6600055" y="3212977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i="1" dirty="0">
                <a:solidFill>
                  <a:srgbClr val="FF0000"/>
                </a:solidFill>
              </a:rPr>
              <a:t>∫ </a:t>
            </a:r>
            <a:r>
              <a:rPr lang="nl-NL" sz="2400" b="1" dirty="0">
                <a:solidFill>
                  <a:srgbClr val="FF0000"/>
                </a:solidFill>
              </a:rPr>
              <a:t>(</a:t>
            </a:r>
            <a:r>
              <a:rPr lang="nl-NL" sz="2400" b="1" i="1" dirty="0" err="1">
                <a:solidFill>
                  <a:srgbClr val="FF0000"/>
                </a:solidFill>
              </a:rPr>
              <a:t>C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p</a:t>
            </a:r>
            <a:r>
              <a:rPr lang="nl-NL" sz="2400" b="1" i="1" baseline="-25000" dirty="0">
                <a:solidFill>
                  <a:srgbClr val="FF0000"/>
                </a:solidFill>
              </a:rPr>
              <a:t> </a:t>
            </a:r>
            <a:r>
              <a:rPr lang="nl-NL" sz="2400" b="1" dirty="0">
                <a:solidFill>
                  <a:srgbClr val="FF0000"/>
                </a:solidFill>
              </a:rPr>
              <a:t>/</a:t>
            </a:r>
            <a:r>
              <a:rPr lang="nl-NL" sz="2400" b="1" i="1" dirty="0">
                <a:solidFill>
                  <a:srgbClr val="FF0000"/>
                </a:solidFill>
              </a:rPr>
              <a:t>T</a:t>
            </a:r>
            <a:r>
              <a:rPr lang="nl-NL" sz="2400" b="1" dirty="0">
                <a:solidFill>
                  <a:srgbClr val="FF0000"/>
                </a:solidFill>
              </a:rPr>
              <a:t>)</a:t>
            </a:r>
            <a:r>
              <a:rPr lang="nl-NL" sz="2400" b="1" dirty="0" err="1">
                <a:solidFill>
                  <a:srgbClr val="FF0000"/>
                </a:solidFill>
              </a:rPr>
              <a:t>d</a:t>
            </a:r>
            <a:r>
              <a:rPr lang="nl-NL" sz="2400" b="1" i="1" dirty="0" err="1">
                <a:solidFill>
                  <a:srgbClr val="FF0000"/>
                </a:solidFill>
              </a:rPr>
              <a:t>T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41" name="Tekstvak 40"/>
          <p:cNvSpPr txBox="1"/>
          <p:nvPr/>
        </p:nvSpPr>
        <p:spPr>
          <a:xfrm>
            <a:off x="9047311" y="3183360"/>
            <a:ext cx="1692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nl-NL" sz="2400" b="1" i="1" dirty="0" err="1">
                <a:solidFill>
                  <a:srgbClr val="FF0000"/>
                </a:solidFill>
              </a:rPr>
              <a:t>C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p</a:t>
            </a:r>
            <a:r>
              <a:rPr lang="nl-NL" sz="2400" b="1" dirty="0">
                <a:solidFill>
                  <a:srgbClr val="FF0000"/>
                </a:solidFill>
              </a:rPr>
              <a:t>∙</a:t>
            </a:r>
            <a:r>
              <a:rPr lang="nl-NL" sz="2400" b="1" dirty="0" err="1">
                <a:solidFill>
                  <a:srgbClr val="FF0000"/>
                </a:solidFill>
              </a:rPr>
              <a:t>ln</a:t>
            </a:r>
            <a:r>
              <a:rPr lang="nl-NL" sz="2400" b="1" dirty="0">
                <a:solidFill>
                  <a:srgbClr val="FF0000"/>
                </a:solidFill>
              </a:rPr>
              <a:t>(</a:t>
            </a:r>
            <a:r>
              <a:rPr lang="nl-NL" sz="2400" b="1" dirty="0" err="1">
                <a:solidFill>
                  <a:srgbClr val="FF0000"/>
                </a:solidFill>
              </a:rPr>
              <a:t>T</a:t>
            </a:r>
            <a:r>
              <a:rPr lang="nl-NL" sz="2400" b="1" i="1" baseline="-25000" dirty="0" err="1">
                <a:solidFill>
                  <a:srgbClr val="FF0000"/>
                </a:solidFill>
              </a:rPr>
              <a:t>f</a:t>
            </a:r>
            <a:r>
              <a:rPr lang="nl-NL" sz="2400" b="1" dirty="0">
                <a:solidFill>
                  <a:srgbClr val="FF0000"/>
                </a:solidFill>
              </a:rPr>
              <a:t>/T</a:t>
            </a:r>
            <a:r>
              <a:rPr lang="nl-NL" sz="2400" b="1" i="1" baseline="-25000" dirty="0">
                <a:solidFill>
                  <a:srgbClr val="FF0000"/>
                </a:solidFill>
              </a:rPr>
              <a:t>i</a:t>
            </a:r>
            <a:r>
              <a:rPr lang="nl-NL" sz="2400" b="1" dirty="0">
                <a:solidFill>
                  <a:srgbClr val="FF0000"/>
                </a:solidFill>
              </a:rPr>
              <a:t>)</a:t>
            </a:r>
          </a:p>
        </p:txBody>
      </p:sp>
      <p:cxnSp>
        <p:nvCxnSpPr>
          <p:cNvPr id="16" name="Rechte verbindingslijn met pijl 15"/>
          <p:cNvCxnSpPr/>
          <p:nvPr/>
        </p:nvCxnSpPr>
        <p:spPr>
          <a:xfrm>
            <a:off x="6312023" y="2708920"/>
            <a:ext cx="2592288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7" grpId="0"/>
      <p:bldP spid="38" grpId="0"/>
      <p:bldP spid="39" grpId="0"/>
      <p:bldP spid="40" grpId="0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5"/>
          <p:cNvGrpSpPr/>
          <p:nvPr/>
        </p:nvGrpSpPr>
        <p:grpSpPr>
          <a:xfrm>
            <a:off x="5303912" y="2708920"/>
            <a:ext cx="1584176" cy="1440160"/>
            <a:chOff x="3779912" y="2708920"/>
            <a:chExt cx="1584176" cy="1440160"/>
          </a:xfrm>
        </p:grpSpPr>
        <p:sp>
          <p:nvSpPr>
            <p:cNvPr id="4" name="Ovaal 3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" name="Tekstvak 4"/>
            <p:cNvSpPr txBox="1"/>
            <p:nvPr/>
          </p:nvSpPr>
          <p:spPr>
            <a:xfrm>
              <a:off x="3851920" y="2804735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10 dm</a:t>
              </a:r>
              <a:r>
                <a:rPr lang="nl-NL" sz="2400" baseline="30000" dirty="0"/>
                <a:t>3</a:t>
              </a:r>
              <a:endParaRPr lang="nl-NL" sz="2400" dirty="0"/>
            </a:p>
            <a:p>
              <a:pPr algn="ctr"/>
              <a:r>
                <a:rPr lang="nl-NL" sz="2400" b="1" dirty="0">
                  <a:solidFill>
                    <a:srgbClr val="0070C0"/>
                  </a:solidFill>
                </a:rPr>
                <a:t>298</a:t>
              </a:r>
              <a:r>
                <a:rPr lang="nl-NL" sz="2400" b="1" dirty="0">
                  <a:solidFill>
                    <a:srgbClr val="00B050"/>
                  </a:solidFill>
                </a:rPr>
                <a:t> </a:t>
              </a:r>
              <a:r>
                <a:rPr lang="nl-NL" sz="2400" b="1" dirty="0">
                  <a:solidFill>
                    <a:srgbClr val="0070C0"/>
                  </a:solidFill>
                </a:rPr>
                <a:t>K</a:t>
              </a:r>
            </a:p>
            <a:p>
              <a:pPr algn="ctr"/>
              <a:r>
                <a:rPr lang="nl-NL" sz="2400" b="1" dirty="0">
                  <a:solidFill>
                    <a:srgbClr val="FF0000"/>
                  </a:solidFill>
                </a:rPr>
                <a:t>2.5 bar</a:t>
              </a:r>
            </a:p>
          </p:txBody>
        </p:sp>
      </p:grpSp>
      <p:grpSp>
        <p:nvGrpSpPr>
          <p:cNvPr id="3" name="Groep 6"/>
          <p:cNvGrpSpPr/>
          <p:nvPr/>
        </p:nvGrpSpPr>
        <p:grpSpPr>
          <a:xfrm>
            <a:off x="8760296" y="2708920"/>
            <a:ext cx="1584176" cy="1440160"/>
            <a:chOff x="3779912" y="2708920"/>
            <a:chExt cx="1584176" cy="1440160"/>
          </a:xfrm>
        </p:grpSpPr>
        <p:sp>
          <p:nvSpPr>
            <p:cNvPr id="8" name="Ovaal 7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" name="Tekstvak 8"/>
            <p:cNvSpPr txBox="1"/>
            <p:nvPr/>
          </p:nvSpPr>
          <p:spPr>
            <a:xfrm>
              <a:off x="3851920" y="2804735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b="1" dirty="0">
                  <a:solidFill>
                    <a:srgbClr val="00B050"/>
                  </a:solidFill>
                </a:rPr>
                <a:t>20 dm</a:t>
              </a:r>
              <a:r>
                <a:rPr lang="nl-NL" sz="2400" b="1" baseline="30000" dirty="0">
                  <a:solidFill>
                    <a:srgbClr val="00B050"/>
                  </a:solidFill>
                </a:rPr>
                <a:t>3</a:t>
              </a:r>
              <a:endParaRPr lang="nl-NL" sz="2400" b="1" dirty="0">
                <a:solidFill>
                  <a:srgbClr val="00B050"/>
                </a:solidFill>
              </a:endParaRPr>
            </a:p>
            <a:p>
              <a:pPr algn="ctr"/>
              <a:r>
                <a:rPr lang="nl-NL" sz="2400" b="1" dirty="0"/>
                <a:t>596 K</a:t>
              </a:r>
            </a:p>
            <a:p>
              <a:pPr algn="ctr"/>
              <a:r>
                <a:rPr lang="nl-NL" sz="2400" b="1" dirty="0">
                  <a:solidFill>
                    <a:srgbClr val="FF0000"/>
                  </a:solidFill>
                </a:rPr>
                <a:t>2.5 bar</a:t>
              </a:r>
            </a:p>
          </p:txBody>
        </p:sp>
      </p:grpSp>
      <p:cxnSp>
        <p:nvCxnSpPr>
          <p:cNvPr id="11" name="Rechte verbindingslijn met pijl 10"/>
          <p:cNvCxnSpPr>
            <a:stCxn id="4" idx="6"/>
            <a:endCxn id="8" idx="2"/>
          </p:cNvCxnSpPr>
          <p:nvPr/>
        </p:nvCxnSpPr>
        <p:spPr>
          <a:xfrm>
            <a:off x="6888088" y="3429000"/>
            <a:ext cx="187220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ep 12"/>
          <p:cNvGrpSpPr/>
          <p:nvPr/>
        </p:nvGrpSpPr>
        <p:grpSpPr>
          <a:xfrm>
            <a:off x="5303912" y="332656"/>
            <a:ext cx="1584176" cy="1440160"/>
            <a:chOff x="3779912" y="2708920"/>
            <a:chExt cx="1584176" cy="1440160"/>
          </a:xfrm>
        </p:grpSpPr>
        <p:sp>
          <p:nvSpPr>
            <p:cNvPr id="14" name="Ovaal 13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3851920" y="2780928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20 dm</a:t>
              </a:r>
              <a:r>
                <a:rPr lang="nl-NL" sz="2400" baseline="30000" dirty="0"/>
                <a:t>3</a:t>
              </a:r>
              <a:endParaRPr lang="nl-NL" sz="2400" dirty="0"/>
            </a:p>
            <a:p>
              <a:pPr algn="ctr"/>
              <a:r>
                <a:rPr lang="nl-NL" sz="2400" dirty="0"/>
                <a:t>298 K</a:t>
              </a:r>
            </a:p>
            <a:p>
              <a:pPr algn="ctr"/>
              <a:r>
                <a:rPr lang="nl-NL" sz="2400" dirty="0"/>
                <a:t>1.25 bar</a:t>
              </a:r>
            </a:p>
          </p:txBody>
        </p:sp>
      </p:grpSp>
      <p:cxnSp>
        <p:nvCxnSpPr>
          <p:cNvPr id="16" name="Rechte verbindingslijn met pijl 15"/>
          <p:cNvCxnSpPr>
            <a:stCxn id="4" idx="0"/>
          </p:cNvCxnSpPr>
          <p:nvPr/>
        </p:nvCxnSpPr>
        <p:spPr>
          <a:xfrm flipV="1">
            <a:off x="6096000" y="1772816"/>
            <a:ext cx="8384" cy="9361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ep 18"/>
          <p:cNvGrpSpPr/>
          <p:nvPr/>
        </p:nvGrpSpPr>
        <p:grpSpPr>
          <a:xfrm>
            <a:off x="1847528" y="2708920"/>
            <a:ext cx="1584176" cy="1440160"/>
            <a:chOff x="3779912" y="2708920"/>
            <a:chExt cx="1584176" cy="1440160"/>
          </a:xfrm>
        </p:grpSpPr>
        <p:sp>
          <p:nvSpPr>
            <p:cNvPr id="20" name="Ovaal 19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Tekstvak 20"/>
            <p:cNvSpPr txBox="1"/>
            <p:nvPr/>
          </p:nvSpPr>
          <p:spPr>
            <a:xfrm>
              <a:off x="3851920" y="2780928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dirty="0"/>
                <a:t>10 dm</a:t>
              </a:r>
              <a:r>
                <a:rPr lang="nl-NL" sz="2400" baseline="30000" dirty="0"/>
                <a:t>3</a:t>
              </a:r>
            </a:p>
            <a:p>
              <a:pPr algn="ctr"/>
              <a:r>
                <a:rPr lang="nl-NL" sz="2400" dirty="0"/>
                <a:t>596 K</a:t>
              </a:r>
            </a:p>
            <a:p>
              <a:pPr algn="ctr"/>
              <a:r>
                <a:rPr lang="nl-NL" sz="2400" dirty="0"/>
                <a:t>5.0 bar</a:t>
              </a:r>
            </a:p>
          </p:txBody>
        </p:sp>
      </p:grpSp>
      <p:grpSp>
        <p:nvGrpSpPr>
          <p:cNvPr id="10" name="Groep 21"/>
          <p:cNvGrpSpPr/>
          <p:nvPr/>
        </p:nvGrpSpPr>
        <p:grpSpPr>
          <a:xfrm>
            <a:off x="5303912" y="5085184"/>
            <a:ext cx="1584176" cy="1440160"/>
            <a:chOff x="3779912" y="2708920"/>
            <a:chExt cx="1584176" cy="1440160"/>
          </a:xfrm>
        </p:grpSpPr>
        <p:sp>
          <p:nvSpPr>
            <p:cNvPr id="23" name="Ovaal 22"/>
            <p:cNvSpPr/>
            <p:nvPr/>
          </p:nvSpPr>
          <p:spPr>
            <a:xfrm>
              <a:off x="3779912" y="2708920"/>
              <a:ext cx="1584176" cy="14401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3851920" y="2805870"/>
              <a:ext cx="144016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b="1" dirty="0">
                  <a:solidFill>
                    <a:srgbClr val="00B050"/>
                  </a:solidFill>
                </a:rPr>
                <a:t>20 dm</a:t>
              </a:r>
              <a:r>
                <a:rPr lang="nl-NL" sz="2400" b="1" baseline="30000" dirty="0">
                  <a:solidFill>
                    <a:srgbClr val="00B050"/>
                  </a:solidFill>
                </a:rPr>
                <a:t>3</a:t>
              </a:r>
            </a:p>
            <a:p>
              <a:pPr algn="ctr"/>
              <a:r>
                <a:rPr lang="nl-NL" sz="2400" b="1" dirty="0">
                  <a:solidFill>
                    <a:srgbClr val="0070C0"/>
                  </a:solidFill>
                </a:rPr>
                <a:t>?</a:t>
              </a:r>
              <a:r>
                <a:rPr lang="nl-NL" sz="2400" b="1" dirty="0">
                  <a:solidFill>
                    <a:srgbClr val="00B050"/>
                  </a:solidFill>
                </a:rPr>
                <a:t> </a:t>
              </a:r>
              <a:r>
                <a:rPr lang="nl-NL" sz="2400" b="1" dirty="0">
                  <a:solidFill>
                    <a:srgbClr val="0070C0"/>
                  </a:solidFill>
                </a:rPr>
                <a:t>K</a:t>
              </a:r>
            </a:p>
            <a:p>
              <a:pPr algn="ctr"/>
              <a:r>
                <a:rPr lang="nl-NL" sz="2400" dirty="0"/>
                <a:t>? bar</a:t>
              </a:r>
            </a:p>
          </p:txBody>
        </p:sp>
      </p:grpSp>
      <p:cxnSp>
        <p:nvCxnSpPr>
          <p:cNvPr id="25" name="Rechte verbindingslijn met pijl 24"/>
          <p:cNvCxnSpPr/>
          <p:nvPr/>
        </p:nvCxnSpPr>
        <p:spPr>
          <a:xfrm flipH="1">
            <a:off x="3431704" y="3429000"/>
            <a:ext cx="187220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met pijl 25"/>
          <p:cNvCxnSpPr/>
          <p:nvPr/>
        </p:nvCxnSpPr>
        <p:spPr>
          <a:xfrm>
            <a:off x="6096000" y="4149080"/>
            <a:ext cx="8384" cy="9361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vak 28"/>
          <p:cNvSpPr txBox="1"/>
          <p:nvPr/>
        </p:nvSpPr>
        <p:spPr>
          <a:xfrm>
            <a:off x="7032104" y="2773255"/>
            <a:ext cx="1728192" cy="137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nl-NL" sz="2400" dirty="0"/>
              <a:t>process 3</a:t>
            </a:r>
          </a:p>
          <a:p>
            <a:pPr algn="ctr">
              <a:lnSpc>
                <a:spcPts val="2500"/>
              </a:lnSpc>
            </a:pPr>
            <a:r>
              <a:rPr lang="nl-NL" sz="2400" b="1" dirty="0">
                <a:solidFill>
                  <a:srgbClr val="FF0000"/>
                </a:solidFill>
              </a:rPr>
              <a:t>reversible</a:t>
            </a:r>
          </a:p>
          <a:p>
            <a:pPr algn="ctr">
              <a:lnSpc>
                <a:spcPts val="2500"/>
              </a:lnSpc>
            </a:pPr>
            <a:r>
              <a:rPr lang="nl-NL" sz="2400" b="1" dirty="0">
                <a:solidFill>
                  <a:srgbClr val="FF0000"/>
                </a:solidFill>
              </a:rPr>
              <a:t>isobaric </a:t>
            </a:r>
            <a:r>
              <a:rPr lang="nl-NL" sz="2400" b="1" dirty="0" err="1">
                <a:solidFill>
                  <a:srgbClr val="FF0000"/>
                </a:solidFill>
              </a:rPr>
              <a:t>heating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30" name="Tekstvak 29"/>
          <p:cNvSpPr txBox="1"/>
          <p:nvPr/>
        </p:nvSpPr>
        <p:spPr>
          <a:xfrm>
            <a:off x="4086953" y="4147773"/>
            <a:ext cx="381642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nl-NL" sz="2400" dirty="0"/>
              <a:t>     </a:t>
            </a:r>
            <a:r>
              <a:rPr lang="nl-NL" sz="2400" dirty="0" err="1"/>
              <a:t>process</a:t>
            </a:r>
            <a:r>
              <a:rPr lang="nl-NL" sz="2400" dirty="0"/>
              <a:t> 4</a:t>
            </a:r>
          </a:p>
          <a:p>
            <a:pPr>
              <a:lnSpc>
                <a:spcPts val="2200"/>
              </a:lnSpc>
            </a:pPr>
            <a:r>
              <a:rPr lang="nl-NL" sz="2400" dirty="0"/>
              <a:t>    </a:t>
            </a:r>
            <a:r>
              <a:rPr lang="nl-NL" sz="2400" dirty="0" err="1"/>
              <a:t>adiabatic</a:t>
            </a:r>
            <a:r>
              <a:rPr lang="nl-NL" sz="2400" dirty="0"/>
              <a:t>           </a:t>
            </a:r>
            <a:r>
              <a:rPr lang="nl-NL" sz="2400" b="1" dirty="0" err="1">
                <a:solidFill>
                  <a:srgbClr val="0070C0"/>
                </a:solidFill>
              </a:rPr>
              <a:t>irreversible</a:t>
            </a:r>
            <a:endParaRPr lang="nl-NL" sz="2400" dirty="0">
              <a:solidFill>
                <a:srgbClr val="0070C0"/>
              </a:solidFill>
            </a:endParaRPr>
          </a:p>
          <a:p>
            <a:pPr>
              <a:lnSpc>
                <a:spcPts val="2200"/>
              </a:lnSpc>
            </a:pPr>
            <a:r>
              <a:rPr lang="nl-NL" sz="2400" dirty="0"/>
              <a:t>   </a:t>
            </a:r>
            <a:r>
              <a:rPr lang="nl-NL" sz="2400" dirty="0" err="1"/>
              <a:t>p</a:t>
            </a:r>
            <a:r>
              <a:rPr lang="nl-NL" sz="2400" baseline="-25000" dirty="0" err="1"/>
              <a:t>ext</a:t>
            </a:r>
            <a:r>
              <a:rPr lang="nl-NL" sz="2400" dirty="0"/>
              <a:t> = 0.5 bar      </a:t>
            </a:r>
            <a:r>
              <a:rPr lang="nl-NL" sz="2400" b="1" dirty="0" err="1">
                <a:solidFill>
                  <a:srgbClr val="0070C0"/>
                </a:solidFill>
              </a:rPr>
              <a:t>expansion</a:t>
            </a:r>
            <a:endParaRPr lang="nl-NL" sz="2400" b="1" dirty="0">
              <a:solidFill>
                <a:srgbClr val="0070C0"/>
              </a:solidFill>
            </a:endParaRPr>
          </a:p>
        </p:txBody>
      </p:sp>
      <p:grpSp>
        <p:nvGrpSpPr>
          <p:cNvPr id="35" name="Groep 34"/>
          <p:cNvGrpSpPr/>
          <p:nvPr/>
        </p:nvGrpSpPr>
        <p:grpSpPr>
          <a:xfrm>
            <a:off x="6816080" y="4077073"/>
            <a:ext cx="2880320" cy="1878791"/>
            <a:chOff x="5292080" y="4077072"/>
            <a:chExt cx="2880320" cy="1878791"/>
          </a:xfrm>
        </p:grpSpPr>
        <p:cxnSp>
          <p:nvCxnSpPr>
            <p:cNvPr id="33" name="Rechte verbindingslijn met pijl 32"/>
            <p:cNvCxnSpPr/>
            <p:nvPr/>
          </p:nvCxnSpPr>
          <p:spPr>
            <a:xfrm flipH="1">
              <a:off x="5292080" y="4077072"/>
              <a:ext cx="2376264" cy="1512168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kstvak 33"/>
            <p:cNvSpPr txBox="1"/>
            <p:nvPr/>
          </p:nvSpPr>
          <p:spPr>
            <a:xfrm>
              <a:off x="6588224" y="4581128"/>
              <a:ext cx="1584176" cy="13747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500"/>
                </a:lnSpc>
              </a:pPr>
              <a:r>
                <a:rPr lang="nl-NL" sz="2400" dirty="0"/>
                <a:t>process 5</a:t>
              </a:r>
            </a:p>
            <a:p>
              <a:pPr algn="ctr">
                <a:lnSpc>
                  <a:spcPts val="2500"/>
                </a:lnSpc>
              </a:pPr>
              <a:r>
                <a:rPr lang="nl-NL" sz="2400" b="1" dirty="0">
                  <a:solidFill>
                    <a:srgbClr val="00B050"/>
                  </a:solidFill>
                </a:rPr>
                <a:t>reversible</a:t>
              </a:r>
            </a:p>
            <a:p>
              <a:pPr algn="ctr">
                <a:lnSpc>
                  <a:spcPts val="2500"/>
                </a:lnSpc>
              </a:pPr>
              <a:r>
                <a:rPr lang="nl-NL" sz="2400" b="1" dirty="0" err="1">
                  <a:solidFill>
                    <a:srgbClr val="00B050"/>
                  </a:solidFill>
                </a:rPr>
                <a:t>isochoric</a:t>
              </a:r>
            </a:p>
            <a:p>
              <a:pPr algn="ctr">
                <a:lnSpc>
                  <a:spcPts val="2500"/>
                </a:lnSpc>
              </a:pPr>
              <a:r>
                <a:rPr lang="nl-NL" sz="2400" b="1" dirty="0" err="1">
                  <a:solidFill>
                    <a:srgbClr val="00B050"/>
                  </a:solidFill>
                </a:rPr>
                <a:t>process</a:t>
              </a:r>
              <a:r>
                <a:rPr lang="nl-NL" sz="2400" b="1" dirty="0">
                  <a:solidFill>
                    <a:srgbClr val="00B050"/>
                  </a:solidFill>
                </a:rPr>
                <a:t> </a:t>
              </a:r>
            </a:p>
          </p:txBody>
        </p:sp>
      </p:grpSp>
      <p:sp>
        <p:nvSpPr>
          <p:cNvPr id="27" name="Tekstvak 26"/>
          <p:cNvSpPr txBox="1"/>
          <p:nvPr/>
        </p:nvSpPr>
        <p:spPr>
          <a:xfrm>
            <a:off x="371364" y="413675"/>
            <a:ext cx="3132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l-NL" sz="2400" dirty="0">
                <a:solidFill>
                  <a:prstClr val="black"/>
                </a:solidFill>
              </a:rPr>
              <a:t>Four processes </a:t>
            </a:r>
            <a:br>
              <a:rPr lang="nl-NL" sz="2400" dirty="0">
                <a:solidFill>
                  <a:prstClr val="black"/>
                </a:solidFill>
              </a:rPr>
            </a:br>
            <a:r>
              <a:rPr lang="nl-NL" sz="2400" dirty="0">
                <a:solidFill>
                  <a:prstClr val="black"/>
                </a:solidFill>
              </a:rPr>
              <a:t>with a monoatomic </a:t>
            </a:r>
          </a:p>
          <a:p>
            <a:pPr lvl="0"/>
            <a:r>
              <a:rPr lang="nl-NL" sz="2400" dirty="0">
                <a:solidFill>
                  <a:prstClr val="black"/>
                </a:solidFill>
              </a:rPr>
              <a:t>perfect gas:</a:t>
            </a:r>
          </a:p>
        </p:txBody>
      </p:sp>
      <p:sp>
        <p:nvSpPr>
          <p:cNvPr id="28" name="Tekstvak 27"/>
          <p:cNvSpPr txBox="1"/>
          <p:nvPr/>
        </p:nvSpPr>
        <p:spPr>
          <a:xfrm>
            <a:off x="7404484" y="402813"/>
            <a:ext cx="458383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e)  How </a:t>
            </a:r>
            <a:r>
              <a:rPr lang="nl-NL" sz="2400" dirty="0" err="1" smtClean="0"/>
              <a:t>could</a:t>
            </a:r>
            <a:r>
              <a:rPr lang="nl-NL" sz="2400" dirty="0" smtClean="0"/>
              <a:t> </a:t>
            </a:r>
            <a:r>
              <a:rPr lang="nl-NL" sz="2400" dirty="0" err="1" smtClean="0"/>
              <a:t>you</a:t>
            </a:r>
            <a:r>
              <a:rPr lang="nl-NL" sz="2400" dirty="0" smtClean="0"/>
              <a:t> </a:t>
            </a:r>
            <a:r>
              <a:rPr lang="nl-NL" sz="2400" dirty="0" err="1" smtClean="0"/>
              <a:t>calculate</a:t>
            </a:r>
            <a:r>
              <a:rPr lang="nl-NL" sz="2400" dirty="0" smtClean="0"/>
              <a:t> </a:t>
            </a:r>
            <a:r>
              <a:rPr lang="nl-NL" sz="2400" dirty="0" err="1" smtClean="0"/>
              <a:t>the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      change of </a:t>
            </a:r>
            <a:r>
              <a:rPr lang="nl-NL" sz="2400" dirty="0" err="1" smtClean="0"/>
              <a:t>entropy</a:t>
            </a:r>
            <a:r>
              <a:rPr lang="nl-NL" sz="2400" dirty="0" smtClean="0"/>
              <a:t> </a:t>
            </a:r>
            <a:r>
              <a:rPr lang="el-GR" sz="2400" dirty="0" smtClean="0"/>
              <a:t>Δ</a:t>
            </a:r>
            <a:r>
              <a:rPr lang="nl-NL" sz="2400" i="1" dirty="0" smtClean="0"/>
              <a:t>S</a:t>
            </a:r>
            <a:r>
              <a:rPr lang="nl-NL" sz="2400" dirty="0" smtClean="0"/>
              <a:t> </a:t>
            </a:r>
            <a:r>
              <a:rPr lang="nl-NL" sz="2400" dirty="0" err="1" smtClean="0"/>
              <a:t>for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      </a:t>
            </a:r>
            <a:r>
              <a:rPr lang="nl-NL" sz="2400" dirty="0" err="1" smtClean="0"/>
              <a:t>process</a:t>
            </a:r>
            <a:r>
              <a:rPr lang="nl-NL" sz="2400" dirty="0" smtClean="0"/>
              <a:t> 4?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07368" y="256371"/>
            <a:ext cx="11521279" cy="194421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nl-NL" sz="2200" dirty="0"/>
              <a:t>	</a:t>
            </a:r>
            <a:r>
              <a:rPr lang="nl-NL" sz="2400" b="1" dirty="0"/>
              <a:t>Question 2</a:t>
            </a:r>
          </a:p>
          <a:p>
            <a:pPr>
              <a:spcBef>
                <a:spcPts val="0"/>
              </a:spcBef>
              <a:buNone/>
            </a:pPr>
            <a:r>
              <a:rPr lang="nl-NL" sz="2400" dirty="0"/>
              <a:t>	</a:t>
            </a:r>
            <a:r>
              <a:rPr lang="en-US" sz="2400" dirty="0"/>
              <a:t>We could perform process 4</a:t>
            </a:r>
            <a:r>
              <a:rPr lang="en-US" sz="2400" b="1" dirty="0"/>
              <a:t> </a:t>
            </a:r>
            <a:r>
              <a:rPr lang="en-US" sz="2400" dirty="0"/>
              <a:t>in the following manner: We take an isolated cylinder with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 </a:t>
            </a:r>
            <a:r>
              <a:rPr lang="en-US" sz="2400" dirty="0"/>
              <a:t>frictionless piston. On the right hand of the piston there is a monoatomic perfect gas</a:t>
            </a:r>
            <a:r>
              <a:rPr lang="en-US" sz="2400"/>
              <a:t>, 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i="1" smtClean="0"/>
              <a:t>p</a:t>
            </a:r>
            <a:r>
              <a:rPr lang="en-US" sz="2400" smtClean="0"/>
              <a:t> </a:t>
            </a:r>
            <a:r>
              <a:rPr lang="en-US" sz="2400" dirty="0"/>
              <a:t>= 2.5 bar, and on the left of the piston there is a </a:t>
            </a:r>
            <a:r>
              <a:rPr lang="en-US" sz="2400" i="1" dirty="0" err="1"/>
              <a:t>p</a:t>
            </a:r>
            <a:r>
              <a:rPr lang="en-US" sz="2400" baseline="-25000" dirty="0" err="1"/>
              <a:t>ext</a:t>
            </a:r>
            <a:r>
              <a:rPr lang="en-US" sz="2400" dirty="0"/>
              <a:t> = 0.5 bar. The initial temperature of the gas is 298 K.</a:t>
            </a:r>
            <a:r>
              <a:rPr lang="en-US" sz="2400" i="1" dirty="0"/>
              <a:t> </a:t>
            </a:r>
            <a:r>
              <a:rPr lang="en-US" sz="2400" dirty="0"/>
              <a:t>Both compartments measure 10 dm</a:t>
            </a:r>
            <a:r>
              <a:rPr lang="en-US" sz="2400" baseline="30000" dirty="0"/>
              <a:t>3</a:t>
            </a:r>
            <a:r>
              <a:rPr lang="en-US" sz="2400" dirty="0"/>
              <a:t>. </a:t>
            </a:r>
            <a:endParaRPr lang="nl-NL" sz="2400" dirty="0"/>
          </a:p>
          <a:p>
            <a:pPr>
              <a:buNone/>
            </a:pPr>
            <a:endParaRPr lang="nl-NL" sz="2200" dirty="0"/>
          </a:p>
        </p:txBody>
      </p:sp>
      <p:grpSp>
        <p:nvGrpSpPr>
          <p:cNvPr id="2" name="Groep 14"/>
          <p:cNvGrpSpPr/>
          <p:nvPr/>
        </p:nvGrpSpPr>
        <p:grpSpPr>
          <a:xfrm>
            <a:off x="5340424" y="2276872"/>
            <a:ext cx="5220072" cy="1584176"/>
            <a:chOff x="827584" y="548681"/>
            <a:chExt cx="6768754" cy="2664295"/>
          </a:xfrm>
        </p:grpSpPr>
        <p:grpSp>
          <p:nvGrpSpPr>
            <p:cNvPr id="4" name="Groep 18"/>
            <p:cNvGrpSpPr/>
            <p:nvPr/>
          </p:nvGrpSpPr>
          <p:grpSpPr>
            <a:xfrm>
              <a:off x="827584" y="548681"/>
              <a:ext cx="6768754" cy="2664295"/>
              <a:chOff x="827584" y="548681"/>
              <a:chExt cx="6768754" cy="2664295"/>
            </a:xfrm>
          </p:grpSpPr>
          <p:grpSp>
            <p:nvGrpSpPr>
              <p:cNvPr id="5" name="Groep 17"/>
              <p:cNvGrpSpPr/>
              <p:nvPr/>
            </p:nvGrpSpPr>
            <p:grpSpPr>
              <a:xfrm>
                <a:off x="971602" y="548681"/>
                <a:ext cx="6624736" cy="2664295"/>
                <a:chOff x="971602" y="548681"/>
                <a:chExt cx="6624736" cy="2664295"/>
              </a:xfrm>
            </p:grpSpPr>
            <p:grpSp>
              <p:nvGrpSpPr>
                <p:cNvPr id="6" name="Groep 14"/>
                <p:cNvGrpSpPr/>
                <p:nvPr/>
              </p:nvGrpSpPr>
              <p:grpSpPr>
                <a:xfrm rot="16200000" flipV="1">
                  <a:off x="2951822" y="-1431539"/>
                  <a:ext cx="2664295" cy="6624736"/>
                  <a:chOff x="457200" y="980728"/>
                  <a:chExt cx="3252887" cy="5145434"/>
                </a:xfrm>
                <a:scene3d>
                  <a:camera prst="orthographicFront">
                    <a:rot lat="0" lon="0" rev="10800000"/>
                  </a:camera>
                  <a:lightRig rig="threePt" dir="t"/>
                </a:scene3d>
              </p:grpSpPr>
              <p:pic>
                <p:nvPicPr>
                  <p:cNvPr id="22" name="Tijdelijke aanduiding voor inhoud 3" descr="Handenenvoeten2.jpg"/>
                  <p:cNvPicPr>
                    <a:picLocks noChangeAspect="1"/>
                  </p:cNvPicPr>
                  <p:nvPr/>
                </p:nvPicPr>
                <p:blipFill>
                  <a:blip r:embed="rId2" cstate="print"/>
                  <a:stretch>
                    <a:fillRect/>
                  </a:stretch>
                </p:blipFill>
                <p:spPr>
                  <a:xfrm>
                    <a:off x="899592" y="980728"/>
                    <a:ext cx="2810495" cy="1656184"/>
                  </a:xfrm>
                  <a:prstGeom prst="rect">
                    <a:avLst/>
                  </a:prstGeom>
                </p:spPr>
              </p:pic>
              <p:sp>
                <p:nvSpPr>
                  <p:cNvPr id="23" name="Stroomdiagram: Magnetische schijf 4"/>
                  <p:cNvSpPr/>
                  <p:nvPr/>
                </p:nvSpPr>
                <p:spPr>
                  <a:xfrm>
                    <a:off x="457200" y="2776937"/>
                    <a:ext cx="2386608" cy="3349225"/>
                  </a:xfrm>
                  <a:prstGeom prst="flowChartMagneticDisk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" name="Stroomdiagram: Magnetische schijf 23"/>
                  <p:cNvSpPr/>
                  <p:nvPr/>
                </p:nvSpPr>
                <p:spPr>
                  <a:xfrm>
                    <a:off x="715212" y="2970161"/>
                    <a:ext cx="1935088" cy="2898368"/>
                  </a:xfrm>
                  <a:prstGeom prst="flowChartMagneticDisk">
                    <a:avLst/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" name="Ovaal 6"/>
                  <p:cNvSpPr/>
                  <p:nvPr/>
                </p:nvSpPr>
                <p:spPr>
                  <a:xfrm>
                    <a:off x="715212" y="4129508"/>
                    <a:ext cx="1935088" cy="837306"/>
                  </a:xfrm>
                  <a:prstGeom prst="ellipse">
                    <a:avLst/>
                  </a:prstGeom>
                  <a:solidFill>
                    <a:schemeClr val="accent1">
                      <a:lumMod val="50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Ovaal 25"/>
                  <p:cNvSpPr/>
                  <p:nvPr/>
                </p:nvSpPr>
                <p:spPr>
                  <a:xfrm>
                    <a:off x="899592" y="1844824"/>
                    <a:ext cx="1548070" cy="450857"/>
                  </a:xfrm>
                  <a:prstGeom prst="ellipse">
                    <a:avLst/>
                  </a:prstGeom>
                  <a:solidFill>
                    <a:schemeClr val="tx2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7" name="Rechte verbindingslijn 26"/>
                  <p:cNvCxnSpPr>
                    <a:stCxn id="26" idx="4"/>
                  </p:cNvCxnSpPr>
                  <p:nvPr/>
                </p:nvCxnSpPr>
                <p:spPr>
                  <a:xfrm>
                    <a:off x="1673627" y="2295681"/>
                    <a:ext cx="0" cy="2061062"/>
                  </a:xfrm>
                  <a:prstGeom prst="line">
                    <a:avLst/>
                  </a:prstGeom>
                  <a:ln w="44450">
                    <a:solidFill>
                      <a:schemeClr val="tx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1" name="Rechthoek 20"/>
                <p:cNvSpPr/>
                <p:nvPr/>
              </p:nvSpPr>
              <p:spPr>
                <a:xfrm>
                  <a:off x="1043608" y="836712"/>
                  <a:ext cx="576064" cy="115212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9" name="Rechthoek 18"/>
              <p:cNvSpPr/>
              <p:nvPr/>
            </p:nvSpPr>
            <p:spPr>
              <a:xfrm>
                <a:off x="827584" y="836712"/>
                <a:ext cx="576064" cy="20882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Boog 16"/>
            <p:cNvSpPr/>
            <p:nvPr/>
          </p:nvSpPr>
          <p:spPr>
            <a:xfrm flipH="1">
              <a:off x="6228184" y="764704"/>
              <a:ext cx="813792" cy="1584176"/>
            </a:xfrm>
            <a:prstGeom prst="arc">
              <a:avLst>
                <a:gd name="adj1" fmla="val 16200000"/>
                <a:gd name="adj2" fmla="val 558523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Tekstvak 15"/>
          <p:cNvSpPr txBox="1"/>
          <p:nvPr/>
        </p:nvSpPr>
        <p:spPr>
          <a:xfrm>
            <a:off x="731911" y="2448134"/>
            <a:ext cx="1119673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/>
              <a:t>After</a:t>
            </a:r>
            <a:r>
              <a:rPr lang="nl-NL" sz="2400" dirty="0"/>
              <a:t> </a:t>
            </a:r>
            <a:r>
              <a:rPr lang="nl-NL" sz="2400" dirty="0" err="1"/>
              <a:t>withdrawing</a:t>
            </a:r>
            <a:r>
              <a:rPr lang="nl-NL" sz="2400" dirty="0"/>
              <a:t> the hand,</a:t>
            </a:r>
            <a:br>
              <a:rPr lang="nl-NL" sz="2400" dirty="0"/>
            </a:br>
            <a:r>
              <a:rPr lang="nl-NL" sz="2400" dirty="0"/>
              <a:t>the piston moves to </a:t>
            </a:r>
            <a:r>
              <a:rPr lang="nl-NL" sz="2400" dirty="0" err="1"/>
              <a:t>its</a:t>
            </a:r>
            <a:r>
              <a:rPr lang="nl-NL" sz="2400" dirty="0"/>
              <a:t/>
            </a:r>
            <a:br>
              <a:rPr lang="nl-NL" sz="2400" dirty="0"/>
            </a:br>
            <a:r>
              <a:rPr lang="nl-NL" sz="2400" dirty="0"/>
              <a:t>maximum volume: 20 dm</a:t>
            </a:r>
            <a:r>
              <a:rPr lang="nl-NL" sz="2400" baseline="30000" dirty="0"/>
              <a:t>3</a:t>
            </a:r>
            <a:r>
              <a:rPr lang="nl-NL" sz="2400" dirty="0"/>
              <a:t>.</a:t>
            </a:r>
            <a:r>
              <a:rPr lang="nl-NL" sz="2800" dirty="0"/>
              <a:t/>
            </a:r>
            <a:br>
              <a:rPr lang="nl-NL" sz="2800" dirty="0"/>
            </a:br>
            <a:endParaRPr lang="nl-NL" sz="2800" dirty="0"/>
          </a:p>
          <a:p>
            <a:r>
              <a:rPr lang="nl-NL" sz="2400" dirty="0"/>
              <a:t>a)   </a:t>
            </a:r>
            <a:r>
              <a:rPr lang="nl-NL" sz="2400" dirty="0" err="1" smtClean="0"/>
              <a:t>Calculate</a:t>
            </a:r>
            <a:r>
              <a:rPr lang="nl-NL" sz="2400" dirty="0" smtClean="0"/>
              <a:t> </a:t>
            </a:r>
            <a:r>
              <a:rPr lang="nl-NL" sz="2400" dirty="0"/>
              <a:t>the </a:t>
            </a:r>
            <a:r>
              <a:rPr lang="nl-NL" sz="2400" dirty="0" err="1"/>
              <a:t>number</a:t>
            </a:r>
            <a:r>
              <a:rPr lang="nl-NL" sz="2400" dirty="0"/>
              <a:t> of </a:t>
            </a:r>
            <a:r>
              <a:rPr lang="nl-NL" sz="2400" dirty="0" err="1"/>
              <a:t>moles</a:t>
            </a:r>
            <a:r>
              <a:rPr lang="nl-NL" sz="2400" dirty="0"/>
              <a:t> of </a:t>
            </a:r>
            <a:r>
              <a:rPr lang="nl-NL" sz="2400" dirty="0" err="1"/>
              <a:t>the</a:t>
            </a:r>
            <a:r>
              <a:rPr lang="nl-NL" sz="2400" dirty="0"/>
              <a:t> gas present in the </a:t>
            </a:r>
            <a:r>
              <a:rPr lang="nl-NL" sz="2400" dirty="0" err="1"/>
              <a:t>cylinder</a:t>
            </a:r>
            <a:r>
              <a:rPr lang="nl-NL" sz="2400" dirty="0"/>
              <a:t>.</a:t>
            </a:r>
            <a:endParaRPr lang="nl-NL" sz="2400" i="1" dirty="0"/>
          </a:p>
          <a:p>
            <a:pPr marL="457200" indent="-457200"/>
            <a:r>
              <a:rPr lang="nl-NL" sz="2400" dirty="0"/>
              <a:t>b)   </a:t>
            </a:r>
            <a:r>
              <a:rPr lang="nl-NL" sz="2400" dirty="0" err="1" smtClean="0"/>
              <a:t>Calculate</a:t>
            </a:r>
            <a:r>
              <a:rPr lang="nl-NL" sz="2400" dirty="0" smtClean="0"/>
              <a:t>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dirty="0" err="1"/>
              <a:t>temperature</a:t>
            </a:r>
            <a:r>
              <a:rPr lang="nl-NL" sz="2400" dirty="0"/>
              <a:t> </a:t>
            </a:r>
            <a:r>
              <a:rPr lang="nl-NL" sz="2400" dirty="0" err="1"/>
              <a:t>and</a:t>
            </a:r>
            <a:r>
              <a:rPr lang="nl-NL" sz="2400" dirty="0"/>
              <a:t>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dirty="0" err="1"/>
              <a:t>pressure</a:t>
            </a:r>
            <a:r>
              <a:rPr lang="nl-NL" sz="2400" dirty="0"/>
              <a:t> </a:t>
            </a:r>
            <a:r>
              <a:rPr lang="nl-NL" sz="2400" dirty="0" err="1"/>
              <a:t>when</a:t>
            </a:r>
            <a:r>
              <a:rPr lang="nl-NL" sz="2400" dirty="0"/>
              <a:t> </a:t>
            </a:r>
            <a:r>
              <a:rPr lang="nl-NL" sz="2400" dirty="0" err="1"/>
              <a:t>the</a:t>
            </a:r>
            <a:r>
              <a:rPr lang="nl-NL" sz="2400" dirty="0"/>
              <a:t> maximum volume is </a:t>
            </a:r>
            <a:r>
              <a:rPr lang="nl-NL" sz="2400" dirty="0" err="1"/>
              <a:t>reached</a:t>
            </a:r>
            <a:r>
              <a:rPr lang="nl-NL" sz="2400" dirty="0"/>
              <a:t>. </a:t>
            </a:r>
            <a:r>
              <a:rPr lang="nl-NL" sz="2400" dirty="0" err="1"/>
              <a:t>Use</a:t>
            </a:r>
            <a:r>
              <a:rPr lang="nl-NL" sz="2400" dirty="0"/>
              <a:t> 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∆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= -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400" baseline="-25000" dirty="0" err="1">
                <a:latin typeface="Arial" panose="020B0604020202020204" pitchFamily="34" charset="0"/>
                <a:ea typeface="Times New Roman" panose="02020603050405020304" pitchFamily="18" charset="0"/>
              </a:rPr>
              <a:t>ext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∆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= 3/2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nR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∆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nl-NL" sz="2400" dirty="0"/>
              <a:t>.</a:t>
            </a:r>
          </a:p>
          <a:p>
            <a:pPr marL="457200" indent="-457200"/>
            <a:r>
              <a:rPr lang="nl-NL" sz="2400" dirty="0"/>
              <a:t>c)   </a:t>
            </a:r>
            <a:r>
              <a:rPr lang="nl-NL" sz="2400" dirty="0" err="1" smtClean="0"/>
              <a:t>Calculate</a:t>
            </a:r>
            <a:r>
              <a:rPr lang="nl-NL" sz="2400" dirty="0" smtClean="0"/>
              <a:t> </a:t>
            </a:r>
            <a:r>
              <a:rPr lang="nl-NL" sz="2400" dirty="0" err="1"/>
              <a:t>the</a:t>
            </a:r>
            <a:r>
              <a:rPr lang="nl-NL" sz="2400" dirty="0"/>
              <a:t> change of </a:t>
            </a:r>
            <a:r>
              <a:rPr lang="nl-NL" sz="2400" dirty="0" err="1"/>
              <a:t>entropy</a:t>
            </a:r>
            <a:r>
              <a:rPr lang="nl-NL" sz="2400" dirty="0"/>
              <a:t>, ∆</a:t>
            </a:r>
            <a:r>
              <a:rPr lang="nl-NL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nl-NL" sz="2400" dirty="0"/>
              <a:t>, of </a:t>
            </a:r>
            <a:r>
              <a:rPr lang="nl-NL" sz="2400" dirty="0" err="1"/>
              <a:t>the</a:t>
            </a:r>
            <a:r>
              <a:rPr lang="nl-NL" sz="2400" dirty="0"/>
              <a:t> system.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462946827"/>
</p:tagLst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1715</TotalTime>
  <Words>589</Words>
  <Application>Microsoft Office PowerPoint</Application>
  <PresentationFormat>Breedbeeld</PresentationFormat>
  <Paragraphs>216</Paragraphs>
  <Slides>11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Office-thema</vt:lpstr>
      <vt:lpstr>Vergelijking</vt:lpstr>
      <vt:lpstr>Thermodynamics  tutorhour 2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Frank</dc:creator>
  <cp:lastModifiedBy>Heijmen, Els</cp:lastModifiedBy>
  <cp:revision>155</cp:revision>
  <dcterms:created xsi:type="dcterms:W3CDTF">2014-01-31T12:12:31Z</dcterms:created>
  <dcterms:modified xsi:type="dcterms:W3CDTF">2021-11-17T20:30:37Z</dcterms:modified>
</cp:coreProperties>
</file>